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8BC5"/>
    <a:srgbClr val="EDDA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86" d="100"/>
          <a:sy n="86" d="100"/>
        </p:scale>
        <p:origin x="576" y="60"/>
      </p:cViewPr>
      <p:guideLst>
        <p:guide orient="horz" pos="2183"/>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DF0A8A51-606E-467A-A304-A17795E7551D}" type="datetimeFigureOut">
              <a:rPr lang="de-DE" smtClean="0"/>
              <a:t>25.05.2023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4318CA8-6D2D-492D-B347-2E89A1808882}" type="slidenum">
              <a:rPr lang="de-DE" smtClean="0"/>
              <a:t>‹Nr.›</a:t>
            </a:fld>
            <a:endParaRPr lang="de-DE"/>
          </a:p>
        </p:txBody>
      </p:sp>
    </p:spTree>
    <p:extLst>
      <p:ext uri="{BB962C8B-B14F-4D97-AF65-F5344CB8AC3E}">
        <p14:creationId xmlns:p14="http://schemas.microsoft.com/office/powerpoint/2010/main" val="3662556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F0A8A51-606E-467A-A304-A17795E7551D}" type="datetimeFigureOut">
              <a:rPr lang="de-DE" smtClean="0"/>
              <a:t>25.05.2023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4318CA8-6D2D-492D-B347-2E89A1808882}" type="slidenum">
              <a:rPr lang="de-DE" smtClean="0"/>
              <a:t>‹Nr.›</a:t>
            </a:fld>
            <a:endParaRPr lang="de-DE"/>
          </a:p>
        </p:txBody>
      </p:sp>
    </p:spTree>
    <p:extLst>
      <p:ext uri="{BB962C8B-B14F-4D97-AF65-F5344CB8AC3E}">
        <p14:creationId xmlns:p14="http://schemas.microsoft.com/office/powerpoint/2010/main" val="489839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F0A8A51-606E-467A-A304-A17795E7551D}" type="datetimeFigureOut">
              <a:rPr lang="de-DE" smtClean="0"/>
              <a:t>25.05.2023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4318CA8-6D2D-492D-B347-2E89A1808882}" type="slidenum">
              <a:rPr lang="de-DE" smtClean="0"/>
              <a:t>‹Nr.›</a:t>
            </a:fld>
            <a:endParaRPr lang="de-DE"/>
          </a:p>
        </p:txBody>
      </p:sp>
    </p:spTree>
    <p:extLst>
      <p:ext uri="{BB962C8B-B14F-4D97-AF65-F5344CB8AC3E}">
        <p14:creationId xmlns:p14="http://schemas.microsoft.com/office/powerpoint/2010/main" val="4119007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F0A8A51-606E-467A-A304-A17795E7551D}" type="datetimeFigureOut">
              <a:rPr lang="de-DE" smtClean="0"/>
              <a:t>25.05.2023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4318CA8-6D2D-492D-B347-2E89A1808882}" type="slidenum">
              <a:rPr lang="de-DE" smtClean="0"/>
              <a:t>‹Nr.›</a:t>
            </a:fld>
            <a:endParaRPr lang="de-DE"/>
          </a:p>
        </p:txBody>
      </p:sp>
    </p:spTree>
    <p:extLst>
      <p:ext uri="{BB962C8B-B14F-4D97-AF65-F5344CB8AC3E}">
        <p14:creationId xmlns:p14="http://schemas.microsoft.com/office/powerpoint/2010/main" val="3696619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DF0A8A51-606E-467A-A304-A17795E7551D}" type="datetimeFigureOut">
              <a:rPr lang="de-DE" smtClean="0"/>
              <a:t>25.05.2023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A4318CA8-6D2D-492D-B347-2E89A1808882}" type="slidenum">
              <a:rPr lang="de-DE" smtClean="0"/>
              <a:t>‹Nr.›</a:t>
            </a:fld>
            <a:endParaRPr lang="de-DE"/>
          </a:p>
        </p:txBody>
      </p:sp>
    </p:spTree>
    <p:extLst>
      <p:ext uri="{BB962C8B-B14F-4D97-AF65-F5344CB8AC3E}">
        <p14:creationId xmlns:p14="http://schemas.microsoft.com/office/powerpoint/2010/main" val="1421221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DF0A8A51-606E-467A-A304-A17795E7551D}" type="datetimeFigureOut">
              <a:rPr lang="de-DE" smtClean="0"/>
              <a:t>25.05.2023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4318CA8-6D2D-492D-B347-2E89A1808882}" type="slidenum">
              <a:rPr lang="de-DE" smtClean="0"/>
              <a:t>‹Nr.›</a:t>
            </a:fld>
            <a:endParaRPr lang="de-DE"/>
          </a:p>
        </p:txBody>
      </p:sp>
    </p:spTree>
    <p:extLst>
      <p:ext uri="{BB962C8B-B14F-4D97-AF65-F5344CB8AC3E}">
        <p14:creationId xmlns:p14="http://schemas.microsoft.com/office/powerpoint/2010/main" val="289961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DF0A8A51-606E-467A-A304-A17795E7551D}" type="datetimeFigureOut">
              <a:rPr lang="de-DE" smtClean="0"/>
              <a:t>25.05.2023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A4318CA8-6D2D-492D-B347-2E89A1808882}" type="slidenum">
              <a:rPr lang="de-DE" smtClean="0"/>
              <a:t>‹Nr.›</a:t>
            </a:fld>
            <a:endParaRPr lang="de-DE"/>
          </a:p>
        </p:txBody>
      </p:sp>
    </p:spTree>
    <p:extLst>
      <p:ext uri="{BB962C8B-B14F-4D97-AF65-F5344CB8AC3E}">
        <p14:creationId xmlns:p14="http://schemas.microsoft.com/office/powerpoint/2010/main" val="2285881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F0A8A51-606E-467A-A304-A17795E7551D}" type="datetimeFigureOut">
              <a:rPr lang="de-DE" smtClean="0"/>
              <a:t>25.05.2023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A4318CA8-6D2D-492D-B347-2E89A1808882}" type="slidenum">
              <a:rPr lang="de-DE" smtClean="0"/>
              <a:t>‹Nr.›</a:t>
            </a:fld>
            <a:endParaRPr lang="de-DE"/>
          </a:p>
        </p:txBody>
      </p:sp>
    </p:spTree>
    <p:extLst>
      <p:ext uri="{BB962C8B-B14F-4D97-AF65-F5344CB8AC3E}">
        <p14:creationId xmlns:p14="http://schemas.microsoft.com/office/powerpoint/2010/main" val="2908263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F0A8A51-606E-467A-A304-A17795E7551D}" type="datetimeFigureOut">
              <a:rPr lang="de-DE" smtClean="0"/>
              <a:t>25.05.2023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A4318CA8-6D2D-492D-B347-2E89A1808882}" type="slidenum">
              <a:rPr lang="de-DE" smtClean="0"/>
              <a:t>‹Nr.›</a:t>
            </a:fld>
            <a:endParaRPr lang="de-DE"/>
          </a:p>
        </p:txBody>
      </p:sp>
    </p:spTree>
    <p:extLst>
      <p:ext uri="{BB962C8B-B14F-4D97-AF65-F5344CB8AC3E}">
        <p14:creationId xmlns:p14="http://schemas.microsoft.com/office/powerpoint/2010/main" val="448362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DF0A8A51-606E-467A-A304-A17795E7551D}" type="datetimeFigureOut">
              <a:rPr lang="de-DE" smtClean="0"/>
              <a:t>25.05.2023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4318CA8-6D2D-492D-B347-2E89A1808882}" type="slidenum">
              <a:rPr lang="de-DE" smtClean="0"/>
              <a:t>‹Nr.›</a:t>
            </a:fld>
            <a:endParaRPr lang="de-DE"/>
          </a:p>
        </p:txBody>
      </p:sp>
    </p:spTree>
    <p:extLst>
      <p:ext uri="{BB962C8B-B14F-4D97-AF65-F5344CB8AC3E}">
        <p14:creationId xmlns:p14="http://schemas.microsoft.com/office/powerpoint/2010/main" val="3239627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DF0A8A51-606E-467A-A304-A17795E7551D}" type="datetimeFigureOut">
              <a:rPr lang="de-DE" smtClean="0"/>
              <a:t>25.05.2023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A4318CA8-6D2D-492D-B347-2E89A1808882}" type="slidenum">
              <a:rPr lang="de-DE" smtClean="0"/>
              <a:t>‹Nr.›</a:t>
            </a:fld>
            <a:endParaRPr lang="de-DE"/>
          </a:p>
        </p:txBody>
      </p:sp>
    </p:spTree>
    <p:extLst>
      <p:ext uri="{BB962C8B-B14F-4D97-AF65-F5344CB8AC3E}">
        <p14:creationId xmlns:p14="http://schemas.microsoft.com/office/powerpoint/2010/main" val="3093172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0A8A51-606E-467A-A304-A17795E7551D}" type="datetimeFigureOut">
              <a:rPr lang="de-DE" smtClean="0"/>
              <a:t>25.05.2023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318CA8-6D2D-492D-B347-2E89A1808882}" type="slidenum">
              <a:rPr lang="de-DE" smtClean="0"/>
              <a:t>‹Nr.›</a:t>
            </a:fld>
            <a:endParaRPr lang="de-DE"/>
          </a:p>
        </p:txBody>
      </p:sp>
    </p:spTree>
    <p:extLst>
      <p:ext uri="{BB962C8B-B14F-4D97-AF65-F5344CB8AC3E}">
        <p14:creationId xmlns:p14="http://schemas.microsoft.com/office/powerpoint/2010/main" val="41804501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bgerundetes Rechteck 14"/>
          <p:cNvSpPr/>
          <p:nvPr/>
        </p:nvSpPr>
        <p:spPr>
          <a:xfrm>
            <a:off x="6832012" y="4011331"/>
            <a:ext cx="4466354" cy="1711478"/>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Sicherung eines Individualanspruchs oder einstweilige Regelung eines streitigen Rechtsverhältnisses</a:t>
            </a:r>
            <a:endParaRPr lang="de-DE" sz="2000" dirty="0"/>
          </a:p>
        </p:txBody>
      </p:sp>
      <p:sp>
        <p:nvSpPr>
          <p:cNvPr id="14" name="Abgerundetes Rechteck 13"/>
          <p:cNvSpPr/>
          <p:nvPr/>
        </p:nvSpPr>
        <p:spPr>
          <a:xfrm>
            <a:off x="933862" y="4092046"/>
            <a:ext cx="4466354" cy="1445757"/>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u="sng" dirty="0" smtClean="0"/>
              <a:t>einstweilige Verfügung </a:t>
            </a:r>
          </a:p>
          <a:p>
            <a:pPr algn="ctr"/>
            <a:r>
              <a:rPr lang="de-DE" sz="2400" b="1" dirty="0" smtClean="0"/>
              <a:t>(§ 935 ZPO)</a:t>
            </a:r>
            <a:endParaRPr lang="de-DE" sz="2400" b="1" dirty="0"/>
          </a:p>
        </p:txBody>
      </p:sp>
      <p:sp>
        <p:nvSpPr>
          <p:cNvPr id="13" name="Abgerundetes Rechteck 12"/>
          <p:cNvSpPr/>
          <p:nvPr/>
        </p:nvSpPr>
        <p:spPr>
          <a:xfrm>
            <a:off x="6832012" y="2756577"/>
            <a:ext cx="4466354" cy="155950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dient der Sicherung der Zwangsvollstreckung wegen einer  Geldforderung</a:t>
            </a:r>
            <a:endParaRPr lang="de-DE" sz="2000" dirty="0"/>
          </a:p>
        </p:txBody>
      </p:sp>
      <p:sp>
        <p:nvSpPr>
          <p:cNvPr id="4" name="Abgerundetes Rechteck 3"/>
          <p:cNvSpPr/>
          <p:nvPr/>
        </p:nvSpPr>
        <p:spPr>
          <a:xfrm>
            <a:off x="934436" y="2836635"/>
            <a:ext cx="4466354" cy="132193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dirty="0" smtClean="0"/>
          </a:p>
          <a:p>
            <a:pPr algn="ctr"/>
            <a:r>
              <a:rPr lang="de-DE" sz="2400" b="1" u="sng" dirty="0" smtClean="0"/>
              <a:t>Arrest</a:t>
            </a:r>
            <a:r>
              <a:rPr lang="de-DE" sz="2400" b="1" dirty="0" smtClean="0"/>
              <a:t> </a:t>
            </a:r>
          </a:p>
          <a:p>
            <a:pPr algn="ctr"/>
            <a:r>
              <a:rPr lang="de-DE" sz="2400" b="1" dirty="0" smtClean="0"/>
              <a:t>(§ 916 ZPO)  </a:t>
            </a:r>
            <a:r>
              <a:rPr lang="de-DE" b="1" dirty="0" smtClean="0"/>
              <a:t>	</a:t>
            </a:r>
            <a:br>
              <a:rPr lang="de-DE" b="1" dirty="0" smtClean="0"/>
            </a:br>
            <a:endParaRPr lang="de-DE" b="1" dirty="0"/>
          </a:p>
        </p:txBody>
      </p:sp>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177</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36206" y="1198108"/>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sp>
        <p:nvSpPr>
          <p:cNvPr id="21" name="Abgerundetes Rechteck 20"/>
          <p:cNvSpPr/>
          <p:nvPr/>
        </p:nvSpPr>
        <p:spPr>
          <a:xfrm>
            <a:off x="934436" y="1864174"/>
            <a:ext cx="4466354" cy="101976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325" indent="-314325" algn="ctr">
              <a:tabLst>
                <a:tab pos="2116138" algn="l"/>
              </a:tabLst>
            </a:pPr>
            <a:r>
              <a:rPr lang="de-DE" sz="2800" b="1" dirty="0" smtClean="0"/>
              <a:t>Einstweiliger Rechtsschutz</a:t>
            </a:r>
          </a:p>
        </p:txBody>
      </p:sp>
      <p:sp>
        <p:nvSpPr>
          <p:cNvPr id="2" name="Abgerundetes Rechteck 1"/>
          <p:cNvSpPr/>
          <p:nvPr/>
        </p:nvSpPr>
        <p:spPr>
          <a:xfrm>
            <a:off x="435769" y="5413983"/>
            <a:ext cx="11450210" cy="1366051"/>
          </a:xfrm>
          <a:prstGeom prst="roundRect">
            <a:avLst/>
          </a:prstGeom>
          <a:solidFill>
            <a:schemeClr val="accent2">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smtClean="0"/>
              <a:t>Der </a:t>
            </a:r>
            <a:r>
              <a:rPr lang="de-DE" sz="2000" b="1" dirty="0" smtClean="0"/>
              <a:t>Antragsteller/ Gläubiger </a:t>
            </a:r>
            <a:r>
              <a:rPr lang="de-DE" sz="2000" dirty="0" smtClean="0"/>
              <a:t>muss </a:t>
            </a:r>
            <a:r>
              <a:rPr lang="de-DE" sz="2000" b="1" dirty="0" smtClean="0"/>
              <a:t>seinen Anspruch </a:t>
            </a:r>
            <a:r>
              <a:rPr lang="de-DE" sz="2000" dirty="0" smtClean="0"/>
              <a:t>sowie die besondere </a:t>
            </a:r>
            <a:r>
              <a:rPr lang="de-DE" sz="2000" b="1" dirty="0" smtClean="0"/>
              <a:t>Eilbedürftigkeit glaubhaft </a:t>
            </a:r>
            <a:r>
              <a:rPr lang="de-DE" sz="2000" dirty="0" smtClean="0"/>
              <a:t>machen, dann ergeht – in der Regel durch Beschluss und ohne vorherige Anhörung des Antragsgegners/ Schuldners – </a:t>
            </a:r>
            <a:r>
              <a:rPr lang="de-DE" sz="2000" b="1" dirty="0" smtClean="0"/>
              <a:t>die einstweilige Verfügung/ der Arrest (§§ 922, 936 ZPO).</a:t>
            </a:r>
            <a:endParaRPr lang="de-DE" sz="2000" b="1" dirty="0"/>
          </a:p>
        </p:txBody>
      </p:sp>
      <p:sp>
        <p:nvSpPr>
          <p:cNvPr id="12" name="Abgerundetes Rechteck 11"/>
          <p:cNvSpPr/>
          <p:nvPr/>
        </p:nvSpPr>
        <p:spPr>
          <a:xfrm>
            <a:off x="6832012" y="1842177"/>
            <a:ext cx="4466354" cy="101976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325" indent="-314325" algn="ctr">
              <a:tabLst>
                <a:tab pos="2116138" algn="l"/>
              </a:tabLst>
            </a:pPr>
            <a:r>
              <a:rPr lang="de-DE" sz="2800" b="1" dirty="0" smtClean="0"/>
              <a:t>Gewährung durch</a:t>
            </a:r>
          </a:p>
        </p:txBody>
      </p:sp>
      <p:sp>
        <p:nvSpPr>
          <p:cNvPr id="3" name="Pfeil nach rechts 2"/>
          <p:cNvSpPr/>
          <p:nvPr/>
        </p:nvSpPr>
        <p:spPr>
          <a:xfrm>
            <a:off x="5643309" y="2113330"/>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Pfeil nach rechts 15"/>
          <p:cNvSpPr/>
          <p:nvPr/>
        </p:nvSpPr>
        <p:spPr>
          <a:xfrm>
            <a:off x="5626910" y="3255287"/>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Pfeil nach rechts 16"/>
          <p:cNvSpPr/>
          <p:nvPr/>
        </p:nvSpPr>
        <p:spPr>
          <a:xfrm>
            <a:off x="5643309" y="4518163"/>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Gefaltete Ecke 23"/>
          <p:cNvSpPr/>
          <p:nvPr/>
        </p:nvSpPr>
        <p:spPr>
          <a:xfrm rot="20545346">
            <a:off x="372503" y="348055"/>
            <a:ext cx="1773131" cy="1824133"/>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Vorläufige</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Verfahren!</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293151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additive="base">
                                        <p:cTn id="31" dur="500" fill="hold"/>
                                        <p:tgtEl>
                                          <p:spTgt spid="16"/>
                                        </p:tgtEl>
                                        <p:attrNameLst>
                                          <p:attrName>ppt_x</p:attrName>
                                        </p:attrNameLst>
                                      </p:cBhvr>
                                      <p:tavLst>
                                        <p:tav tm="0">
                                          <p:val>
                                            <p:strVal val="#ppt_x"/>
                                          </p:val>
                                        </p:tav>
                                        <p:tav tm="100000">
                                          <p:val>
                                            <p:strVal val="#ppt_x"/>
                                          </p:val>
                                        </p:tav>
                                      </p:tavLst>
                                    </p:anim>
                                    <p:anim calcmode="lin" valueType="num">
                                      <p:cBhvr additive="base">
                                        <p:cTn id="3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grpId="0" nodeType="clickEffect">
                                  <p:stCondLst>
                                    <p:cond delay="0"/>
                                  </p:stCondLst>
                                  <p:childTnLst>
                                    <p:set>
                                      <p:cBhvr>
                                        <p:cTn id="60" dur="1" fill="hold">
                                          <p:stCondLst>
                                            <p:cond delay="0"/>
                                          </p:stCondLst>
                                        </p:cTn>
                                        <p:tgtEl>
                                          <p:spTgt spid="24"/>
                                        </p:tgtEl>
                                        <p:attrNameLst>
                                          <p:attrName>style.visibility</p:attrName>
                                        </p:attrNameLst>
                                      </p:cBhvr>
                                      <p:to>
                                        <p:strVal val="visible"/>
                                      </p:to>
                                    </p:set>
                                    <p:anim calcmode="lin" valueType="num">
                                      <p:cBhvr>
                                        <p:cTn id="61" dur="1000" fill="hold"/>
                                        <p:tgtEl>
                                          <p:spTgt spid="24"/>
                                        </p:tgtEl>
                                        <p:attrNameLst>
                                          <p:attrName>ppt_w</p:attrName>
                                        </p:attrNameLst>
                                      </p:cBhvr>
                                      <p:tavLst>
                                        <p:tav tm="0">
                                          <p:val>
                                            <p:fltVal val="0"/>
                                          </p:val>
                                        </p:tav>
                                        <p:tav tm="100000">
                                          <p:val>
                                            <p:strVal val="#ppt_w"/>
                                          </p:val>
                                        </p:tav>
                                      </p:tavLst>
                                    </p:anim>
                                    <p:anim calcmode="lin" valueType="num">
                                      <p:cBhvr>
                                        <p:cTn id="62" dur="1000" fill="hold"/>
                                        <p:tgtEl>
                                          <p:spTgt spid="24"/>
                                        </p:tgtEl>
                                        <p:attrNameLst>
                                          <p:attrName>ppt_h</p:attrName>
                                        </p:attrNameLst>
                                      </p:cBhvr>
                                      <p:tavLst>
                                        <p:tav tm="0">
                                          <p:val>
                                            <p:fltVal val="0"/>
                                          </p:val>
                                        </p:tav>
                                        <p:tav tm="100000">
                                          <p:val>
                                            <p:strVal val="#ppt_h"/>
                                          </p:val>
                                        </p:tav>
                                      </p:tavLst>
                                    </p:anim>
                                    <p:anim calcmode="lin" valueType="num">
                                      <p:cBhvr>
                                        <p:cTn id="63" dur="1000" fill="hold"/>
                                        <p:tgtEl>
                                          <p:spTgt spid="24"/>
                                        </p:tgtEl>
                                        <p:attrNameLst>
                                          <p:attrName>style.rotation</p:attrName>
                                        </p:attrNameLst>
                                      </p:cBhvr>
                                      <p:tavLst>
                                        <p:tav tm="0">
                                          <p:val>
                                            <p:fltVal val="90"/>
                                          </p:val>
                                        </p:tav>
                                        <p:tav tm="100000">
                                          <p:val>
                                            <p:fltVal val="0"/>
                                          </p:val>
                                        </p:tav>
                                      </p:tavLst>
                                    </p:anim>
                                    <p:animEffect transition="in" filter="fade">
                                      <p:cBhvr>
                                        <p:cTn id="64" dur="1000"/>
                                        <p:tgtEl>
                                          <p:spTgt spid="24"/>
                                        </p:tgtEl>
                                      </p:cBhvr>
                                    </p:animEffect>
                                  </p:childTnLst>
                                </p:cTn>
                              </p:par>
                            </p:childTnLst>
                          </p:cTn>
                        </p:par>
                      </p:childTnLst>
                    </p:cTn>
                  </p:par>
                  <p:par>
                    <p:cTn id="65" fill="hold">
                      <p:stCondLst>
                        <p:cond delay="indefinite"/>
                      </p:stCondLst>
                      <p:childTnLst>
                        <p:par>
                          <p:cTn id="66" fill="hold">
                            <p:stCondLst>
                              <p:cond delay="0"/>
                            </p:stCondLst>
                            <p:childTnLst>
                              <p:par>
                                <p:cTn id="67" presetID="53" presetClass="entr" presetSubtype="16" fill="hold" grpId="0" nodeType="clickEffect">
                                  <p:stCondLst>
                                    <p:cond delay="0"/>
                                  </p:stCondLst>
                                  <p:childTnLst>
                                    <p:set>
                                      <p:cBhvr>
                                        <p:cTn id="68" dur="1" fill="hold">
                                          <p:stCondLst>
                                            <p:cond delay="0"/>
                                          </p:stCondLst>
                                        </p:cTn>
                                        <p:tgtEl>
                                          <p:spTgt spid="2"/>
                                        </p:tgtEl>
                                        <p:attrNameLst>
                                          <p:attrName>style.visibility</p:attrName>
                                        </p:attrNameLst>
                                      </p:cBhvr>
                                      <p:to>
                                        <p:strVal val="visible"/>
                                      </p:to>
                                    </p:set>
                                    <p:anim calcmode="lin" valueType="num">
                                      <p:cBhvr>
                                        <p:cTn id="69" dur="500" fill="hold"/>
                                        <p:tgtEl>
                                          <p:spTgt spid="2"/>
                                        </p:tgtEl>
                                        <p:attrNameLst>
                                          <p:attrName>ppt_w</p:attrName>
                                        </p:attrNameLst>
                                      </p:cBhvr>
                                      <p:tavLst>
                                        <p:tav tm="0">
                                          <p:val>
                                            <p:fltVal val="0"/>
                                          </p:val>
                                        </p:tav>
                                        <p:tav tm="100000">
                                          <p:val>
                                            <p:strVal val="#ppt_w"/>
                                          </p:val>
                                        </p:tav>
                                      </p:tavLst>
                                    </p:anim>
                                    <p:anim calcmode="lin" valueType="num">
                                      <p:cBhvr>
                                        <p:cTn id="70" dur="500" fill="hold"/>
                                        <p:tgtEl>
                                          <p:spTgt spid="2"/>
                                        </p:tgtEl>
                                        <p:attrNameLst>
                                          <p:attrName>ppt_h</p:attrName>
                                        </p:attrNameLst>
                                      </p:cBhvr>
                                      <p:tavLst>
                                        <p:tav tm="0">
                                          <p:val>
                                            <p:fltVal val="0"/>
                                          </p:val>
                                        </p:tav>
                                        <p:tav tm="100000">
                                          <p:val>
                                            <p:strVal val="#ppt_h"/>
                                          </p:val>
                                        </p:tav>
                                      </p:tavLst>
                                    </p:anim>
                                    <p:animEffect transition="in" filter="fade">
                                      <p:cBhvr>
                                        <p:cTn id="7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4" grpId="0" animBg="1"/>
      <p:bldP spid="13" grpId="0" animBg="1"/>
      <p:bldP spid="4" grpId="0" animBg="1"/>
      <p:bldP spid="21" grpId="0" animBg="1"/>
      <p:bldP spid="2" grpId="0" animBg="1"/>
      <p:bldP spid="12" grpId="0" animBg="1"/>
      <p:bldP spid="3" grpId="0" animBg="1"/>
      <p:bldP spid="16" grpId="0" animBg="1"/>
      <p:bldP spid="17" grpId="0" animBg="1"/>
      <p:bldP spid="2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186</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06968" cy="4980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72719" y="787231"/>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grpSp>
        <p:nvGrpSpPr>
          <p:cNvPr id="9" name="Gruppieren 8"/>
          <p:cNvGrpSpPr/>
          <p:nvPr/>
        </p:nvGrpSpPr>
        <p:grpSpPr>
          <a:xfrm>
            <a:off x="871793" y="3753713"/>
            <a:ext cx="10374161" cy="2787447"/>
            <a:chOff x="1791165" y="4153469"/>
            <a:chExt cx="10374161" cy="2787447"/>
          </a:xfrm>
          <a:solidFill>
            <a:schemeClr val="accent2">
              <a:lumMod val="75000"/>
            </a:schemeClr>
          </a:solidFill>
        </p:grpSpPr>
        <p:sp>
          <p:nvSpPr>
            <p:cNvPr id="8" name="Abgerundetes Rechteck 7"/>
            <p:cNvSpPr/>
            <p:nvPr/>
          </p:nvSpPr>
          <p:spPr>
            <a:xfrm>
              <a:off x="1791165" y="4515379"/>
              <a:ext cx="10374161" cy="242553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Wird ein Antrag auf Erlass eines Arrestes oder einer einstweiligen Verfügung durch Beschluss zurückgewiesen, kann gegen diesen das Rechtsmittel der Beschwerde eingelegt werden. </a:t>
              </a:r>
            </a:p>
            <a:p>
              <a:pPr marL="342900" indent="-342900">
                <a:buFont typeface="Arial" panose="020B0604020202020204" pitchFamily="34" charset="0"/>
                <a:buChar char="•"/>
              </a:pPr>
              <a:r>
                <a:rPr lang="de-DE" sz="2000" dirty="0"/>
                <a:t>Gebühr im Beschwerdeverfahren: </a:t>
              </a:r>
              <a:r>
                <a:rPr lang="de-DE" sz="2000" b="1" dirty="0"/>
                <a:t>1,5 Gebühr gem. KV-Nr. 1430</a:t>
              </a:r>
            </a:p>
            <a:p>
              <a:pPr marL="342900" indent="-342900">
                <a:buFont typeface="Arial" panose="020B0604020202020204" pitchFamily="34" charset="0"/>
                <a:buChar char="•"/>
              </a:pPr>
              <a:r>
                <a:rPr lang="de-DE" sz="2000" dirty="0"/>
                <a:t>Ermäßigung:</a:t>
              </a:r>
              <a:r>
                <a:rPr lang="de-DE" sz="2000" u="sng" dirty="0"/>
                <a:t> </a:t>
              </a:r>
            </a:p>
            <a:p>
              <a:pPr lvl="1">
                <a:buFont typeface="Symbol" pitchFamily="2" charset="2"/>
                <a:buChar char="-"/>
              </a:pPr>
              <a:r>
                <a:rPr lang="de-DE" sz="2000" dirty="0"/>
                <a:t>auf </a:t>
              </a:r>
              <a:r>
                <a:rPr lang="de-DE" sz="2000" b="1" dirty="0"/>
                <a:t>1,0 gem. KV-Nr. 1431</a:t>
              </a:r>
              <a:r>
                <a:rPr lang="de-DE" sz="2000" dirty="0"/>
                <a:t>: bei Beendigung des </a:t>
              </a:r>
              <a:r>
                <a:rPr lang="de-DE" sz="2000" u="sng" dirty="0"/>
                <a:t>gesamten</a:t>
              </a:r>
              <a:r>
                <a:rPr lang="de-DE" sz="2000" dirty="0"/>
                <a:t> Beschwerdeverfahrens durch Rücknahme der Beschwerde</a:t>
              </a:r>
            </a:p>
          </p:txBody>
        </p:sp>
        <p:sp>
          <p:nvSpPr>
            <p:cNvPr id="13" name="Abgerundetes Rechteck 12"/>
            <p:cNvSpPr/>
            <p:nvPr/>
          </p:nvSpPr>
          <p:spPr>
            <a:xfrm>
              <a:off x="2278795" y="4153469"/>
              <a:ext cx="9448113" cy="59744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t>Beschwerdeverfahren im Arrest- bzw. einstweiligen Verfügungsverfahren </a:t>
              </a:r>
            </a:p>
          </p:txBody>
        </p:sp>
      </p:grpSp>
      <p:grpSp>
        <p:nvGrpSpPr>
          <p:cNvPr id="2" name="Gruppieren 1"/>
          <p:cNvGrpSpPr/>
          <p:nvPr/>
        </p:nvGrpSpPr>
        <p:grpSpPr>
          <a:xfrm>
            <a:off x="920825" y="1714097"/>
            <a:ext cx="10325129" cy="1926501"/>
            <a:chOff x="920825" y="1714097"/>
            <a:chExt cx="10325129" cy="1926501"/>
          </a:xfrm>
        </p:grpSpPr>
        <p:sp>
          <p:nvSpPr>
            <p:cNvPr id="3" name="Abgerundetes Rechteck 2"/>
            <p:cNvSpPr/>
            <p:nvPr/>
          </p:nvSpPr>
          <p:spPr>
            <a:xfrm>
              <a:off x="920825" y="2027063"/>
              <a:ext cx="10325129" cy="161353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de-DE" sz="2000" dirty="0"/>
                <a:t>Gegen Urteile im Arrest- bzw. einstweiligen Verfügungsverfahren kann Berufung eingelegt werden (§ 542 Abs. 2 ZPO).</a:t>
              </a:r>
            </a:p>
            <a:p>
              <a:pPr marL="342900" indent="-342900">
                <a:buFont typeface="Arial" panose="020B0604020202020204" pitchFamily="34" charset="0"/>
                <a:buChar char="•"/>
              </a:pPr>
              <a:r>
                <a:rPr lang="de-DE" sz="2000" dirty="0"/>
                <a:t>Hierfür entsteht eine </a:t>
              </a:r>
              <a:r>
                <a:rPr lang="de-DE" sz="2000" b="1" dirty="0"/>
                <a:t>4,0-fache</a:t>
              </a:r>
              <a:r>
                <a:rPr lang="de-DE" sz="2000" dirty="0"/>
                <a:t> Verfahrensgebühr gem. </a:t>
              </a:r>
              <a:r>
                <a:rPr lang="de-DE" sz="2000" b="1" dirty="0"/>
                <a:t>KV-Nr. 1420.</a:t>
              </a:r>
            </a:p>
            <a:p>
              <a:pPr marL="342900" indent="-342900">
                <a:buFont typeface="Arial" panose="020B0604020202020204" pitchFamily="34" charset="0"/>
                <a:buChar char="•"/>
              </a:pPr>
              <a:r>
                <a:rPr lang="de-DE" sz="2000" dirty="0"/>
                <a:t>Diese kann sich ermäßigen (KV-Nummern 1421, 1422, 1423).</a:t>
              </a:r>
            </a:p>
          </p:txBody>
        </p:sp>
        <p:sp>
          <p:nvSpPr>
            <p:cNvPr id="5" name="Abgerundetes Rechteck 4"/>
            <p:cNvSpPr/>
            <p:nvPr/>
          </p:nvSpPr>
          <p:spPr>
            <a:xfrm>
              <a:off x="1742902" y="1714097"/>
              <a:ext cx="8680974" cy="52220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960" indent="-314960" algn="ctr"/>
              <a:r>
                <a:rPr lang="de-DE" sz="2400" b="1" dirty="0"/>
                <a:t>Berufung im Arrest- bzw. einstweiligen Verfügungsverfahren </a:t>
              </a:r>
            </a:p>
          </p:txBody>
        </p:sp>
      </p:grpSp>
    </p:spTree>
    <p:extLst>
      <p:ext uri="{BB962C8B-B14F-4D97-AF65-F5344CB8AC3E}">
        <p14:creationId xmlns:p14="http://schemas.microsoft.com/office/powerpoint/2010/main" val="5846708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187</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06968" cy="4980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72719" y="787231"/>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grpSp>
        <p:nvGrpSpPr>
          <p:cNvPr id="2" name="Gruppieren 1"/>
          <p:cNvGrpSpPr/>
          <p:nvPr/>
        </p:nvGrpSpPr>
        <p:grpSpPr>
          <a:xfrm>
            <a:off x="969949" y="1552037"/>
            <a:ext cx="10276006" cy="2201676"/>
            <a:chOff x="969949" y="1552037"/>
            <a:chExt cx="10276006" cy="2201676"/>
          </a:xfrm>
        </p:grpSpPr>
        <p:sp>
          <p:nvSpPr>
            <p:cNvPr id="3" name="Abgerundetes Rechteck 2"/>
            <p:cNvSpPr/>
            <p:nvPr/>
          </p:nvSpPr>
          <p:spPr>
            <a:xfrm>
              <a:off x="969949" y="2527440"/>
              <a:ext cx="10276006" cy="122627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de-DE" sz="2000" dirty="0"/>
                <a:t>Fälligkeit: § 6 I S. 1 Nr. 1 GKG mit Einreichung der Berufung bzw. Beschwerde</a:t>
              </a:r>
            </a:p>
            <a:p>
              <a:pPr marL="342900" indent="-342900">
                <a:buFont typeface="Arial" panose="020B0604020202020204" pitchFamily="34" charset="0"/>
                <a:buChar char="•"/>
              </a:pPr>
              <a:r>
                <a:rPr lang="de-DE" sz="2000" dirty="0"/>
                <a:t>Keine Vorauszahlungspflicht, da nicht in § 12 GKG aufgeführt</a:t>
              </a:r>
            </a:p>
            <a:p>
              <a:pPr marL="342900" indent="-342900">
                <a:buFont typeface="Arial" panose="020B0604020202020204" pitchFamily="34" charset="0"/>
                <a:buChar char="•"/>
              </a:pPr>
              <a:endParaRPr lang="de-DE" sz="2000" dirty="0"/>
            </a:p>
          </p:txBody>
        </p:sp>
        <p:sp>
          <p:nvSpPr>
            <p:cNvPr id="5" name="Abgerundetes Rechteck 4"/>
            <p:cNvSpPr/>
            <p:nvPr/>
          </p:nvSpPr>
          <p:spPr>
            <a:xfrm>
              <a:off x="1359423" y="1552037"/>
              <a:ext cx="9064453" cy="102642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indent="0" algn="ctr">
                <a:buNone/>
              </a:pPr>
              <a:r>
                <a:rPr lang="de-DE" sz="2400" b="1" dirty="0"/>
                <a:t>Für Berufung und Beschwerde im Arrest- bzw. einstweiligen Verfügungsverfahren </a:t>
              </a:r>
              <a:r>
                <a:rPr lang="de-DE" sz="2400" b="1" dirty="0" smtClean="0"/>
                <a:t>gilt</a:t>
              </a:r>
              <a:r>
                <a:rPr lang="de-DE" sz="2400" b="1" dirty="0"/>
                <a:t>:</a:t>
              </a:r>
            </a:p>
          </p:txBody>
        </p:sp>
      </p:grpSp>
      <p:sp>
        <p:nvSpPr>
          <p:cNvPr id="21" name="Gefaltete Ecke 20"/>
          <p:cNvSpPr/>
          <p:nvPr/>
        </p:nvSpPr>
        <p:spPr>
          <a:xfrm rot="21353749">
            <a:off x="4998063" y="3464084"/>
            <a:ext cx="2145209" cy="1993633"/>
          </a:xfrm>
          <a:prstGeom prst="foldedCorner">
            <a:avLst/>
          </a:prstGeom>
          <a:solidFill>
            <a:srgbClr val="ED8BC5"/>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Diese §§ sind schon bekannt!!</a:t>
            </a:r>
            <a:endParaRPr lang="de-DE" sz="2400" b="1" u="sng"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573661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solidFill>
                  <a:schemeClr val="tx1"/>
                </a:solidFill>
              </a:rPr>
              <a:t>188</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06968" cy="4980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72719" y="787231"/>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grpSp>
        <p:nvGrpSpPr>
          <p:cNvPr id="2" name="Gruppieren 1"/>
          <p:cNvGrpSpPr/>
          <p:nvPr/>
        </p:nvGrpSpPr>
        <p:grpSpPr>
          <a:xfrm>
            <a:off x="132502" y="1368060"/>
            <a:ext cx="10297374" cy="2076996"/>
            <a:chOff x="945389" y="1580045"/>
            <a:chExt cx="10297374" cy="2076996"/>
          </a:xfrm>
        </p:grpSpPr>
        <p:sp>
          <p:nvSpPr>
            <p:cNvPr id="3" name="Abgerundetes Rechteck 2"/>
            <p:cNvSpPr/>
            <p:nvPr/>
          </p:nvSpPr>
          <p:spPr>
            <a:xfrm>
              <a:off x="945389" y="2040934"/>
              <a:ext cx="10297374" cy="161610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Normaler“ Zivilprozess = Klage, durch dessen Entscheidung der einstweilige Rechtszustand der einstweiligen Verfügung beendet und durch eine endgültige Regelung ersetzt wird.</a:t>
              </a:r>
            </a:p>
            <a:p>
              <a:endParaRPr lang="de-DE" sz="2000" dirty="0"/>
            </a:p>
          </p:txBody>
        </p:sp>
        <p:sp>
          <p:nvSpPr>
            <p:cNvPr id="5" name="Abgerundetes Rechteck 4"/>
            <p:cNvSpPr/>
            <p:nvPr/>
          </p:nvSpPr>
          <p:spPr>
            <a:xfrm>
              <a:off x="945389" y="1580045"/>
              <a:ext cx="5439624" cy="66258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Hauptsachenverfahren</a:t>
              </a:r>
              <a:endParaRPr lang="de-DE" sz="2400" b="1" dirty="0"/>
            </a:p>
          </p:txBody>
        </p:sp>
      </p:grpSp>
      <p:grpSp>
        <p:nvGrpSpPr>
          <p:cNvPr id="8" name="Gruppieren 7"/>
          <p:cNvGrpSpPr/>
          <p:nvPr/>
        </p:nvGrpSpPr>
        <p:grpSpPr>
          <a:xfrm>
            <a:off x="945387" y="3315459"/>
            <a:ext cx="10341737" cy="1569257"/>
            <a:chOff x="871538" y="3841597"/>
            <a:chExt cx="10341737" cy="1569257"/>
          </a:xfrm>
        </p:grpSpPr>
        <p:sp>
          <p:nvSpPr>
            <p:cNvPr id="6" name="Abgerundetes Rechteck 5"/>
            <p:cNvSpPr/>
            <p:nvPr/>
          </p:nvSpPr>
          <p:spPr>
            <a:xfrm>
              <a:off x="871538" y="4157092"/>
              <a:ext cx="10341737" cy="125376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Kosten werden nach </a:t>
              </a:r>
              <a:r>
                <a:rPr lang="de-DE" sz="2000" b="1" dirty="0"/>
                <a:t>KV 1210 und 1211 </a:t>
              </a:r>
              <a:r>
                <a:rPr lang="de-DE" sz="2000" dirty="0"/>
                <a:t>abgerechnet, es gelten die Vorschriften für den Zivilprozess 1. Instanz.</a:t>
              </a:r>
            </a:p>
          </p:txBody>
        </p:sp>
        <p:sp>
          <p:nvSpPr>
            <p:cNvPr id="4" name="Abgerundetes Rechteck 3"/>
            <p:cNvSpPr/>
            <p:nvPr/>
          </p:nvSpPr>
          <p:spPr>
            <a:xfrm>
              <a:off x="871538" y="3841597"/>
              <a:ext cx="2826513" cy="5715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a:t>
              </a:r>
              <a:endParaRPr lang="de-DE" sz="2400" b="1" dirty="0"/>
            </a:p>
          </p:txBody>
        </p:sp>
      </p:grpSp>
      <p:sp>
        <p:nvSpPr>
          <p:cNvPr id="14" name="Abgerundetes Rechteck 13"/>
          <p:cNvSpPr/>
          <p:nvPr/>
        </p:nvSpPr>
        <p:spPr>
          <a:xfrm>
            <a:off x="435769" y="5148070"/>
            <a:ext cx="9473625" cy="108891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	</a:t>
            </a:r>
            <a:r>
              <a:rPr lang="de-DE" sz="2000" b="1" dirty="0"/>
              <a:t>Die im Hauptsacheverfahren getroffene Kostenentscheidung berührt die des vorausgegangenen einstweiligen Verfügungsverfahrens jedoch </a:t>
            </a:r>
            <a:r>
              <a:rPr lang="de-DE" sz="2000" b="1" u="sng" dirty="0"/>
              <a:t>nicht</a:t>
            </a:r>
            <a:r>
              <a:rPr lang="de-DE" sz="2000" b="1" dirty="0"/>
              <a:t>, diese bleibt unverändert bestehen!</a:t>
            </a:r>
          </a:p>
        </p:txBody>
      </p:sp>
      <p:sp>
        <p:nvSpPr>
          <p:cNvPr id="21" name="Gefaltete Ecke 20"/>
          <p:cNvSpPr/>
          <p:nvPr/>
        </p:nvSpPr>
        <p:spPr>
          <a:xfrm rot="21353749">
            <a:off x="9732767" y="4907772"/>
            <a:ext cx="1503750" cy="1468058"/>
          </a:xfrm>
          <a:prstGeom prst="foldedCorner">
            <a:avLst/>
          </a:prstGeom>
          <a:solidFill>
            <a:srgbClr val="ED8BC5"/>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Beachte!!</a:t>
            </a:r>
            <a:endParaRPr lang="de-DE" sz="2400" b="1" u="sng"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75237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wipe(down)">
                                      <p:cBhvr>
                                        <p:cTn id="19" dur="580">
                                          <p:stCondLst>
                                            <p:cond delay="0"/>
                                          </p:stCondLst>
                                        </p:cTn>
                                        <p:tgtEl>
                                          <p:spTgt spid="21"/>
                                        </p:tgtEl>
                                      </p:cBhvr>
                                    </p:animEffect>
                                    <p:anim calcmode="lin" valueType="num">
                                      <p:cBhvr>
                                        <p:cTn id="20"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25" dur="26">
                                          <p:stCondLst>
                                            <p:cond delay="650"/>
                                          </p:stCondLst>
                                        </p:cTn>
                                        <p:tgtEl>
                                          <p:spTgt spid="21"/>
                                        </p:tgtEl>
                                      </p:cBhvr>
                                      <p:to x="100000" y="60000"/>
                                    </p:animScale>
                                    <p:animScale>
                                      <p:cBhvr>
                                        <p:cTn id="26" dur="166" decel="50000">
                                          <p:stCondLst>
                                            <p:cond delay="676"/>
                                          </p:stCondLst>
                                        </p:cTn>
                                        <p:tgtEl>
                                          <p:spTgt spid="21"/>
                                        </p:tgtEl>
                                      </p:cBhvr>
                                      <p:to x="100000" y="100000"/>
                                    </p:animScale>
                                    <p:animScale>
                                      <p:cBhvr>
                                        <p:cTn id="27" dur="26">
                                          <p:stCondLst>
                                            <p:cond delay="1312"/>
                                          </p:stCondLst>
                                        </p:cTn>
                                        <p:tgtEl>
                                          <p:spTgt spid="21"/>
                                        </p:tgtEl>
                                      </p:cBhvr>
                                      <p:to x="100000" y="80000"/>
                                    </p:animScale>
                                    <p:animScale>
                                      <p:cBhvr>
                                        <p:cTn id="28" dur="166" decel="50000">
                                          <p:stCondLst>
                                            <p:cond delay="1338"/>
                                          </p:stCondLst>
                                        </p:cTn>
                                        <p:tgtEl>
                                          <p:spTgt spid="21"/>
                                        </p:tgtEl>
                                      </p:cBhvr>
                                      <p:to x="100000" y="100000"/>
                                    </p:animScale>
                                    <p:animScale>
                                      <p:cBhvr>
                                        <p:cTn id="29" dur="26">
                                          <p:stCondLst>
                                            <p:cond delay="1642"/>
                                          </p:stCondLst>
                                        </p:cTn>
                                        <p:tgtEl>
                                          <p:spTgt spid="21"/>
                                        </p:tgtEl>
                                      </p:cBhvr>
                                      <p:to x="100000" y="90000"/>
                                    </p:animScale>
                                    <p:animScale>
                                      <p:cBhvr>
                                        <p:cTn id="30" dur="166" decel="50000">
                                          <p:stCondLst>
                                            <p:cond delay="1668"/>
                                          </p:stCondLst>
                                        </p:cTn>
                                        <p:tgtEl>
                                          <p:spTgt spid="21"/>
                                        </p:tgtEl>
                                      </p:cBhvr>
                                      <p:to x="100000" y="100000"/>
                                    </p:animScale>
                                    <p:animScale>
                                      <p:cBhvr>
                                        <p:cTn id="31" dur="26">
                                          <p:stCondLst>
                                            <p:cond delay="1808"/>
                                          </p:stCondLst>
                                        </p:cTn>
                                        <p:tgtEl>
                                          <p:spTgt spid="21"/>
                                        </p:tgtEl>
                                      </p:cBhvr>
                                      <p:to x="100000" y="95000"/>
                                    </p:animScale>
                                    <p:animScale>
                                      <p:cBhvr>
                                        <p:cTn id="32" dur="166" decel="50000">
                                          <p:stCondLst>
                                            <p:cond delay="1834"/>
                                          </p:stCondLst>
                                        </p:cTn>
                                        <p:tgtEl>
                                          <p:spTgt spid="21"/>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178</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36206" y="1198108"/>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sp>
        <p:nvSpPr>
          <p:cNvPr id="5" name="Abgerundetes Rechteck 4"/>
          <p:cNvSpPr/>
          <p:nvPr/>
        </p:nvSpPr>
        <p:spPr>
          <a:xfrm>
            <a:off x="2586662" y="2258182"/>
            <a:ext cx="7059477" cy="38987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Gläubiger G. hat aus einem notariellen Kaufvertrag eine noch nicht titulierte Forderung von 3.500,- € gegen seinen Nachbarn, den Schuldner S. Dieser ist alkoholabhängig und hat in den vergangenen Jahren fast sein gesamtes Vermögen durch unsteten Lebenswandel verprasst. Außer einem Kontoguthaben bei der </a:t>
            </a:r>
            <a:r>
              <a:rPr lang="de-DE" sz="2000" dirty="0" smtClean="0"/>
              <a:t>V-Bank </a:t>
            </a:r>
            <a:r>
              <a:rPr lang="de-DE" sz="2000" dirty="0"/>
              <a:t>und einem kleinen Häuschen, das er bereits zum Verkauf in der Tageszeitung angeboten hat, besitzt er keinerlei Vermögen. Gläubiger G. hat den begründeten Verdacht, dass Schuldner S. auch den Erlös aus dem Hausverkauf verschwenden und sich ins Ausland absetzen will. </a:t>
            </a:r>
          </a:p>
        </p:txBody>
      </p:sp>
      <p:sp>
        <p:nvSpPr>
          <p:cNvPr id="24" name="Gefaltete Ecke 23"/>
          <p:cNvSpPr/>
          <p:nvPr/>
        </p:nvSpPr>
        <p:spPr>
          <a:xfrm rot="295698">
            <a:off x="531620" y="3593312"/>
            <a:ext cx="2117335" cy="204739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Was kann der Gläubiger im Hinblick auf seine Forderung tun?</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6" name="Abgerundetes Rechteck 5"/>
          <p:cNvSpPr/>
          <p:nvPr/>
        </p:nvSpPr>
        <p:spPr>
          <a:xfrm>
            <a:off x="1532000" y="1996300"/>
            <a:ext cx="2109324" cy="52376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Fall 1:</a:t>
            </a:r>
            <a:endParaRPr lang="de-DE" sz="2400" b="1" dirty="0"/>
          </a:p>
        </p:txBody>
      </p:sp>
      <p:sp>
        <p:nvSpPr>
          <p:cNvPr id="19" name="Gefaltete Ecke 18"/>
          <p:cNvSpPr/>
          <p:nvPr/>
        </p:nvSpPr>
        <p:spPr>
          <a:xfrm rot="21412354">
            <a:off x="8740330" y="4053338"/>
            <a:ext cx="2117335" cy="204739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916 ZPO</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Arrestanspruch</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485450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down)">
                                      <p:cBhvr>
                                        <p:cTn id="15" dur="580">
                                          <p:stCondLst>
                                            <p:cond delay="0"/>
                                          </p:stCondLst>
                                        </p:cTn>
                                        <p:tgtEl>
                                          <p:spTgt spid="19"/>
                                        </p:tgtEl>
                                      </p:cBhvr>
                                    </p:animEffect>
                                    <p:anim calcmode="lin" valueType="num">
                                      <p:cBhvr>
                                        <p:cTn id="16"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21" dur="26">
                                          <p:stCondLst>
                                            <p:cond delay="650"/>
                                          </p:stCondLst>
                                        </p:cTn>
                                        <p:tgtEl>
                                          <p:spTgt spid="19"/>
                                        </p:tgtEl>
                                      </p:cBhvr>
                                      <p:to x="100000" y="60000"/>
                                    </p:animScale>
                                    <p:animScale>
                                      <p:cBhvr>
                                        <p:cTn id="22" dur="166" decel="50000">
                                          <p:stCondLst>
                                            <p:cond delay="676"/>
                                          </p:stCondLst>
                                        </p:cTn>
                                        <p:tgtEl>
                                          <p:spTgt spid="19"/>
                                        </p:tgtEl>
                                      </p:cBhvr>
                                      <p:to x="100000" y="100000"/>
                                    </p:animScale>
                                    <p:animScale>
                                      <p:cBhvr>
                                        <p:cTn id="23" dur="26">
                                          <p:stCondLst>
                                            <p:cond delay="1312"/>
                                          </p:stCondLst>
                                        </p:cTn>
                                        <p:tgtEl>
                                          <p:spTgt spid="19"/>
                                        </p:tgtEl>
                                      </p:cBhvr>
                                      <p:to x="100000" y="80000"/>
                                    </p:animScale>
                                    <p:animScale>
                                      <p:cBhvr>
                                        <p:cTn id="24" dur="166" decel="50000">
                                          <p:stCondLst>
                                            <p:cond delay="1338"/>
                                          </p:stCondLst>
                                        </p:cTn>
                                        <p:tgtEl>
                                          <p:spTgt spid="19"/>
                                        </p:tgtEl>
                                      </p:cBhvr>
                                      <p:to x="100000" y="100000"/>
                                    </p:animScale>
                                    <p:animScale>
                                      <p:cBhvr>
                                        <p:cTn id="25" dur="26">
                                          <p:stCondLst>
                                            <p:cond delay="1642"/>
                                          </p:stCondLst>
                                        </p:cTn>
                                        <p:tgtEl>
                                          <p:spTgt spid="19"/>
                                        </p:tgtEl>
                                      </p:cBhvr>
                                      <p:to x="100000" y="90000"/>
                                    </p:animScale>
                                    <p:animScale>
                                      <p:cBhvr>
                                        <p:cTn id="26" dur="166" decel="50000">
                                          <p:stCondLst>
                                            <p:cond delay="1668"/>
                                          </p:stCondLst>
                                        </p:cTn>
                                        <p:tgtEl>
                                          <p:spTgt spid="19"/>
                                        </p:tgtEl>
                                      </p:cBhvr>
                                      <p:to x="100000" y="100000"/>
                                    </p:animScale>
                                    <p:animScale>
                                      <p:cBhvr>
                                        <p:cTn id="27" dur="26">
                                          <p:stCondLst>
                                            <p:cond delay="1808"/>
                                          </p:stCondLst>
                                        </p:cTn>
                                        <p:tgtEl>
                                          <p:spTgt spid="19"/>
                                        </p:tgtEl>
                                      </p:cBhvr>
                                      <p:to x="100000" y="95000"/>
                                    </p:animScale>
                                    <p:animScale>
                                      <p:cBhvr>
                                        <p:cTn id="28" dur="166" decel="50000">
                                          <p:stCondLst>
                                            <p:cond delay="1834"/>
                                          </p:stCondLst>
                                        </p:cTn>
                                        <p:tgtEl>
                                          <p:spTgt spid="1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179</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36206" y="1198108"/>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sp>
        <p:nvSpPr>
          <p:cNvPr id="5" name="Abgerundetes Rechteck 4"/>
          <p:cNvSpPr/>
          <p:nvPr/>
        </p:nvSpPr>
        <p:spPr>
          <a:xfrm>
            <a:off x="2586663" y="2258182"/>
            <a:ext cx="6890552" cy="346968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Vor dem Amtsgericht Mitte ist eine Klage des Vermieters V. gegen den Mieter M. wegen Räumung der Mietwohnung anhängig. Vermieter und Mieter streiten darüber, wann genau der Mietvertrag endete. Der Vermieter kündigte das Mietverhältnis. Termin wurde noch nicht anberaumt. </a:t>
            </a:r>
          </a:p>
          <a:p>
            <a:r>
              <a:rPr lang="de-DE" sz="2000" dirty="0"/>
              <a:t>Da der Vermieter keine Lust hat, auf den Auszug des Mieters zu warten, kündigt der Vermieter dem Mieter an, am nächsten Tag Strom und Wasser abzustellen. </a:t>
            </a:r>
          </a:p>
        </p:txBody>
      </p:sp>
      <p:sp>
        <p:nvSpPr>
          <p:cNvPr id="24" name="Gefaltete Ecke 23"/>
          <p:cNvSpPr/>
          <p:nvPr/>
        </p:nvSpPr>
        <p:spPr>
          <a:xfrm rot="21353749">
            <a:off x="632445" y="3869215"/>
            <a:ext cx="2117335" cy="204739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Was kann der Mieter tun?</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6" name="Abgerundetes Rechteck 5"/>
          <p:cNvSpPr/>
          <p:nvPr/>
        </p:nvSpPr>
        <p:spPr>
          <a:xfrm>
            <a:off x="1532000" y="1996300"/>
            <a:ext cx="2109324" cy="52376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Fall 2:</a:t>
            </a:r>
            <a:endParaRPr lang="de-DE" sz="2400" b="1" dirty="0"/>
          </a:p>
        </p:txBody>
      </p:sp>
      <p:sp>
        <p:nvSpPr>
          <p:cNvPr id="19" name="Gefaltete Ecke 18"/>
          <p:cNvSpPr/>
          <p:nvPr/>
        </p:nvSpPr>
        <p:spPr>
          <a:xfrm rot="392097">
            <a:off x="9275021" y="4071409"/>
            <a:ext cx="2117335" cy="2047391"/>
          </a:xfrm>
          <a:prstGeom prst="foldedCorner">
            <a:avLst/>
          </a:prstGeom>
          <a:solidFill>
            <a:schemeClr val="accent6">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935 ZPO</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Einstweilige</a:t>
            </a: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Verfügung</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886334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1000" fill="hold"/>
                                        <p:tgtEl>
                                          <p:spTgt spid="24"/>
                                        </p:tgtEl>
                                        <p:attrNameLst>
                                          <p:attrName>ppt_w</p:attrName>
                                        </p:attrNameLst>
                                      </p:cBhvr>
                                      <p:tavLst>
                                        <p:tav tm="0">
                                          <p:val>
                                            <p:fltVal val="0"/>
                                          </p:val>
                                        </p:tav>
                                        <p:tav tm="100000">
                                          <p:val>
                                            <p:strVal val="#ppt_w"/>
                                          </p:val>
                                        </p:tav>
                                      </p:tavLst>
                                    </p:anim>
                                    <p:anim calcmode="lin" valueType="num">
                                      <p:cBhvr>
                                        <p:cTn id="8" dur="1000" fill="hold"/>
                                        <p:tgtEl>
                                          <p:spTgt spid="24"/>
                                        </p:tgtEl>
                                        <p:attrNameLst>
                                          <p:attrName>ppt_h</p:attrName>
                                        </p:attrNameLst>
                                      </p:cBhvr>
                                      <p:tavLst>
                                        <p:tav tm="0">
                                          <p:val>
                                            <p:fltVal val="0"/>
                                          </p:val>
                                        </p:tav>
                                        <p:tav tm="100000">
                                          <p:val>
                                            <p:strVal val="#ppt_h"/>
                                          </p:val>
                                        </p:tav>
                                      </p:tavLst>
                                    </p:anim>
                                    <p:anim calcmode="lin" valueType="num">
                                      <p:cBhvr>
                                        <p:cTn id="9" dur="1000" fill="hold"/>
                                        <p:tgtEl>
                                          <p:spTgt spid="24"/>
                                        </p:tgtEl>
                                        <p:attrNameLst>
                                          <p:attrName>style.rotation</p:attrName>
                                        </p:attrNameLst>
                                      </p:cBhvr>
                                      <p:tavLst>
                                        <p:tav tm="0">
                                          <p:val>
                                            <p:fltVal val="90"/>
                                          </p:val>
                                        </p:tav>
                                        <p:tav tm="100000">
                                          <p:val>
                                            <p:fltVal val="0"/>
                                          </p:val>
                                        </p:tav>
                                      </p:tavLst>
                                    </p:anim>
                                    <p:animEffect transition="in" filter="fade">
                                      <p:cBhvr>
                                        <p:cTn id="10" dur="10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down)">
                                      <p:cBhvr>
                                        <p:cTn id="15" dur="580">
                                          <p:stCondLst>
                                            <p:cond delay="0"/>
                                          </p:stCondLst>
                                        </p:cTn>
                                        <p:tgtEl>
                                          <p:spTgt spid="19"/>
                                        </p:tgtEl>
                                      </p:cBhvr>
                                    </p:animEffect>
                                    <p:anim calcmode="lin" valueType="num">
                                      <p:cBhvr>
                                        <p:cTn id="16"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21" dur="26">
                                          <p:stCondLst>
                                            <p:cond delay="650"/>
                                          </p:stCondLst>
                                        </p:cTn>
                                        <p:tgtEl>
                                          <p:spTgt spid="19"/>
                                        </p:tgtEl>
                                      </p:cBhvr>
                                      <p:to x="100000" y="60000"/>
                                    </p:animScale>
                                    <p:animScale>
                                      <p:cBhvr>
                                        <p:cTn id="22" dur="166" decel="50000">
                                          <p:stCondLst>
                                            <p:cond delay="676"/>
                                          </p:stCondLst>
                                        </p:cTn>
                                        <p:tgtEl>
                                          <p:spTgt spid="19"/>
                                        </p:tgtEl>
                                      </p:cBhvr>
                                      <p:to x="100000" y="100000"/>
                                    </p:animScale>
                                    <p:animScale>
                                      <p:cBhvr>
                                        <p:cTn id="23" dur="26">
                                          <p:stCondLst>
                                            <p:cond delay="1312"/>
                                          </p:stCondLst>
                                        </p:cTn>
                                        <p:tgtEl>
                                          <p:spTgt spid="19"/>
                                        </p:tgtEl>
                                      </p:cBhvr>
                                      <p:to x="100000" y="80000"/>
                                    </p:animScale>
                                    <p:animScale>
                                      <p:cBhvr>
                                        <p:cTn id="24" dur="166" decel="50000">
                                          <p:stCondLst>
                                            <p:cond delay="1338"/>
                                          </p:stCondLst>
                                        </p:cTn>
                                        <p:tgtEl>
                                          <p:spTgt spid="19"/>
                                        </p:tgtEl>
                                      </p:cBhvr>
                                      <p:to x="100000" y="100000"/>
                                    </p:animScale>
                                    <p:animScale>
                                      <p:cBhvr>
                                        <p:cTn id="25" dur="26">
                                          <p:stCondLst>
                                            <p:cond delay="1642"/>
                                          </p:stCondLst>
                                        </p:cTn>
                                        <p:tgtEl>
                                          <p:spTgt spid="19"/>
                                        </p:tgtEl>
                                      </p:cBhvr>
                                      <p:to x="100000" y="90000"/>
                                    </p:animScale>
                                    <p:animScale>
                                      <p:cBhvr>
                                        <p:cTn id="26" dur="166" decel="50000">
                                          <p:stCondLst>
                                            <p:cond delay="1668"/>
                                          </p:stCondLst>
                                        </p:cTn>
                                        <p:tgtEl>
                                          <p:spTgt spid="19"/>
                                        </p:tgtEl>
                                      </p:cBhvr>
                                      <p:to x="100000" y="100000"/>
                                    </p:animScale>
                                    <p:animScale>
                                      <p:cBhvr>
                                        <p:cTn id="27" dur="26">
                                          <p:stCondLst>
                                            <p:cond delay="1808"/>
                                          </p:stCondLst>
                                        </p:cTn>
                                        <p:tgtEl>
                                          <p:spTgt spid="19"/>
                                        </p:tgtEl>
                                      </p:cBhvr>
                                      <p:to x="100000" y="95000"/>
                                    </p:animScale>
                                    <p:animScale>
                                      <p:cBhvr>
                                        <p:cTn id="28" dur="166" decel="50000">
                                          <p:stCondLst>
                                            <p:cond delay="1834"/>
                                          </p:stCondLst>
                                        </p:cTn>
                                        <p:tgtEl>
                                          <p:spTgt spid="1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180</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36206" y="1198108"/>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sp>
        <p:nvSpPr>
          <p:cNvPr id="5" name="Abgerundetes Rechteck 4"/>
          <p:cNvSpPr/>
          <p:nvPr/>
        </p:nvSpPr>
        <p:spPr>
          <a:xfrm>
            <a:off x="937645" y="2436992"/>
            <a:ext cx="9957661" cy="104277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Einstweilige Verfügung/ Arrest erlangt nur dann </a:t>
            </a:r>
            <a:r>
              <a:rPr lang="de-DE" sz="2000" b="1" dirty="0"/>
              <a:t>Wirksamkeit</a:t>
            </a:r>
            <a:r>
              <a:rPr lang="de-DE" sz="2000" dirty="0"/>
              <a:t>, wenn die Entscheidung der Gegenseite </a:t>
            </a:r>
            <a:r>
              <a:rPr lang="de-DE" sz="2000" b="1" dirty="0"/>
              <a:t>binnen eines Monats </a:t>
            </a:r>
            <a:r>
              <a:rPr lang="de-DE" sz="2000" dirty="0"/>
              <a:t>(nach Zustellung bzw. Verkündung) im </a:t>
            </a:r>
            <a:r>
              <a:rPr lang="de-DE" sz="2000" b="1" dirty="0"/>
              <a:t>Parteibetrieb zugestellt</a:t>
            </a:r>
            <a:r>
              <a:rPr lang="de-DE" sz="2000" dirty="0"/>
              <a:t> wird (§ 929 II, 936 ZPO).</a:t>
            </a:r>
          </a:p>
        </p:txBody>
      </p:sp>
      <p:sp>
        <p:nvSpPr>
          <p:cNvPr id="6" name="Abgerundetes Rechteck 5"/>
          <p:cNvSpPr/>
          <p:nvPr/>
        </p:nvSpPr>
        <p:spPr>
          <a:xfrm>
            <a:off x="937646" y="1838146"/>
            <a:ext cx="9957661" cy="52376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dirty="0"/>
              <a:t>Im Falle einer mündlichen Verhandlung ergeht die Entscheidung durch Urteil.</a:t>
            </a:r>
          </a:p>
        </p:txBody>
      </p:sp>
      <p:grpSp>
        <p:nvGrpSpPr>
          <p:cNvPr id="4" name="Gruppieren 3"/>
          <p:cNvGrpSpPr/>
          <p:nvPr/>
        </p:nvGrpSpPr>
        <p:grpSpPr>
          <a:xfrm>
            <a:off x="340442" y="3594695"/>
            <a:ext cx="10554864" cy="1688018"/>
            <a:chOff x="340443" y="3843584"/>
            <a:chExt cx="10554864" cy="1688018"/>
          </a:xfrm>
        </p:grpSpPr>
        <p:sp>
          <p:nvSpPr>
            <p:cNvPr id="3" name="Abgerundetes Rechteck 2"/>
            <p:cNvSpPr/>
            <p:nvPr/>
          </p:nvSpPr>
          <p:spPr>
            <a:xfrm>
              <a:off x="1536995" y="4066225"/>
              <a:ext cx="9358312" cy="146537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e-DE" sz="2000" dirty="0"/>
                <a:t>Schutzschrift (Vorwegnahme des rechtlichen Gehörs, aus § 937 II ZPO entwickelt)</a:t>
              </a:r>
            </a:p>
            <a:p>
              <a:pPr marL="285750" indent="-285750">
                <a:buFont typeface="Arial" panose="020B0604020202020204" pitchFamily="34" charset="0"/>
                <a:buChar char="•"/>
              </a:pPr>
              <a:r>
                <a:rPr lang="de-DE" sz="2000" dirty="0"/>
                <a:t>Widerspruch (§§ 924 I, 936 ZPO) oder Berufung bzw. Einspruch (gegen Urteil/VU)</a:t>
              </a:r>
            </a:p>
            <a:p>
              <a:pPr marL="285750" indent="-285750">
                <a:buFont typeface="Arial" panose="020B0604020202020204" pitchFamily="34" charset="0"/>
                <a:buChar char="•"/>
              </a:pPr>
              <a:r>
                <a:rPr lang="de-DE" sz="2000" dirty="0"/>
                <a:t>Antrag auf Fristsetzung zur Erhebung der Hauptsachenklage (§§ 926, 936 ZPO)</a:t>
              </a:r>
            </a:p>
          </p:txBody>
        </p:sp>
        <p:sp>
          <p:nvSpPr>
            <p:cNvPr id="2" name="Abgerundetes Rechteck 1"/>
            <p:cNvSpPr/>
            <p:nvPr/>
          </p:nvSpPr>
          <p:spPr>
            <a:xfrm>
              <a:off x="340443" y="3843584"/>
              <a:ext cx="8515350" cy="48577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Abwehr- bzw. Rechtsmittel </a:t>
              </a:r>
              <a:r>
                <a:rPr lang="de-DE" sz="2400" dirty="0"/>
                <a:t>des </a:t>
              </a:r>
              <a:r>
                <a:rPr lang="de-DE" sz="2400" b="1" u="sng" dirty="0"/>
                <a:t>Antragsgegners/ Schuldners </a:t>
              </a:r>
              <a:r>
                <a:rPr lang="de-DE" sz="2400" dirty="0"/>
                <a:t>sind:</a:t>
              </a:r>
            </a:p>
          </p:txBody>
        </p:sp>
      </p:grpSp>
      <p:grpSp>
        <p:nvGrpSpPr>
          <p:cNvPr id="9" name="Gruppieren 8"/>
          <p:cNvGrpSpPr/>
          <p:nvPr/>
        </p:nvGrpSpPr>
        <p:grpSpPr>
          <a:xfrm>
            <a:off x="340442" y="5377396"/>
            <a:ext cx="10554864" cy="1311863"/>
            <a:chOff x="340442" y="5377396"/>
            <a:chExt cx="10554864" cy="1311863"/>
          </a:xfrm>
        </p:grpSpPr>
        <p:sp>
          <p:nvSpPr>
            <p:cNvPr id="8" name="Abgerundetes Rechteck 7"/>
            <p:cNvSpPr/>
            <p:nvPr/>
          </p:nvSpPr>
          <p:spPr>
            <a:xfrm>
              <a:off x="1536994" y="5774859"/>
              <a:ext cx="9358312" cy="9144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de-DE" sz="2000" dirty="0"/>
                <a:t>Beschwerde gegen Zurückweisung des Antrages auf Erlass der einstweiligen Verfügung</a:t>
              </a:r>
            </a:p>
          </p:txBody>
        </p:sp>
        <p:sp>
          <p:nvSpPr>
            <p:cNvPr id="13" name="Abgerundetes Rechteck 12"/>
            <p:cNvSpPr/>
            <p:nvPr/>
          </p:nvSpPr>
          <p:spPr>
            <a:xfrm>
              <a:off x="340442" y="5377396"/>
              <a:ext cx="5931771" cy="48577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400" b="1" dirty="0"/>
                <a:t>Rechtsmittel</a:t>
              </a:r>
              <a:r>
                <a:rPr lang="de-DE" sz="2400" dirty="0"/>
                <a:t> des </a:t>
              </a:r>
              <a:r>
                <a:rPr lang="de-DE" sz="2400" b="1" u="sng" dirty="0"/>
                <a:t>Antragstellers/ Gläubigers</a:t>
              </a:r>
              <a:r>
                <a:rPr lang="de-DE" sz="2400" dirty="0"/>
                <a:t>:</a:t>
              </a:r>
            </a:p>
          </p:txBody>
        </p:sp>
      </p:grpSp>
    </p:spTree>
    <p:extLst>
      <p:ext uri="{BB962C8B-B14F-4D97-AF65-F5344CB8AC3E}">
        <p14:creationId xmlns:p14="http://schemas.microsoft.com/office/powerpoint/2010/main" val="12823588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181</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36206" y="1198108"/>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sp>
        <p:nvSpPr>
          <p:cNvPr id="24" name="Gefaltete Ecke 23"/>
          <p:cNvSpPr/>
          <p:nvPr/>
        </p:nvSpPr>
        <p:spPr>
          <a:xfrm rot="21353749">
            <a:off x="9809739" y="1320907"/>
            <a:ext cx="2117335" cy="204739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Gebühren-erhebung erst nach Verfahrens-abschluss</a:t>
            </a:r>
            <a:endParaRPr lang="de-DE" sz="20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grpSp>
        <p:nvGrpSpPr>
          <p:cNvPr id="3" name="Gruppieren 2"/>
          <p:cNvGrpSpPr/>
          <p:nvPr/>
        </p:nvGrpSpPr>
        <p:grpSpPr>
          <a:xfrm>
            <a:off x="275730" y="1861323"/>
            <a:ext cx="9077165" cy="1748166"/>
            <a:chOff x="409150" y="1978062"/>
            <a:chExt cx="9077165" cy="1748166"/>
          </a:xfrm>
        </p:grpSpPr>
        <p:sp>
          <p:nvSpPr>
            <p:cNvPr id="5" name="Abgerundetes Rechteck 4"/>
            <p:cNvSpPr/>
            <p:nvPr/>
          </p:nvSpPr>
          <p:spPr>
            <a:xfrm>
              <a:off x="409150" y="2341097"/>
              <a:ext cx="9077165" cy="138513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Die </a:t>
              </a:r>
              <a:r>
                <a:rPr lang="de-DE" sz="2000" b="1" dirty="0"/>
                <a:t>Gebühr ist mit Antragstellung fällig </a:t>
              </a:r>
              <a:r>
                <a:rPr lang="de-DE" sz="2000" dirty="0"/>
                <a:t>(§ 6 I S. 1 Nr. 1 GKG), wird aber </a:t>
              </a:r>
              <a:r>
                <a:rPr lang="de-DE" sz="2000" b="1" dirty="0"/>
                <a:t>mangels Vorauszahlungspflicht </a:t>
              </a:r>
              <a:r>
                <a:rPr lang="de-DE" sz="2000" dirty="0"/>
                <a:t>und aufgrund des </a:t>
              </a:r>
              <a:r>
                <a:rPr lang="de-DE" sz="2000" b="1" dirty="0"/>
                <a:t>zügigen Verfahrensablaufes </a:t>
              </a:r>
              <a:r>
                <a:rPr lang="de-DE" sz="2000" dirty="0"/>
                <a:t>erst </a:t>
              </a:r>
              <a:r>
                <a:rPr lang="de-DE" sz="2000" b="1" dirty="0"/>
                <a:t>nach Verfahrensabschluss erhoben</a:t>
              </a:r>
              <a:r>
                <a:rPr lang="de-DE" sz="2000" dirty="0"/>
                <a:t>, mithin nach:</a:t>
              </a:r>
            </a:p>
          </p:txBody>
        </p:sp>
        <p:sp>
          <p:nvSpPr>
            <p:cNvPr id="6" name="Abgerundetes Rechteck 5"/>
            <p:cNvSpPr/>
            <p:nvPr/>
          </p:nvSpPr>
          <p:spPr>
            <a:xfrm>
              <a:off x="435769" y="1978062"/>
              <a:ext cx="4600514" cy="52376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Fälligkeit und Ansatz der Kosten</a:t>
              </a:r>
            </a:p>
          </p:txBody>
        </p:sp>
      </p:grpSp>
      <p:grpSp>
        <p:nvGrpSpPr>
          <p:cNvPr id="8" name="Gruppieren 7"/>
          <p:cNvGrpSpPr/>
          <p:nvPr/>
        </p:nvGrpSpPr>
        <p:grpSpPr>
          <a:xfrm>
            <a:off x="1311021" y="3678809"/>
            <a:ext cx="9213376" cy="719995"/>
            <a:chOff x="1311021" y="3678809"/>
            <a:chExt cx="9213376" cy="719995"/>
          </a:xfrm>
        </p:grpSpPr>
        <p:sp>
          <p:nvSpPr>
            <p:cNvPr id="2" name="Abgerundetes Rechteck 1"/>
            <p:cNvSpPr/>
            <p:nvPr/>
          </p:nvSpPr>
          <p:spPr>
            <a:xfrm>
              <a:off x="2730535" y="3678809"/>
              <a:ext cx="7793862" cy="71999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Erlass einer (wirksamen - beachte § 929 II ZPO !) Kostenentscheidung (durch Urteil, Beschluss)</a:t>
              </a:r>
            </a:p>
          </p:txBody>
        </p:sp>
        <p:sp>
          <p:nvSpPr>
            <p:cNvPr id="4" name="Pfeil nach rechts 3"/>
            <p:cNvSpPr/>
            <p:nvPr/>
          </p:nvSpPr>
          <p:spPr>
            <a:xfrm>
              <a:off x="1311021" y="3764449"/>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9" name="Gruppieren 8"/>
          <p:cNvGrpSpPr/>
          <p:nvPr/>
        </p:nvGrpSpPr>
        <p:grpSpPr>
          <a:xfrm>
            <a:off x="1304780" y="4468124"/>
            <a:ext cx="9219618" cy="719995"/>
            <a:chOff x="1304780" y="4468124"/>
            <a:chExt cx="9219618" cy="719995"/>
          </a:xfrm>
        </p:grpSpPr>
        <p:sp>
          <p:nvSpPr>
            <p:cNvPr id="12" name="Abgerundetes Rechteck 11"/>
            <p:cNvSpPr/>
            <p:nvPr/>
          </p:nvSpPr>
          <p:spPr>
            <a:xfrm>
              <a:off x="2730535" y="4468124"/>
              <a:ext cx="7793863" cy="71999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lgn="ctr"/>
              <a:r>
                <a:rPr lang="de-DE" sz="2000" dirty="0"/>
                <a:t>Erledigung/ Beendigung des Verfahrens durch </a:t>
              </a:r>
              <a:r>
                <a:rPr lang="de-DE" sz="2000" dirty="0" smtClean="0"/>
                <a:t>Antragsrücknahme oder Vergleich</a:t>
              </a:r>
              <a:endParaRPr lang="de-DE" sz="2000" dirty="0"/>
            </a:p>
          </p:txBody>
        </p:sp>
        <p:sp>
          <p:nvSpPr>
            <p:cNvPr id="16" name="Pfeil nach rechts 15"/>
            <p:cNvSpPr/>
            <p:nvPr/>
          </p:nvSpPr>
          <p:spPr>
            <a:xfrm>
              <a:off x="1304780" y="4523780"/>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5" name="Gruppieren 14"/>
          <p:cNvGrpSpPr/>
          <p:nvPr/>
        </p:nvGrpSpPr>
        <p:grpSpPr>
          <a:xfrm>
            <a:off x="1304780" y="5257439"/>
            <a:ext cx="9219619" cy="719995"/>
            <a:chOff x="1304780" y="5257439"/>
            <a:chExt cx="9219619" cy="719995"/>
          </a:xfrm>
        </p:grpSpPr>
        <p:sp>
          <p:nvSpPr>
            <p:cNvPr id="13" name="Abgerundetes Rechteck 12"/>
            <p:cNvSpPr/>
            <p:nvPr/>
          </p:nvSpPr>
          <p:spPr>
            <a:xfrm>
              <a:off x="2730535" y="5257439"/>
              <a:ext cx="7793864" cy="71999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lgn="ctr"/>
              <a:r>
                <a:rPr lang="de-DE" sz="2000" dirty="0"/>
                <a:t>nicht erfolgter Vollziehung (Zustellung, s. § 929 II ZPO)</a:t>
              </a:r>
            </a:p>
          </p:txBody>
        </p:sp>
        <p:sp>
          <p:nvSpPr>
            <p:cNvPr id="17" name="Pfeil nach rechts 16"/>
            <p:cNvSpPr/>
            <p:nvPr/>
          </p:nvSpPr>
          <p:spPr>
            <a:xfrm>
              <a:off x="1304780" y="5352845"/>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1" name="Gruppieren 20"/>
          <p:cNvGrpSpPr/>
          <p:nvPr/>
        </p:nvGrpSpPr>
        <p:grpSpPr>
          <a:xfrm>
            <a:off x="1311832" y="6077002"/>
            <a:ext cx="9212567" cy="719995"/>
            <a:chOff x="1311832" y="6077002"/>
            <a:chExt cx="9212567" cy="719995"/>
          </a:xfrm>
        </p:grpSpPr>
        <p:sp>
          <p:nvSpPr>
            <p:cNvPr id="14" name="Abgerundetes Rechteck 13"/>
            <p:cNvSpPr/>
            <p:nvPr/>
          </p:nvSpPr>
          <p:spPr>
            <a:xfrm>
              <a:off x="2730535" y="6077002"/>
              <a:ext cx="7793864" cy="71999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30015" lvl="1" algn="ctr"/>
              <a:r>
                <a:rPr lang="de-DE" sz="2000" dirty="0"/>
                <a:t>Nichtbetreiben oder Unterbrechung &gt; 6 Monate</a:t>
              </a:r>
            </a:p>
          </p:txBody>
        </p:sp>
        <p:sp>
          <p:nvSpPr>
            <p:cNvPr id="20" name="Pfeil nach rechts 19"/>
            <p:cNvSpPr/>
            <p:nvPr/>
          </p:nvSpPr>
          <p:spPr>
            <a:xfrm>
              <a:off x="1311832" y="6160959"/>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30600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p:cTn id="31" dur="1000" fill="hold"/>
                                        <p:tgtEl>
                                          <p:spTgt spid="24"/>
                                        </p:tgtEl>
                                        <p:attrNameLst>
                                          <p:attrName>ppt_w</p:attrName>
                                        </p:attrNameLst>
                                      </p:cBhvr>
                                      <p:tavLst>
                                        <p:tav tm="0">
                                          <p:val>
                                            <p:fltVal val="0"/>
                                          </p:val>
                                        </p:tav>
                                        <p:tav tm="100000">
                                          <p:val>
                                            <p:strVal val="#ppt_w"/>
                                          </p:val>
                                        </p:tav>
                                      </p:tavLst>
                                    </p:anim>
                                    <p:anim calcmode="lin" valueType="num">
                                      <p:cBhvr>
                                        <p:cTn id="32" dur="1000" fill="hold"/>
                                        <p:tgtEl>
                                          <p:spTgt spid="24"/>
                                        </p:tgtEl>
                                        <p:attrNameLst>
                                          <p:attrName>ppt_h</p:attrName>
                                        </p:attrNameLst>
                                      </p:cBhvr>
                                      <p:tavLst>
                                        <p:tav tm="0">
                                          <p:val>
                                            <p:fltVal val="0"/>
                                          </p:val>
                                        </p:tav>
                                        <p:tav tm="100000">
                                          <p:val>
                                            <p:strVal val="#ppt_h"/>
                                          </p:val>
                                        </p:tav>
                                      </p:tavLst>
                                    </p:anim>
                                    <p:anim calcmode="lin" valueType="num">
                                      <p:cBhvr>
                                        <p:cTn id="33" dur="1000" fill="hold"/>
                                        <p:tgtEl>
                                          <p:spTgt spid="24"/>
                                        </p:tgtEl>
                                        <p:attrNameLst>
                                          <p:attrName>style.rotation</p:attrName>
                                        </p:attrNameLst>
                                      </p:cBhvr>
                                      <p:tavLst>
                                        <p:tav tm="0">
                                          <p:val>
                                            <p:fltVal val="90"/>
                                          </p:val>
                                        </p:tav>
                                        <p:tav tm="100000">
                                          <p:val>
                                            <p:fltVal val="0"/>
                                          </p:val>
                                        </p:tav>
                                      </p:tavLst>
                                    </p:anim>
                                    <p:animEffect transition="in" filter="fade">
                                      <p:cBhvr>
                                        <p:cTn id="34"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182</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36206" y="1198108"/>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sp>
        <p:nvSpPr>
          <p:cNvPr id="6" name="Abgerundetes Rechteck 5"/>
          <p:cNvSpPr/>
          <p:nvPr/>
        </p:nvSpPr>
        <p:spPr>
          <a:xfrm>
            <a:off x="302349" y="1861323"/>
            <a:ext cx="3283814" cy="52376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Kostenschuldner</a:t>
            </a:r>
            <a:endParaRPr lang="de-DE" sz="2400" b="1" dirty="0"/>
          </a:p>
        </p:txBody>
      </p:sp>
      <p:grpSp>
        <p:nvGrpSpPr>
          <p:cNvPr id="8" name="Gruppieren 7"/>
          <p:cNvGrpSpPr/>
          <p:nvPr/>
        </p:nvGrpSpPr>
        <p:grpSpPr>
          <a:xfrm>
            <a:off x="1516320" y="2576607"/>
            <a:ext cx="8681909" cy="1609058"/>
            <a:chOff x="1311021" y="3219063"/>
            <a:chExt cx="8681909" cy="1609058"/>
          </a:xfrm>
        </p:grpSpPr>
        <p:sp>
          <p:nvSpPr>
            <p:cNvPr id="2" name="Abgerundetes Rechteck 1"/>
            <p:cNvSpPr/>
            <p:nvPr/>
          </p:nvSpPr>
          <p:spPr>
            <a:xfrm>
              <a:off x="2199068" y="3219063"/>
              <a:ext cx="7793862" cy="160905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47478" lvl="2"/>
              <a:r>
                <a:rPr lang="de-DE" sz="2400" dirty="0"/>
                <a:t>bei Vorliegen einer Kostengrundentscheidung/-regelung der Entscheidungs- oder ggf. Übernahmeschuldner (§ 29 Nr. 1 und 2 GKG) - beachte § 929 II ZPO ! </a:t>
              </a:r>
            </a:p>
          </p:txBody>
        </p:sp>
        <p:sp>
          <p:nvSpPr>
            <p:cNvPr id="4" name="Pfeil nach rechts 3"/>
            <p:cNvSpPr/>
            <p:nvPr/>
          </p:nvSpPr>
          <p:spPr>
            <a:xfrm>
              <a:off x="1311021" y="3764449"/>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9" name="Gruppieren 8"/>
          <p:cNvGrpSpPr/>
          <p:nvPr/>
        </p:nvGrpSpPr>
        <p:grpSpPr>
          <a:xfrm>
            <a:off x="1516320" y="4439838"/>
            <a:ext cx="8681909" cy="719995"/>
            <a:chOff x="1842489" y="4468124"/>
            <a:chExt cx="8681909" cy="719995"/>
          </a:xfrm>
        </p:grpSpPr>
        <p:sp>
          <p:nvSpPr>
            <p:cNvPr id="12" name="Abgerundetes Rechteck 11"/>
            <p:cNvSpPr/>
            <p:nvPr/>
          </p:nvSpPr>
          <p:spPr>
            <a:xfrm>
              <a:off x="2730535" y="4468124"/>
              <a:ext cx="7793863" cy="71999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47478" lvl="2"/>
              <a:r>
                <a:rPr lang="de-DE" sz="2400" dirty="0"/>
                <a:t>der Antragsteller (§ 22 I 1 GKG) in allen übrigen Fällen</a:t>
              </a:r>
            </a:p>
          </p:txBody>
        </p:sp>
        <p:sp>
          <p:nvSpPr>
            <p:cNvPr id="16" name="Pfeil nach rechts 15"/>
            <p:cNvSpPr/>
            <p:nvPr/>
          </p:nvSpPr>
          <p:spPr>
            <a:xfrm>
              <a:off x="1842489" y="4537433"/>
              <a:ext cx="978408" cy="484632"/>
            </a:xfrm>
            <a:prstGeom prst="rightArrow">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24" name="Gefaltete Ecke 23"/>
          <p:cNvSpPr/>
          <p:nvPr/>
        </p:nvSpPr>
        <p:spPr>
          <a:xfrm rot="21353749">
            <a:off x="506319" y="4382397"/>
            <a:ext cx="2117335" cy="2047391"/>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929 II ZPO beachten !</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557645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p:cTn id="19" dur="1000" fill="hold"/>
                                        <p:tgtEl>
                                          <p:spTgt spid="24"/>
                                        </p:tgtEl>
                                        <p:attrNameLst>
                                          <p:attrName>ppt_w</p:attrName>
                                        </p:attrNameLst>
                                      </p:cBhvr>
                                      <p:tavLst>
                                        <p:tav tm="0">
                                          <p:val>
                                            <p:fltVal val="0"/>
                                          </p:val>
                                        </p:tav>
                                        <p:tav tm="100000">
                                          <p:val>
                                            <p:strVal val="#ppt_w"/>
                                          </p:val>
                                        </p:tav>
                                      </p:tavLst>
                                    </p:anim>
                                    <p:anim calcmode="lin" valueType="num">
                                      <p:cBhvr>
                                        <p:cTn id="20" dur="1000" fill="hold"/>
                                        <p:tgtEl>
                                          <p:spTgt spid="24"/>
                                        </p:tgtEl>
                                        <p:attrNameLst>
                                          <p:attrName>ppt_h</p:attrName>
                                        </p:attrNameLst>
                                      </p:cBhvr>
                                      <p:tavLst>
                                        <p:tav tm="0">
                                          <p:val>
                                            <p:fltVal val="0"/>
                                          </p:val>
                                        </p:tav>
                                        <p:tav tm="100000">
                                          <p:val>
                                            <p:strVal val="#ppt_h"/>
                                          </p:val>
                                        </p:tav>
                                      </p:tavLst>
                                    </p:anim>
                                    <p:anim calcmode="lin" valueType="num">
                                      <p:cBhvr>
                                        <p:cTn id="21" dur="1000" fill="hold"/>
                                        <p:tgtEl>
                                          <p:spTgt spid="24"/>
                                        </p:tgtEl>
                                        <p:attrNameLst>
                                          <p:attrName>style.rotation</p:attrName>
                                        </p:attrNameLst>
                                      </p:cBhvr>
                                      <p:tavLst>
                                        <p:tav tm="0">
                                          <p:val>
                                            <p:fltVal val="90"/>
                                          </p:val>
                                        </p:tav>
                                        <p:tav tm="100000">
                                          <p:val>
                                            <p:fltVal val="0"/>
                                          </p:val>
                                        </p:tav>
                                      </p:tavLst>
                                    </p:anim>
                                    <p:animEffect transition="in" filter="fade">
                                      <p:cBhvr>
                                        <p:cTn id="22"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183</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36206" y="1198108"/>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grpSp>
        <p:nvGrpSpPr>
          <p:cNvPr id="12" name="Gruppieren 11"/>
          <p:cNvGrpSpPr/>
          <p:nvPr/>
        </p:nvGrpSpPr>
        <p:grpSpPr>
          <a:xfrm>
            <a:off x="871538" y="1735519"/>
            <a:ext cx="9957661" cy="1170611"/>
            <a:chOff x="871538" y="1804782"/>
            <a:chExt cx="9957661" cy="1170611"/>
          </a:xfrm>
        </p:grpSpPr>
        <p:sp>
          <p:nvSpPr>
            <p:cNvPr id="5" name="Abgerundetes Rechteck 4"/>
            <p:cNvSpPr/>
            <p:nvPr/>
          </p:nvSpPr>
          <p:spPr>
            <a:xfrm>
              <a:off x="871538" y="2283614"/>
              <a:ext cx="9957661" cy="69177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Gebühren im Arrest- und einstweiligen Verfügungsverfahren entstehen nach folgenden </a:t>
              </a:r>
            </a:p>
            <a:p>
              <a:pPr algn="ctr"/>
              <a:r>
                <a:rPr lang="de-DE" sz="2000" b="1" dirty="0"/>
                <a:t>     </a:t>
              </a:r>
              <a:r>
                <a:rPr lang="de-DE" sz="2000" b="1" dirty="0" smtClean="0"/>
                <a:t>KV-Nummern :</a:t>
              </a:r>
              <a:endParaRPr lang="de-DE" sz="2000" b="1" dirty="0"/>
            </a:p>
          </p:txBody>
        </p:sp>
        <p:sp>
          <p:nvSpPr>
            <p:cNvPr id="6" name="Abgerundetes Rechteck 5"/>
            <p:cNvSpPr/>
            <p:nvPr/>
          </p:nvSpPr>
          <p:spPr>
            <a:xfrm>
              <a:off x="871538" y="1804782"/>
              <a:ext cx="2464668" cy="52376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Gebühren</a:t>
              </a:r>
              <a:endParaRPr lang="de-DE" sz="2400" b="1" dirty="0"/>
            </a:p>
          </p:txBody>
        </p:sp>
      </p:grpSp>
      <p:grpSp>
        <p:nvGrpSpPr>
          <p:cNvPr id="9" name="Gruppieren 8"/>
          <p:cNvGrpSpPr/>
          <p:nvPr/>
        </p:nvGrpSpPr>
        <p:grpSpPr>
          <a:xfrm>
            <a:off x="829296" y="4307431"/>
            <a:ext cx="4370619" cy="989901"/>
            <a:chOff x="829296" y="4307431"/>
            <a:chExt cx="4370619" cy="989901"/>
          </a:xfrm>
        </p:grpSpPr>
        <p:sp>
          <p:nvSpPr>
            <p:cNvPr id="8" name="Abgerundetes Rechteck 7"/>
            <p:cNvSpPr/>
            <p:nvPr/>
          </p:nvSpPr>
          <p:spPr>
            <a:xfrm>
              <a:off x="2103872" y="4624831"/>
              <a:ext cx="3096043" cy="67250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73063" indent="0">
                <a:buNone/>
                <a:tabLst>
                  <a:tab pos="2035175" algn="l"/>
                </a:tabLst>
              </a:pPr>
              <a:r>
                <a:rPr lang="de-DE" sz="2000" dirty="0"/>
                <a:t>Berufungsverfahren</a:t>
              </a:r>
            </a:p>
          </p:txBody>
        </p:sp>
        <p:sp>
          <p:nvSpPr>
            <p:cNvPr id="13" name="Abgerundetes Rechteck 12"/>
            <p:cNvSpPr/>
            <p:nvPr/>
          </p:nvSpPr>
          <p:spPr>
            <a:xfrm>
              <a:off x="829296" y="4307431"/>
              <a:ext cx="2302746" cy="397463"/>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1420-1423</a:t>
              </a:r>
              <a:endParaRPr lang="de-DE" sz="2400" b="1" dirty="0"/>
            </a:p>
          </p:txBody>
        </p:sp>
      </p:grpSp>
      <p:grpSp>
        <p:nvGrpSpPr>
          <p:cNvPr id="15" name="Gruppieren 14"/>
          <p:cNvGrpSpPr/>
          <p:nvPr/>
        </p:nvGrpSpPr>
        <p:grpSpPr>
          <a:xfrm>
            <a:off x="871538" y="3029898"/>
            <a:ext cx="10023768" cy="1002495"/>
            <a:chOff x="340443" y="3402715"/>
            <a:chExt cx="10158089" cy="1947705"/>
          </a:xfrm>
        </p:grpSpPr>
        <p:grpSp>
          <p:nvGrpSpPr>
            <p:cNvPr id="4" name="Gruppieren 3"/>
            <p:cNvGrpSpPr/>
            <p:nvPr/>
          </p:nvGrpSpPr>
          <p:grpSpPr>
            <a:xfrm>
              <a:off x="340443" y="3402715"/>
              <a:ext cx="10158089" cy="1947705"/>
              <a:chOff x="340444" y="3651604"/>
              <a:chExt cx="10158089" cy="1947705"/>
            </a:xfrm>
          </p:grpSpPr>
          <p:sp>
            <p:nvSpPr>
              <p:cNvPr id="3" name="Abgerundetes Rechteck 2"/>
              <p:cNvSpPr/>
              <p:nvPr/>
            </p:nvSpPr>
            <p:spPr>
              <a:xfrm>
                <a:off x="1561079" y="4133932"/>
                <a:ext cx="8937454" cy="1465377"/>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p:txBody>
          </p:sp>
          <p:sp>
            <p:nvSpPr>
              <p:cNvPr id="2" name="Abgerundetes Rechteck 1"/>
              <p:cNvSpPr/>
              <p:nvPr/>
            </p:nvSpPr>
            <p:spPr>
              <a:xfrm>
                <a:off x="340444" y="3651604"/>
                <a:ext cx="2290795" cy="677755"/>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1410-1412</a:t>
                </a:r>
                <a:endParaRPr lang="de-DE" sz="2400" b="1" dirty="0"/>
              </a:p>
            </p:txBody>
          </p:sp>
        </p:grpSp>
        <p:sp>
          <p:nvSpPr>
            <p:cNvPr id="14" name="Rechteck 13"/>
            <p:cNvSpPr/>
            <p:nvPr/>
          </p:nvSpPr>
          <p:spPr>
            <a:xfrm>
              <a:off x="1485841" y="4271462"/>
              <a:ext cx="8612476" cy="777357"/>
            </a:xfrm>
            <a:prstGeom prst="rect">
              <a:avLst/>
            </a:prstGeom>
          </p:spPr>
          <p:txBody>
            <a:bodyPr wrap="square">
              <a:spAutoFit/>
            </a:bodyPr>
            <a:lstStyle/>
            <a:p>
              <a:pPr marL="373063" indent="0">
                <a:buNone/>
                <a:tabLst>
                  <a:tab pos="2035175" algn="l"/>
                </a:tabLst>
              </a:pPr>
              <a:r>
                <a:rPr lang="de-DE" sz="2000" dirty="0">
                  <a:solidFill>
                    <a:schemeClr val="bg1"/>
                  </a:solidFill>
                </a:rPr>
                <a:t>erster Rechtszug (Anordnungs-, Widerspruchs- und </a:t>
              </a:r>
              <a:r>
                <a:rPr lang="de-DE" sz="2000" dirty="0" smtClean="0">
                  <a:solidFill>
                    <a:schemeClr val="bg1"/>
                  </a:solidFill>
                </a:rPr>
                <a:t>Aufhebungsverfahren)</a:t>
              </a:r>
              <a:endParaRPr lang="de-DE" sz="2000" dirty="0">
                <a:solidFill>
                  <a:schemeClr val="bg1"/>
                </a:solidFill>
              </a:endParaRPr>
            </a:p>
          </p:txBody>
        </p:sp>
      </p:grpSp>
      <p:grpSp>
        <p:nvGrpSpPr>
          <p:cNvPr id="17" name="Gruppieren 16"/>
          <p:cNvGrpSpPr/>
          <p:nvPr/>
        </p:nvGrpSpPr>
        <p:grpSpPr>
          <a:xfrm>
            <a:off x="871538" y="5433694"/>
            <a:ext cx="4370619" cy="989901"/>
            <a:chOff x="829296" y="4307431"/>
            <a:chExt cx="4370619" cy="989901"/>
          </a:xfrm>
        </p:grpSpPr>
        <p:sp>
          <p:nvSpPr>
            <p:cNvPr id="19" name="Abgerundetes Rechteck 18"/>
            <p:cNvSpPr/>
            <p:nvPr/>
          </p:nvSpPr>
          <p:spPr>
            <a:xfrm>
              <a:off x="2103872" y="4624831"/>
              <a:ext cx="3096043" cy="672501"/>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73063" indent="0">
                <a:buNone/>
                <a:tabLst>
                  <a:tab pos="2035175" algn="l"/>
                </a:tabLst>
              </a:pPr>
              <a:r>
                <a:rPr lang="de-DE" sz="2000" dirty="0" smtClean="0"/>
                <a:t>Beschwerdeverfahren</a:t>
              </a:r>
              <a:endParaRPr lang="de-DE" sz="2000" dirty="0"/>
            </a:p>
          </p:txBody>
        </p:sp>
        <p:sp>
          <p:nvSpPr>
            <p:cNvPr id="20" name="Abgerundetes Rechteck 19"/>
            <p:cNvSpPr/>
            <p:nvPr/>
          </p:nvSpPr>
          <p:spPr>
            <a:xfrm>
              <a:off x="829296" y="4307431"/>
              <a:ext cx="2302746" cy="397463"/>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1430-1431</a:t>
              </a:r>
              <a:endParaRPr lang="de-DE" sz="2400" b="1" dirty="0"/>
            </a:p>
          </p:txBody>
        </p:sp>
      </p:grpSp>
      <p:sp>
        <p:nvSpPr>
          <p:cNvPr id="21" name="Gefaltete Ecke 20"/>
          <p:cNvSpPr/>
          <p:nvPr/>
        </p:nvSpPr>
        <p:spPr>
          <a:xfrm rot="401642">
            <a:off x="8010343" y="4275965"/>
            <a:ext cx="2117335" cy="2047391"/>
          </a:xfrm>
          <a:prstGeom prst="foldedCorner">
            <a:avLst/>
          </a:prstGeom>
          <a:solidFill>
            <a:srgbClr val="ED8BC5"/>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 </a:t>
            </a:r>
            <a:r>
              <a:rPr lang="de-DE" sz="2800" b="1" dirty="0" err="1"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huhuuuu</a:t>
            </a:r>
            <a:endPar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8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sym typeface="Wingdings" panose="05000000000000000000" pitchFamily="2" charset="2"/>
              </a:rPr>
              <a:t></a:t>
            </a:r>
            <a:endParaRPr lang="de-DE" sz="28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39590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80">
                                          <p:stCondLst>
                                            <p:cond delay="0"/>
                                          </p:stCondLst>
                                        </p:cTn>
                                        <p:tgtEl>
                                          <p:spTgt spid="21"/>
                                        </p:tgtEl>
                                      </p:cBhvr>
                                    </p:animEffect>
                                    <p:anim calcmode="lin" valueType="num">
                                      <p:cBhvr>
                                        <p:cTn id="8"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13" dur="26">
                                          <p:stCondLst>
                                            <p:cond delay="650"/>
                                          </p:stCondLst>
                                        </p:cTn>
                                        <p:tgtEl>
                                          <p:spTgt spid="21"/>
                                        </p:tgtEl>
                                      </p:cBhvr>
                                      <p:to x="100000" y="60000"/>
                                    </p:animScale>
                                    <p:animScale>
                                      <p:cBhvr>
                                        <p:cTn id="14" dur="166" decel="50000">
                                          <p:stCondLst>
                                            <p:cond delay="676"/>
                                          </p:stCondLst>
                                        </p:cTn>
                                        <p:tgtEl>
                                          <p:spTgt spid="21"/>
                                        </p:tgtEl>
                                      </p:cBhvr>
                                      <p:to x="100000" y="100000"/>
                                    </p:animScale>
                                    <p:animScale>
                                      <p:cBhvr>
                                        <p:cTn id="15" dur="26">
                                          <p:stCondLst>
                                            <p:cond delay="1312"/>
                                          </p:stCondLst>
                                        </p:cTn>
                                        <p:tgtEl>
                                          <p:spTgt spid="21"/>
                                        </p:tgtEl>
                                      </p:cBhvr>
                                      <p:to x="100000" y="80000"/>
                                    </p:animScale>
                                    <p:animScale>
                                      <p:cBhvr>
                                        <p:cTn id="16" dur="166" decel="50000">
                                          <p:stCondLst>
                                            <p:cond delay="1338"/>
                                          </p:stCondLst>
                                        </p:cTn>
                                        <p:tgtEl>
                                          <p:spTgt spid="21"/>
                                        </p:tgtEl>
                                      </p:cBhvr>
                                      <p:to x="100000" y="100000"/>
                                    </p:animScale>
                                    <p:animScale>
                                      <p:cBhvr>
                                        <p:cTn id="17" dur="26">
                                          <p:stCondLst>
                                            <p:cond delay="1642"/>
                                          </p:stCondLst>
                                        </p:cTn>
                                        <p:tgtEl>
                                          <p:spTgt spid="21"/>
                                        </p:tgtEl>
                                      </p:cBhvr>
                                      <p:to x="100000" y="90000"/>
                                    </p:animScale>
                                    <p:animScale>
                                      <p:cBhvr>
                                        <p:cTn id="18" dur="166" decel="50000">
                                          <p:stCondLst>
                                            <p:cond delay="1668"/>
                                          </p:stCondLst>
                                        </p:cTn>
                                        <p:tgtEl>
                                          <p:spTgt spid="21"/>
                                        </p:tgtEl>
                                      </p:cBhvr>
                                      <p:to x="100000" y="100000"/>
                                    </p:animScale>
                                    <p:animScale>
                                      <p:cBhvr>
                                        <p:cTn id="19" dur="26">
                                          <p:stCondLst>
                                            <p:cond delay="1808"/>
                                          </p:stCondLst>
                                        </p:cTn>
                                        <p:tgtEl>
                                          <p:spTgt spid="21"/>
                                        </p:tgtEl>
                                      </p:cBhvr>
                                      <p:to x="100000" y="95000"/>
                                    </p:animScale>
                                    <p:animScale>
                                      <p:cBhvr>
                                        <p:cTn id="20" dur="166" decel="50000">
                                          <p:stCondLst>
                                            <p:cond delay="1834"/>
                                          </p:stCondLst>
                                        </p:cTn>
                                        <p:tgtEl>
                                          <p:spTgt spid="2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184</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36206" y="1198108"/>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grpSp>
        <p:nvGrpSpPr>
          <p:cNvPr id="12" name="Gruppieren 11"/>
          <p:cNvGrpSpPr/>
          <p:nvPr/>
        </p:nvGrpSpPr>
        <p:grpSpPr>
          <a:xfrm>
            <a:off x="608600" y="1478823"/>
            <a:ext cx="9957661" cy="1170611"/>
            <a:chOff x="871538" y="1804782"/>
            <a:chExt cx="9957661" cy="1170611"/>
          </a:xfrm>
        </p:grpSpPr>
        <p:sp>
          <p:nvSpPr>
            <p:cNvPr id="5" name="Abgerundetes Rechteck 4"/>
            <p:cNvSpPr/>
            <p:nvPr/>
          </p:nvSpPr>
          <p:spPr>
            <a:xfrm>
              <a:off x="871538" y="2283614"/>
              <a:ext cx="9957661" cy="69177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a:t>Gebühren im Arrest- und einstweiligen Verfügungsverfahren entstehen nach folgenden </a:t>
              </a:r>
            </a:p>
            <a:p>
              <a:pPr algn="ctr"/>
              <a:r>
                <a:rPr lang="de-DE" sz="2000" b="1" dirty="0"/>
                <a:t>     </a:t>
              </a:r>
              <a:r>
                <a:rPr lang="de-DE" sz="2000" b="1" dirty="0" smtClean="0"/>
                <a:t>KV-Nummern :</a:t>
              </a:r>
              <a:endParaRPr lang="de-DE" sz="2000" b="1" dirty="0"/>
            </a:p>
          </p:txBody>
        </p:sp>
        <p:sp>
          <p:nvSpPr>
            <p:cNvPr id="6" name="Abgerundetes Rechteck 5"/>
            <p:cNvSpPr/>
            <p:nvPr/>
          </p:nvSpPr>
          <p:spPr>
            <a:xfrm>
              <a:off x="871538" y="1804782"/>
              <a:ext cx="2464668" cy="52376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Gebühren</a:t>
              </a:r>
              <a:endParaRPr lang="de-DE" sz="2400" b="1" dirty="0"/>
            </a:p>
          </p:txBody>
        </p:sp>
      </p:grpSp>
      <p:grpSp>
        <p:nvGrpSpPr>
          <p:cNvPr id="9" name="Gruppieren 8"/>
          <p:cNvGrpSpPr/>
          <p:nvPr/>
        </p:nvGrpSpPr>
        <p:grpSpPr>
          <a:xfrm>
            <a:off x="608600" y="3542867"/>
            <a:ext cx="10843829" cy="1955734"/>
            <a:chOff x="829296" y="4307431"/>
            <a:chExt cx="10843829" cy="1955734"/>
          </a:xfrm>
          <a:solidFill>
            <a:schemeClr val="accent2">
              <a:lumMod val="75000"/>
            </a:schemeClr>
          </a:solidFill>
        </p:grpSpPr>
        <p:sp>
          <p:nvSpPr>
            <p:cNvPr id="8" name="Abgerundetes Rechteck 7"/>
            <p:cNvSpPr/>
            <p:nvPr/>
          </p:nvSpPr>
          <p:spPr>
            <a:xfrm>
              <a:off x="1961234" y="4464401"/>
              <a:ext cx="9711891" cy="179876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73063" indent="0">
                <a:buNone/>
                <a:tabLst>
                  <a:tab pos="2035175" algn="l"/>
                </a:tabLst>
              </a:pPr>
              <a:r>
                <a:rPr lang="de-DE" sz="2000" dirty="0"/>
                <a:t>Ermäßigung auf 1,0 bei Verfahrensbeendigung </a:t>
              </a:r>
              <a:r>
                <a:rPr lang="de-DE" sz="2000" dirty="0" smtClean="0"/>
                <a:t>durch Antragsrücknahme</a:t>
              </a:r>
              <a:r>
                <a:rPr lang="de-DE" sz="2000" dirty="0"/>
                <a:t>, Anerkenntnis- oder Verzichtsurteil oder ein Urteil </a:t>
              </a:r>
              <a:r>
                <a:rPr lang="de-DE" sz="2000" dirty="0" smtClean="0"/>
                <a:t>nach </a:t>
              </a:r>
              <a:r>
                <a:rPr lang="de-DE" sz="2000" dirty="0"/>
                <a:t>§ 313 a II ZPO, gerichtlichen Vergleich oder </a:t>
              </a:r>
              <a:r>
                <a:rPr lang="de-DE" sz="2000" dirty="0" smtClean="0"/>
                <a:t>Erledigungserklärung nach </a:t>
              </a:r>
              <a:r>
                <a:rPr lang="de-DE" sz="2000" dirty="0"/>
                <a:t>§ 91 a ZPO mit Anerkenntnis bzw. Parteieneinig. bzgl. der Kosten</a:t>
              </a:r>
            </a:p>
          </p:txBody>
        </p:sp>
        <p:sp>
          <p:nvSpPr>
            <p:cNvPr id="13" name="Abgerundetes Rechteck 12"/>
            <p:cNvSpPr/>
            <p:nvPr/>
          </p:nvSpPr>
          <p:spPr>
            <a:xfrm>
              <a:off x="829296" y="4307431"/>
              <a:ext cx="2302746" cy="39746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KV Nr. </a:t>
              </a:r>
              <a:r>
                <a:rPr lang="de-DE" sz="2400" b="1" dirty="0" smtClean="0"/>
                <a:t>1411</a:t>
              </a:r>
              <a:endParaRPr lang="de-DE" sz="2400" b="1" dirty="0"/>
            </a:p>
          </p:txBody>
        </p:sp>
      </p:grpSp>
      <p:grpSp>
        <p:nvGrpSpPr>
          <p:cNvPr id="17" name="Gruppieren 16"/>
          <p:cNvGrpSpPr/>
          <p:nvPr/>
        </p:nvGrpSpPr>
        <p:grpSpPr>
          <a:xfrm>
            <a:off x="608600" y="5553474"/>
            <a:ext cx="9735551" cy="1151394"/>
            <a:chOff x="961186" y="4309049"/>
            <a:chExt cx="9735551" cy="1151394"/>
          </a:xfrm>
        </p:grpSpPr>
        <p:sp>
          <p:nvSpPr>
            <p:cNvPr id="19" name="Abgerundetes Rechteck 18"/>
            <p:cNvSpPr/>
            <p:nvPr/>
          </p:nvSpPr>
          <p:spPr>
            <a:xfrm>
              <a:off x="2177549" y="4599435"/>
              <a:ext cx="8519188" cy="861008"/>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73063" indent="0">
                <a:buNone/>
                <a:tabLst>
                  <a:tab pos="2035175" algn="l"/>
                </a:tabLst>
              </a:pPr>
              <a:r>
                <a:rPr lang="de-DE" sz="2000" dirty="0"/>
                <a:t>Erhöhung auf 3,0 bei Verfahrensbeendigung durch Urteil oder </a:t>
              </a:r>
              <a:r>
                <a:rPr lang="de-DE" sz="2000" dirty="0" smtClean="0"/>
                <a:t>Beschluss </a:t>
              </a:r>
              <a:r>
                <a:rPr lang="de-DE" sz="2000" dirty="0"/>
                <a:t>nach § 91 a ZPO (mit streitiger Kostenentscheidung) oder </a:t>
              </a:r>
              <a:r>
                <a:rPr lang="de-DE" sz="2000" dirty="0" smtClean="0"/>
                <a:t>§ </a:t>
              </a:r>
              <a:r>
                <a:rPr lang="de-DE" sz="2000" dirty="0"/>
                <a:t>269 III 3 ZPO</a:t>
              </a:r>
            </a:p>
          </p:txBody>
        </p:sp>
        <p:sp>
          <p:nvSpPr>
            <p:cNvPr id="20" name="Abgerundetes Rechteck 19"/>
            <p:cNvSpPr/>
            <p:nvPr/>
          </p:nvSpPr>
          <p:spPr>
            <a:xfrm>
              <a:off x="961186" y="4309049"/>
              <a:ext cx="2263876" cy="397463"/>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KV Nr. </a:t>
              </a:r>
              <a:r>
                <a:rPr lang="de-DE" sz="2400" b="1" dirty="0" smtClean="0"/>
                <a:t>1412</a:t>
              </a:r>
              <a:endParaRPr lang="de-DE" sz="2400" b="1" dirty="0"/>
            </a:p>
          </p:txBody>
        </p:sp>
      </p:grpSp>
      <p:grpSp>
        <p:nvGrpSpPr>
          <p:cNvPr id="22" name="Gruppieren 21"/>
          <p:cNvGrpSpPr/>
          <p:nvPr/>
        </p:nvGrpSpPr>
        <p:grpSpPr>
          <a:xfrm>
            <a:off x="608600" y="2699610"/>
            <a:ext cx="8319285" cy="739319"/>
            <a:chOff x="871538" y="3029898"/>
            <a:chExt cx="8319285" cy="739319"/>
          </a:xfrm>
        </p:grpSpPr>
        <p:grpSp>
          <p:nvGrpSpPr>
            <p:cNvPr id="4" name="Gruppieren 3"/>
            <p:cNvGrpSpPr/>
            <p:nvPr/>
          </p:nvGrpSpPr>
          <p:grpSpPr>
            <a:xfrm>
              <a:off x="871538" y="3029898"/>
              <a:ext cx="8319285" cy="739319"/>
              <a:chOff x="340444" y="3651604"/>
              <a:chExt cx="8430764" cy="1436391"/>
            </a:xfrm>
          </p:grpSpPr>
          <p:sp>
            <p:nvSpPr>
              <p:cNvPr id="3" name="Abgerundetes Rechteck 2"/>
              <p:cNvSpPr/>
              <p:nvPr/>
            </p:nvSpPr>
            <p:spPr>
              <a:xfrm>
                <a:off x="1467855" y="3907886"/>
                <a:ext cx="7303353" cy="1180109"/>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2000" dirty="0"/>
              </a:p>
            </p:txBody>
          </p:sp>
          <p:sp>
            <p:nvSpPr>
              <p:cNvPr id="2" name="Abgerundetes Rechteck 1"/>
              <p:cNvSpPr/>
              <p:nvPr/>
            </p:nvSpPr>
            <p:spPr>
              <a:xfrm>
                <a:off x="340444" y="3651604"/>
                <a:ext cx="2294212" cy="677754"/>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KV Nr. 1410</a:t>
                </a:r>
                <a:endParaRPr lang="de-DE" sz="2400" b="1" dirty="0"/>
              </a:p>
            </p:txBody>
          </p:sp>
        </p:grpSp>
        <p:sp>
          <p:nvSpPr>
            <p:cNvPr id="16" name="Rechteck 15"/>
            <p:cNvSpPr/>
            <p:nvPr/>
          </p:nvSpPr>
          <p:spPr>
            <a:xfrm>
              <a:off x="3599144" y="3257331"/>
              <a:ext cx="4804392" cy="400110"/>
            </a:xfrm>
            <a:prstGeom prst="rect">
              <a:avLst/>
            </a:prstGeom>
          </p:spPr>
          <p:txBody>
            <a:bodyPr wrap="none">
              <a:spAutoFit/>
            </a:bodyPr>
            <a:lstStyle/>
            <a:p>
              <a:r>
                <a:rPr lang="de-DE" sz="2000" dirty="0">
                  <a:solidFill>
                    <a:schemeClr val="bg1"/>
                  </a:solidFill>
                </a:rPr>
                <a:t>grundsätzlich entsteht eine 1,5fache Gebühr</a:t>
              </a:r>
            </a:p>
          </p:txBody>
        </p:sp>
      </p:grpSp>
    </p:spTree>
    <p:extLst>
      <p:ext uri="{BB962C8B-B14F-4D97-AF65-F5344CB8AC3E}">
        <p14:creationId xmlns:p14="http://schemas.microsoft.com/office/powerpoint/2010/main" val="32637896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185</a:t>
            </a:r>
            <a:endParaRPr lang="de-DE" dirty="0">
              <a:solidFill>
                <a:schemeClr val="tx1"/>
              </a:solidFill>
            </a:endParaRPr>
          </a:p>
        </p:txBody>
      </p:sp>
      <p:sp>
        <p:nvSpPr>
          <p:cNvPr id="11" name="Rechteck 10"/>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KG-Ref.AF Carus</a:t>
            </a:r>
            <a:endParaRPr lang="de-DE" dirty="0">
              <a:solidFill>
                <a:schemeClr val="tx1"/>
              </a:solidFill>
            </a:endParaRPr>
          </a:p>
        </p:txBody>
      </p:sp>
      <p:sp>
        <p:nvSpPr>
          <p:cNvPr id="18" name="Abgerundetes Rechteck 17"/>
          <p:cNvSpPr/>
          <p:nvPr/>
        </p:nvSpPr>
        <p:spPr>
          <a:xfrm>
            <a:off x="2879907" y="249264"/>
            <a:ext cx="6406968" cy="498051"/>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Kosten im Zivilprozess</a:t>
            </a:r>
            <a:endParaRPr lang="de-DE" sz="3600" b="1" dirty="0">
              <a:effectLst>
                <a:outerShdw blurRad="38100" dist="38100" dir="2700000" algn="tl">
                  <a:srgbClr val="000000">
                    <a:alpha val="43137"/>
                  </a:srgbClr>
                </a:outerShdw>
              </a:effectLst>
            </a:endParaRPr>
          </a:p>
        </p:txBody>
      </p:sp>
      <p:sp>
        <p:nvSpPr>
          <p:cNvPr id="7" name="Abgerundetes Rechteck 6"/>
          <p:cNvSpPr/>
          <p:nvPr/>
        </p:nvSpPr>
        <p:spPr>
          <a:xfrm>
            <a:off x="3372719" y="787231"/>
            <a:ext cx="5519587" cy="56495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800" b="1" dirty="0" smtClean="0">
                <a:effectLst>
                  <a:outerShdw blurRad="38100" dist="38100" dir="2700000" algn="tl">
                    <a:srgbClr val="000000">
                      <a:alpha val="43137"/>
                    </a:srgbClr>
                  </a:outerShdw>
                </a:effectLst>
              </a:rPr>
              <a:t>Arrest- und einstweilige Verfügung</a:t>
            </a:r>
          </a:p>
        </p:txBody>
      </p:sp>
      <p:sp>
        <p:nvSpPr>
          <p:cNvPr id="5" name="Abgerundetes Rechteck 4"/>
          <p:cNvSpPr/>
          <p:nvPr/>
        </p:nvSpPr>
        <p:spPr>
          <a:xfrm>
            <a:off x="1105726" y="1401361"/>
            <a:ext cx="9957661" cy="114138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960" indent="-314960" algn="ctr"/>
            <a:r>
              <a:rPr lang="de-DE" sz="2400" b="1" dirty="0"/>
              <a:t>Wurde bereits ein/e Arrestbeschluss/einstweilige Verfügung, ein streitiges Urteil oder ein Versäumnisurteil erlassen, kommt eine Ermäßigung nicht mehr in Betracht!</a:t>
            </a:r>
            <a:endParaRPr lang="de-DE" sz="2400" dirty="0"/>
          </a:p>
        </p:txBody>
      </p:sp>
      <p:grpSp>
        <p:nvGrpSpPr>
          <p:cNvPr id="9" name="Gruppieren 8"/>
          <p:cNvGrpSpPr/>
          <p:nvPr/>
        </p:nvGrpSpPr>
        <p:grpSpPr>
          <a:xfrm>
            <a:off x="620728" y="3914319"/>
            <a:ext cx="10182058" cy="2637417"/>
            <a:chOff x="1491067" y="4303499"/>
            <a:chExt cx="10182058" cy="2637417"/>
          </a:xfrm>
          <a:solidFill>
            <a:schemeClr val="accent2">
              <a:lumMod val="75000"/>
            </a:schemeClr>
          </a:solidFill>
        </p:grpSpPr>
        <p:sp>
          <p:nvSpPr>
            <p:cNvPr id="8" name="Abgerundetes Rechteck 7"/>
            <p:cNvSpPr/>
            <p:nvPr/>
          </p:nvSpPr>
          <p:spPr>
            <a:xfrm>
              <a:off x="1961234" y="4515379"/>
              <a:ext cx="9711891" cy="242553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de-DE" sz="2000" dirty="0"/>
                <a:t>Das Widerspruchsverfahren ist mit den o.g. Gebühren des Anordnungsverfahrens abgegolten (es ist also keine besondere Angelegenheit). </a:t>
              </a:r>
              <a:endParaRPr lang="de-DE" sz="2000" dirty="0">
                <a:cs typeface="Calibri" panose="020F0502020204030204"/>
              </a:endParaRPr>
            </a:p>
            <a:p>
              <a:pPr marL="342900" indent="-342900">
                <a:buFont typeface="Arial" panose="020B0604020202020204" pitchFamily="34" charset="0"/>
                <a:buChar char="•"/>
              </a:pPr>
              <a:r>
                <a:rPr lang="de-DE" sz="2000" dirty="0"/>
                <a:t>In der Regel führt Widerspruch zur Gebührenerhöhung gem. KV 1412, da in der Praxis dann regelmäßig mündlich verhandelt und durch Endurteil entschieden wird.</a:t>
              </a:r>
              <a:endParaRPr lang="de-DE" sz="2000" dirty="0">
                <a:ea typeface="+mn-lt"/>
                <a:cs typeface="+mn-lt"/>
              </a:endParaRPr>
            </a:p>
            <a:p>
              <a:pPr marL="342900" indent="-342900">
                <a:buFont typeface="Arial" panose="020B0604020202020204" pitchFamily="34" charset="0"/>
                <a:buChar char="•"/>
              </a:pPr>
              <a:r>
                <a:rPr lang="de-DE" sz="2000" dirty="0"/>
                <a:t>Wird der Widerspruch zurückgenommen, bleibt es bei der 1,5 Verfahrensgebühr gem. KV-Nr. 1410. Es findet keine Ermäßigung statt, da bereits der Arrestbeschluss oder der Beschluss über die einstweilige Verfügung erlassen wurde. </a:t>
              </a:r>
              <a:endParaRPr lang="de-DE" sz="2000" dirty="0">
                <a:cs typeface="Calibri" panose="020F0502020204030204"/>
              </a:endParaRPr>
            </a:p>
          </p:txBody>
        </p:sp>
        <p:sp>
          <p:nvSpPr>
            <p:cNvPr id="13" name="Abgerundetes Rechteck 12"/>
            <p:cNvSpPr/>
            <p:nvPr/>
          </p:nvSpPr>
          <p:spPr>
            <a:xfrm>
              <a:off x="1491067" y="4303499"/>
              <a:ext cx="4436269" cy="39746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Widerspruchsverfahren</a:t>
              </a:r>
              <a:endParaRPr lang="de-DE" sz="2400" b="1" dirty="0"/>
            </a:p>
          </p:txBody>
        </p:sp>
      </p:grpSp>
      <p:sp>
        <p:nvSpPr>
          <p:cNvPr id="3" name="Abgerundetes Rechteck 2"/>
          <p:cNvSpPr/>
          <p:nvPr/>
        </p:nvSpPr>
        <p:spPr>
          <a:xfrm>
            <a:off x="620728" y="2616405"/>
            <a:ext cx="9165972" cy="1160769"/>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14960" indent="-314960" algn="ctr"/>
            <a:r>
              <a:rPr lang="de-DE" sz="2000" b="1" u="sng" dirty="0"/>
              <a:t>Die Erhöhung der KV-Nr. 1412 (Differenz von 1,5 zwischen 1410 und 1412) berechnet sich nur nach dem Gegenstandswert, auf den sich diese Entscheidung bezieht (i.d.R. Wert des Widerspruchsverfahrens).</a:t>
            </a:r>
          </a:p>
        </p:txBody>
      </p:sp>
      <p:sp>
        <p:nvSpPr>
          <p:cNvPr id="21" name="Gefaltete Ecke 20"/>
          <p:cNvSpPr/>
          <p:nvPr/>
        </p:nvSpPr>
        <p:spPr>
          <a:xfrm rot="21353749">
            <a:off x="9722563" y="2281005"/>
            <a:ext cx="1775894" cy="1849330"/>
          </a:xfrm>
          <a:prstGeom prst="foldedCorner">
            <a:avLst/>
          </a:prstGeom>
          <a:solidFill>
            <a:srgbClr val="EED48A"/>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pPr algn="ctr"/>
            <a:r>
              <a:rPr lang="de-DE" sz="2400" b="1" dirty="0">
                <a:solidFill>
                  <a:schemeClr val="tx1"/>
                </a:solidFill>
                <a:latin typeface="MV Boli" panose="02000500030200090000" pitchFamily="2" charset="0"/>
                <a:cs typeface="MV Boli" panose="02000500030200090000" pitchFamily="2" charset="0"/>
              </a:rPr>
              <a:t>§ </a:t>
            </a:r>
            <a:r>
              <a:rPr lang="de-DE" sz="2400" b="1" dirty="0" smtClean="0">
                <a:solidFill>
                  <a:schemeClr val="tx1"/>
                </a:solidFill>
                <a:latin typeface="MV Boli" panose="02000500030200090000" pitchFamily="2" charset="0"/>
                <a:cs typeface="MV Boli" panose="02000500030200090000" pitchFamily="2" charset="0"/>
              </a:rPr>
              <a:t>36 III </a:t>
            </a:r>
            <a:r>
              <a:rPr lang="de-DE" sz="2400" b="1" dirty="0">
                <a:solidFill>
                  <a:schemeClr val="tx1"/>
                </a:solidFill>
                <a:latin typeface="MV Boli" panose="02000500030200090000" pitchFamily="2" charset="0"/>
                <a:cs typeface="MV Boli" panose="02000500030200090000" pitchFamily="2" charset="0"/>
              </a:rPr>
              <a:t> GKG ist </a:t>
            </a:r>
            <a:r>
              <a:rPr lang="de-DE" sz="2400" b="1" u="sng" dirty="0">
                <a:solidFill>
                  <a:schemeClr val="tx1"/>
                </a:solidFill>
                <a:latin typeface="MV Boli" panose="02000500030200090000" pitchFamily="2" charset="0"/>
                <a:cs typeface="MV Boli" panose="02000500030200090000" pitchFamily="2" charset="0"/>
              </a:rPr>
              <a:t>nicht </a:t>
            </a:r>
            <a:r>
              <a:rPr lang="de-DE" sz="2400" b="1" u="sng" dirty="0" smtClean="0">
                <a:solidFill>
                  <a:schemeClr val="tx1"/>
                </a:solidFill>
                <a:latin typeface="MV Boli" panose="02000500030200090000" pitchFamily="2" charset="0"/>
                <a:cs typeface="MV Boli" panose="02000500030200090000" pitchFamily="2" charset="0"/>
              </a:rPr>
              <a:t>anwendbar!</a:t>
            </a:r>
            <a:endParaRPr lang="de-DE" sz="2400" b="1" u="sng"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98094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1156</Words>
  <Application>Microsoft Office PowerPoint</Application>
  <PresentationFormat>Breitbild</PresentationFormat>
  <Paragraphs>148</Paragraphs>
  <Slides>12</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12</vt:i4>
      </vt:variant>
    </vt:vector>
  </HeadingPairs>
  <TitlesOfParts>
    <vt:vector size="19" baseType="lpstr">
      <vt:lpstr>Arial</vt:lpstr>
      <vt:lpstr>Calibri</vt:lpstr>
      <vt:lpstr>Calibri Light</vt:lpstr>
      <vt:lpstr>MV Boli</vt:lpstr>
      <vt:lpstr>Symbol</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20</cp:revision>
  <dcterms:created xsi:type="dcterms:W3CDTF">2023-05-23T06:23:35Z</dcterms:created>
  <dcterms:modified xsi:type="dcterms:W3CDTF">2023-05-25T09:42:43Z</dcterms:modified>
</cp:coreProperties>
</file>