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61" r:id="rId5"/>
    <p:sldId id="259" r:id="rId6"/>
    <p:sldId id="262" r:id="rId7"/>
    <p:sldId id="264" r:id="rId8"/>
    <p:sldId id="265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15.01.2025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A09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8" y="1834948"/>
            <a:ext cx="11378089" cy="689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a) Welche gesetzlichen Bestimmungen gelten für die Verfahrenskostenhilfe in Ehesachen, Familienstreitsachen und die Angelegenheiten der freiwilligen Gerichtsbarkeit?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2144E7AF-AA3B-45A3-A418-6065A57DC545}"/>
              </a:ext>
            </a:extLst>
          </p:cNvPr>
          <p:cNvSpPr/>
          <p:nvPr/>
        </p:nvSpPr>
        <p:spPr>
          <a:xfrm>
            <a:off x="2276254" y="2752889"/>
            <a:ext cx="7779895" cy="83944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AG als Familiengericht (§§ 23a I 1 Nr. 1, 23 GVG)</a:t>
            </a: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1592E27E-B8A6-4592-A7D4-2002B0717BBE}"/>
              </a:ext>
            </a:extLst>
          </p:cNvPr>
          <p:cNvSpPr/>
          <p:nvPr/>
        </p:nvSpPr>
        <p:spPr>
          <a:xfrm>
            <a:off x="477158" y="4193342"/>
            <a:ext cx="6133504" cy="6895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dirty="0"/>
          </a:p>
          <a:p>
            <a:pPr>
              <a:spcAft>
                <a:spcPts val="0"/>
              </a:spcAft>
            </a:pPr>
            <a:r>
              <a:rPr lang="de-DE" sz="2400" dirty="0"/>
              <a:t>b) </a:t>
            </a:r>
            <a:r>
              <a:rPr lang="de-DE" sz="2400" kern="100" dirty="0"/>
              <a:t>Nennen Sie die Berliner Familiengerichte!</a:t>
            </a:r>
            <a:endParaRPr lang="de-DE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400" dirty="0"/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B1D428A6-4CA1-45D2-B66C-0DED7145B8AE}"/>
              </a:ext>
            </a:extLst>
          </p:cNvPr>
          <p:cNvSpPr/>
          <p:nvPr/>
        </p:nvSpPr>
        <p:spPr>
          <a:xfrm>
            <a:off x="2276254" y="5261185"/>
            <a:ext cx="7779895" cy="83944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>
                <a:solidFill>
                  <a:schemeClr val="tx1"/>
                </a:solidFill>
              </a:rPr>
              <a:t>AG Kreuzberg, AG Pankow, AG Schöneberg, AG Köpenick</a:t>
            </a:r>
          </a:p>
        </p:txBody>
      </p:sp>
    </p:spTree>
    <p:extLst>
      <p:ext uri="{BB962C8B-B14F-4D97-AF65-F5344CB8AC3E}">
        <p14:creationId xmlns:p14="http://schemas.microsoft.com/office/powerpoint/2010/main" val="45104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>
            <a:off x="333928" y="80053"/>
            <a:ext cx="1120118" cy="105083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057A70B-B79C-4763-8946-BCB4FCCDAC4A}"/>
              </a:ext>
            </a:extLst>
          </p:cNvPr>
          <p:cNvSpPr/>
          <p:nvPr/>
        </p:nvSpPr>
        <p:spPr>
          <a:xfrm>
            <a:off x="406955" y="1264387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/>
              <a:t>c) </a:t>
            </a:r>
            <a:r>
              <a:rPr lang="de-DE" sz="2400" kern="100" dirty="0"/>
              <a:t>Erläutern Sie die örtliche Zuständigkeit der Ehesachen! Nennen Sie die gesetzliche Bestimmung!</a:t>
            </a:r>
            <a:endParaRPr lang="de-DE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400" dirty="0"/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B1E9F30-8B28-4084-B55A-B8318AE52CD9}"/>
              </a:ext>
            </a:extLst>
          </p:cNvPr>
          <p:cNvSpPr/>
          <p:nvPr/>
        </p:nvSpPr>
        <p:spPr>
          <a:xfrm>
            <a:off x="447181" y="2376979"/>
            <a:ext cx="11378089" cy="415227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>
                <a:solidFill>
                  <a:schemeClr val="tx1"/>
                </a:solidFill>
              </a:rPr>
              <a:t>§ 122 </a:t>
            </a:r>
            <a:r>
              <a:rPr lang="de-DE" u="sng" dirty="0" err="1">
                <a:solidFill>
                  <a:schemeClr val="tx1"/>
                </a:solidFill>
              </a:rPr>
              <a:t>FamFG</a:t>
            </a:r>
            <a:r>
              <a:rPr lang="de-DE" u="sng" dirty="0">
                <a:solidFill>
                  <a:schemeClr val="tx1"/>
                </a:solidFill>
              </a:rPr>
              <a:t> ausschließlich in der Reihenfolge: 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1. das Gericht, in dessen Bezirk einer der Ehegatten mit allen gemeinschaftlichen minderjährigen Kindern seinen gewöhnlichen Aufenthalt hat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2.  Gericht, in dessen Bezirk einer der Ehegatten mit einem Teil der gemeinschaftlichen minderjährigen Kinder seinen gewöhnlichen Aufenthalt hat, sofern bei dem anderen Ehegatten keine gemeinschaftlichen minderjährigen Kinder ihren gewöhnlichen Aufenthalt haben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3. das Gericht, in dessen Bezirk die Ehegatten ihren gemeinsamen gewöhnlichen Aufenthalt zuletzt gehabt haben, wenn einer der Ehegatten bei Eintritt der Rechtshängigkeit im Bezirk dieses Gerichts seinen gewöhnlichen Aufenthalt hat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4.das Gericht, in dessen Bezirk der Antragsgegner seinen gewöhnlichen Aufenthalt hat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5. das Gericht, in dessen Bezirk der Antragsteller seinen gewöhnlichen Aufenthalt hat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6. in den Fällen des § 98 II </a:t>
            </a:r>
            <a:r>
              <a:rPr lang="de-DE" dirty="0" err="1">
                <a:solidFill>
                  <a:schemeClr val="tx1"/>
                </a:solidFill>
              </a:rPr>
              <a:t>FamFG</a:t>
            </a:r>
            <a:r>
              <a:rPr lang="de-DE" dirty="0">
                <a:solidFill>
                  <a:schemeClr val="tx1"/>
                </a:solidFill>
              </a:rPr>
              <a:t> das Gericht, in dessen Bezirk der Ehegatte, der im Zeitpunkt der Eheschließung das 16., aber nicht das 18. Lebensjahr vollendet hatte, seinen Aufenthalt hat</a:t>
            </a:r>
          </a:p>
          <a:p>
            <a:r>
              <a:rPr lang="de-DE" dirty="0">
                <a:solidFill>
                  <a:schemeClr val="tx1"/>
                </a:solidFill>
              </a:rPr>
              <a:t>7. das AG Schöneberg in Berlin</a:t>
            </a:r>
            <a:endParaRPr lang="de-DE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32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057A70B-B79C-4763-8946-BCB4FCCDAC4A}"/>
              </a:ext>
            </a:extLst>
          </p:cNvPr>
          <p:cNvSpPr/>
          <p:nvPr/>
        </p:nvSpPr>
        <p:spPr>
          <a:xfrm>
            <a:off x="477158" y="3383910"/>
            <a:ext cx="11378089" cy="26421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>
                <a:solidFill>
                  <a:schemeClr val="tx1"/>
                </a:solidFill>
              </a:rPr>
              <a:t>Unterhalt: § 232 FamFG: </a:t>
            </a:r>
            <a:endParaRPr lang="de-DE" sz="2400">
              <a:solidFill>
                <a:schemeClr val="tx1"/>
              </a:solidFill>
            </a:endParaRPr>
          </a:p>
          <a:p>
            <a:r>
              <a:rPr lang="de-DE" sz="2400">
                <a:solidFill>
                  <a:schemeClr val="tx1"/>
                </a:solidFill>
              </a:rPr>
              <a:t>Unterhalt für gemeinschaftliche Kinder der Ehegatten sowie für Ehegattenunterhalt = Gericht, bei dem die Ehesache im ersten Rechtszug angängig ist oder war</a:t>
            </a:r>
          </a:p>
          <a:p>
            <a:r>
              <a:rPr lang="de-DE" sz="2400">
                <a:solidFill>
                  <a:schemeClr val="tx1"/>
                </a:solidFill>
              </a:rPr>
              <a:t>Unterhalt für ein minderjähriges Kind = Gericht, in dessen Bezirk das Kind oder der Elternteil, der auf Seiten des minderjährigen Kindes zu handeln befugt ist, seinen gewöhnlichen Aufenthalt hat </a:t>
            </a:r>
            <a:endParaRPr lang="de-DE" sz="2400">
              <a:solidFill>
                <a:schemeClr val="tx1"/>
              </a:solidFill>
              <a:effectLst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B1E9F30-8B28-4084-B55A-B8318AE52CD9}"/>
              </a:ext>
            </a:extLst>
          </p:cNvPr>
          <p:cNvSpPr/>
          <p:nvPr/>
        </p:nvSpPr>
        <p:spPr>
          <a:xfrm>
            <a:off x="477158" y="1892520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/>
              <a:t>d) </a:t>
            </a:r>
            <a:r>
              <a:rPr lang="de-DE" sz="2400" kern="100" dirty="0"/>
              <a:t>Erläutern Sie die örtliche Zuständigkeit der Familienstreitsachen! Nennen Sie die gesetzlichen Bestimmungen!</a:t>
            </a:r>
            <a:endParaRPr lang="de-DE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400" dirty="0"/>
          </a:p>
        </p:txBody>
      </p:sp>
      <p:sp>
        <p:nvSpPr>
          <p:cNvPr id="3" name="Pfeil: nach unten 2">
            <a:extLst>
              <a:ext uri="{FF2B5EF4-FFF2-40B4-BE49-F238E27FC236}">
                <a16:creationId xmlns:a16="http://schemas.microsoft.com/office/drawing/2014/main" id="{23741091-B642-4FEB-859E-251A0196A714}"/>
              </a:ext>
            </a:extLst>
          </p:cNvPr>
          <p:cNvSpPr/>
          <p:nvPr/>
        </p:nvSpPr>
        <p:spPr>
          <a:xfrm>
            <a:off x="5515429" y="5878286"/>
            <a:ext cx="580571" cy="6734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96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057A70B-B79C-4763-8946-BCB4FCCDAC4A}"/>
              </a:ext>
            </a:extLst>
          </p:cNvPr>
          <p:cNvSpPr/>
          <p:nvPr/>
        </p:nvSpPr>
        <p:spPr>
          <a:xfrm>
            <a:off x="477158" y="3139332"/>
            <a:ext cx="11378089" cy="12231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>
                <a:solidFill>
                  <a:schemeClr val="tx1"/>
                </a:solidFill>
              </a:rPr>
              <a:t>Güterrecht: § 262 FamFG:</a:t>
            </a:r>
            <a:endParaRPr lang="de-DE" sz="2400">
              <a:solidFill>
                <a:schemeClr val="tx1"/>
              </a:solidFill>
            </a:endParaRPr>
          </a:p>
          <a:p>
            <a:r>
              <a:rPr lang="de-DE" sz="2400">
                <a:solidFill>
                  <a:schemeClr val="tx1"/>
                </a:solidFill>
              </a:rPr>
              <a:t>das Gericht, bei dem die Ehesache im ersten Rechtszug anhängig ist oder war</a:t>
            </a:r>
          </a:p>
          <a:p>
            <a:r>
              <a:rPr lang="de-DE" sz="2400">
                <a:solidFill>
                  <a:schemeClr val="tx1"/>
                </a:solidFill>
              </a:rPr>
              <a:t>ansonsten gemäß Zuständigkeiten der ZPO (statt Wohnsitz gewöhnliche Aufenthalt)</a:t>
            </a:r>
            <a:endParaRPr lang="de-DE" sz="2400">
              <a:solidFill>
                <a:schemeClr val="tx1"/>
              </a:solidFill>
              <a:effectLst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B1E9F30-8B28-4084-B55A-B8318AE52CD9}"/>
              </a:ext>
            </a:extLst>
          </p:cNvPr>
          <p:cNvSpPr/>
          <p:nvPr/>
        </p:nvSpPr>
        <p:spPr>
          <a:xfrm>
            <a:off x="477158" y="1892520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400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de-DE" sz="2400" dirty="0"/>
              <a:t>d) </a:t>
            </a:r>
            <a:r>
              <a:rPr lang="de-DE" sz="2400" kern="100" dirty="0"/>
              <a:t>Erläutern Sie die örtliche Zuständigkeit der Familienstreitsachen! Nennen Sie die gesetzlichen Bestimmungen!</a:t>
            </a:r>
            <a:endParaRPr lang="de-DE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2400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962E8E50-5532-4C2D-8A4C-3ABF1392CDD6}"/>
              </a:ext>
            </a:extLst>
          </p:cNvPr>
          <p:cNvSpPr/>
          <p:nvPr/>
        </p:nvSpPr>
        <p:spPr>
          <a:xfrm>
            <a:off x="477158" y="4478532"/>
            <a:ext cx="11378089" cy="14287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>
                <a:solidFill>
                  <a:schemeClr val="tx1"/>
                </a:solidFill>
              </a:rPr>
              <a:t>sonstige Familiensachen: § 267 FamFG: </a:t>
            </a:r>
            <a:endParaRPr lang="de-DE" sz="2400">
              <a:solidFill>
                <a:schemeClr val="tx1"/>
              </a:solidFill>
            </a:endParaRPr>
          </a:p>
          <a:p>
            <a:r>
              <a:rPr lang="de-DE" sz="2400">
                <a:solidFill>
                  <a:schemeClr val="tx1"/>
                </a:solidFill>
              </a:rPr>
              <a:t>das Gericht, bei dem die Ehesache im ersten Rechtszug anhängig ist oder war</a:t>
            </a:r>
          </a:p>
          <a:p>
            <a:r>
              <a:rPr lang="de-DE" sz="2400">
                <a:solidFill>
                  <a:schemeClr val="tx1"/>
                </a:solidFill>
              </a:rPr>
              <a:t>ansonsten gemäß Zuständigkeiten der ZPO (statt Wohnsitz gewöhnliche Aufenthalt)</a:t>
            </a:r>
            <a:endParaRPr lang="de-DE" sz="2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448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8" y="1488561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e) Erläutern Sie die örtliche Zuständigkeit der Angelegenheiten der freiwilligen Gerichts-barkeit! Nennen Sie die gesetzlichen Bestimmungen! 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057A70B-B79C-4763-8946-BCB4FCCDAC4A}"/>
              </a:ext>
            </a:extLst>
          </p:cNvPr>
          <p:cNvSpPr/>
          <p:nvPr/>
        </p:nvSpPr>
        <p:spPr>
          <a:xfrm>
            <a:off x="447181" y="2603282"/>
            <a:ext cx="11378089" cy="2018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>
                <a:solidFill>
                  <a:schemeClr val="tx1"/>
                </a:solidFill>
              </a:rPr>
              <a:t>Kindschaftssachen: § 152 FamFG: </a:t>
            </a:r>
            <a:endParaRPr lang="de-DE" sz="2400">
              <a:solidFill>
                <a:schemeClr val="tx1"/>
              </a:solidFill>
            </a:endParaRPr>
          </a:p>
          <a:p>
            <a:r>
              <a:rPr lang="de-DE" sz="2400">
                <a:solidFill>
                  <a:schemeClr val="tx1"/>
                </a:solidFill>
              </a:rPr>
              <a:t>das Gericht, bei dem die Ehesache im ersten Rechtszug anhängig ist oder war, sofern es gemeinschaftliche Kinder der Ehegatten betreffen</a:t>
            </a:r>
          </a:p>
          <a:p>
            <a:r>
              <a:rPr lang="de-DE" sz="2400">
                <a:solidFill>
                  <a:schemeClr val="tx1"/>
                </a:solidFill>
              </a:rPr>
              <a:t>ansonsten das Gericht, in dessen Bezirk das Kind seinen gewöhnlichen Aufenthalt hat</a:t>
            </a:r>
          </a:p>
          <a:p>
            <a:r>
              <a:rPr lang="de-DE" sz="2400">
                <a:solidFill>
                  <a:schemeClr val="tx1"/>
                </a:solidFill>
              </a:rPr>
              <a:t>ansonsten Gericht, in dessen Bezirk das Bedürfnis der Fürsorge bekannt wird</a:t>
            </a:r>
            <a:endParaRPr lang="de-DE" sz="2400">
              <a:solidFill>
                <a:schemeClr val="tx1"/>
              </a:solidFill>
              <a:effectLst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0BC9F9A4-89A6-41BB-9546-C792D13B65EB}"/>
              </a:ext>
            </a:extLst>
          </p:cNvPr>
          <p:cNvSpPr/>
          <p:nvPr/>
        </p:nvSpPr>
        <p:spPr>
          <a:xfrm>
            <a:off x="406955" y="4686052"/>
            <a:ext cx="11378089" cy="2018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>
                <a:solidFill>
                  <a:schemeClr val="tx1"/>
                </a:solidFill>
              </a:rPr>
              <a:t>Abstammungssachen: § 170 FamFG: </a:t>
            </a:r>
            <a:endParaRPr lang="de-DE" sz="2400">
              <a:solidFill>
                <a:schemeClr val="tx1"/>
              </a:solidFill>
            </a:endParaRPr>
          </a:p>
          <a:p>
            <a:r>
              <a:rPr lang="de-DE" sz="2400">
                <a:solidFill>
                  <a:schemeClr val="tx1"/>
                </a:solidFill>
              </a:rPr>
              <a:t>ausschließlich das Gericht, in dessen Bezirk das Kind seinen gewöhnlichen Aufenthalt hat </a:t>
            </a:r>
          </a:p>
          <a:p>
            <a:r>
              <a:rPr lang="de-DE" sz="2400">
                <a:solidFill>
                  <a:schemeClr val="tx1"/>
                </a:solidFill>
              </a:rPr>
              <a:t>ansonsten gewöhnlicher Aufenthalt der Mutter, ansonsten der des Vaters</a:t>
            </a:r>
          </a:p>
          <a:p>
            <a:r>
              <a:rPr lang="de-DE" sz="2400">
                <a:solidFill>
                  <a:schemeClr val="tx1"/>
                </a:solidFill>
              </a:rPr>
              <a:t>ansonsten AG Schöneberg in Berlin</a:t>
            </a:r>
            <a:endParaRPr lang="de-DE" sz="2400">
              <a:solidFill>
                <a:schemeClr val="tx1"/>
              </a:solidFill>
              <a:effectLst/>
            </a:endParaRPr>
          </a:p>
        </p:txBody>
      </p:sp>
      <p:sp>
        <p:nvSpPr>
          <p:cNvPr id="15" name="Pfeil: nach unten 14">
            <a:extLst>
              <a:ext uri="{FF2B5EF4-FFF2-40B4-BE49-F238E27FC236}">
                <a16:creationId xmlns:a16="http://schemas.microsoft.com/office/drawing/2014/main" id="{63FD0224-990C-4190-980A-25F9EB225525}"/>
              </a:ext>
            </a:extLst>
          </p:cNvPr>
          <p:cNvSpPr/>
          <p:nvPr/>
        </p:nvSpPr>
        <p:spPr>
          <a:xfrm>
            <a:off x="5515428" y="6184550"/>
            <a:ext cx="580571" cy="6734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2104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9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8" y="1157669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e) Erläutern Sie die örtliche Zuständigkeit der Angelegenheiten der freiwilligen Gerichts-barkeit! Nennen Sie die gesetzlichen Bestimmungen! 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057A70B-B79C-4763-8946-BCB4FCCDAC4A}"/>
              </a:ext>
            </a:extLst>
          </p:cNvPr>
          <p:cNvSpPr/>
          <p:nvPr/>
        </p:nvSpPr>
        <p:spPr>
          <a:xfrm>
            <a:off x="447181" y="2272442"/>
            <a:ext cx="11378089" cy="2018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>
                <a:solidFill>
                  <a:schemeClr val="tx1"/>
                </a:solidFill>
              </a:rPr>
              <a:t>Adoptionssachen: § 187 FamFG: </a:t>
            </a:r>
            <a:endParaRPr lang="de-DE" sz="2400">
              <a:solidFill>
                <a:schemeClr val="tx1"/>
              </a:solidFill>
            </a:endParaRPr>
          </a:p>
          <a:p>
            <a:r>
              <a:rPr lang="de-DE" sz="2400">
                <a:solidFill>
                  <a:schemeClr val="tx1"/>
                </a:solidFill>
              </a:rPr>
              <a:t>das Gericht ausschließlich, in dessen Bezirk der Annehmende oder einer der Annehmenden seinen gewöhnlichen Aufenthalt hat </a:t>
            </a:r>
          </a:p>
          <a:p>
            <a:r>
              <a:rPr lang="de-DE" sz="2400">
                <a:solidFill>
                  <a:schemeClr val="tx1"/>
                </a:solidFill>
              </a:rPr>
              <a:t>ansonsten der gewöhnliche Aufenthalt des Kindes</a:t>
            </a:r>
          </a:p>
          <a:p>
            <a:r>
              <a:rPr lang="de-DE" sz="2400">
                <a:solidFill>
                  <a:schemeClr val="tx1"/>
                </a:solidFill>
              </a:rPr>
              <a:t>ansonsten AG Schöneberg in Berlin</a:t>
            </a:r>
            <a:endParaRPr lang="de-DE" sz="2400">
              <a:solidFill>
                <a:schemeClr val="tx1"/>
              </a:solidFill>
              <a:effectLst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0BC9F9A4-89A6-41BB-9546-C792D13B65EB}"/>
              </a:ext>
            </a:extLst>
          </p:cNvPr>
          <p:cNvSpPr/>
          <p:nvPr/>
        </p:nvSpPr>
        <p:spPr>
          <a:xfrm>
            <a:off x="406955" y="4355263"/>
            <a:ext cx="11378089" cy="241844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 dirty="0">
                <a:solidFill>
                  <a:schemeClr val="tx1"/>
                </a:solidFill>
              </a:rPr>
              <a:t>Ehewohnungs- und Haushaltssachen: § 201 </a:t>
            </a:r>
            <a:r>
              <a:rPr lang="de-DE" sz="2400" u="dotted" dirty="0" err="1">
                <a:solidFill>
                  <a:schemeClr val="tx1"/>
                </a:solidFill>
              </a:rPr>
              <a:t>FamFG</a:t>
            </a:r>
            <a:r>
              <a:rPr lang="de-DE" sz="2400" u="dotted" dirty="0">
                <a:solidFill>
                  <a:schemeClr val="tx1"/>
                </a:solidFill>
              </a:rPr>
              <a:t>:</a:t>
            </a:r>
            <a:r>
              <a:rPr lang="de-DE" sz="2400" dirty="0">
                <a:solidFill>
                  <a:schemeClr val="tx1"/>
                </a:solidFill>
              </a:rPr>
              <a:t> ausschließlich in der Reihenfolge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1. während der Anhängigkeit einer Ehesache das Gericht, bei dem die Ehesache im ersten Rechtszug anhängig ist oder war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2. das Gericht, in dessen Bezirk sich die gemeinsame Wohnung der Ehegatten befindet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3. das Gericht, in dessen Bezirk der Antragsgegner seinen gewöhnlichen Aufenthalt hat</a:t>
            </a:r>
          </a:p>
          <a:p>
            <a:pPr lvl="0"/>
            <a:r>
              <a:rPr lang="de-DE" sz="2400">
                <a:solidFill>
                  <a:schemeClr val="tx1"/>
                </a:solidFill>
              </a:rPr>
              <a:t>4. das </a:t>
            </a:r>
            <a:r>
              <a:rPr lang="de-DE" sz="2400" dirty="0">
                <a:solidFill>
                  <a:schemeClr val="tx1"/>
                </a:solidFill>
              </a:rPr>
              <a:t>Gericht, in dessen Bezirk der Antragsteller seinen gewöhnlichen Aufenthalt hat </a:t>
            </a:r>
          </a:p>
        </p:txBody>
      </p:sp>
    </p:spTree>
    <p:extLst>
      <p:ext uri="{BB962C8B-B14F-4D97-AF65-F5344CB8AC3E}">
        <p14:creationId xmlns:p14="http://schemas.microsoft.com/office/powerpoint/2010/main" val="48687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8" y="1918801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e) Erläutern Sie die örtliche Zuständigkeit der Angelegenheiten der freiwilligen Gerichts-barkeit! Nennen Sie die gesetzlichen Bestimmungen! 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057A70B-B79C-4763-8946-BCB4FCCDAC4A}"/>
              </a:ext>
            </a:extLst>
          </p:cNvPr>
          <p:cNvSpPr/>
          <p:nvPr/>
        </p:nvSpPr>
        <p:spPr>
          <a:xfrm>
            <a:off x="447181" y="3281884"/>
            <a:ext cx="11378089" cy="20188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 dirty="0">
                <a:solidFill>
                  <a:schemeClr val="tx1"/>
                </a:solidFill>
              </a:rPr>
              <a:t>Gewaltschutzsachen: § 211 </a:t>
            </a:r>
            <a:r>
              <a:rPr lang="de-DE" sz="2400" u="dotted" dirty="0" err="1">
                <a:solidFill>
                  <a:schemeClr val="tx1"/>
                </a:solidFill>
              </a:rPr>
              <a:t>FamFG</a:t>
            </a:r>
            <a:r>
              <a:rPr lang="de-DE" sz="2400" u="dotted" dirty="0">
                <a:solidFill>
                  <a:schemeClr val="tx1"/>
                </a:solidFill>
              </a:rPr>
              <a:t>:</a:t>
            </a:r>
            <a:r>
              <a:rPr lang="de-DE" sz="2400" dirty="0">
                <a:solidFill>
                  <a:schemeClr val="tx1"/>
                </a:solidFill>
              </a:rPr>
              <a:t> ausschließlich nach Wahl des Antragstellers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1. das Gericht, in dessen Bezirk die Tat begangen wurde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2. das Gericht, in dessen Bezirk sich die gemeinsame Wohnung des Antragstellers und 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des Antragsgegners befindet oder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3. das Gericht, in dessen Bezirk der Antragsgegner seinen gewöhnlichen Aufenthalt hat</a:t>
            </a:r>
          </a:p>
        </p:txBody>
      </p:sp>
    </p:spTree>
    <p:extLst>
      <p:ext uri="{BB962C8B-B14F-4D97-AF65-F5344CB8AC3E}">
        <p14:creationId xmlns:p14="http://schemas.microsoft.com/office/powerpoint/2010/main" val="4027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8" y="1157669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e) Erläutern Sie die örtliche Zuständigkeit der Angelegenheiten der freiwilligen Gerichts-barkeit! Nennen Sie die gesetzlichen Bestimmungen! 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0BC9F9A4-89A6-41BB-9546-C792D13B65EB}"/>
              </a:ext>
            </a:extLst>
          </p:cNvPr>
          <p:cNvSpPr/>
          <p:nvPr/>
        </p:nvSpPr>
        <p:spPr>
          <a:xfrm>
            <a:off x="406955" y="2420331"/>
            <a:ext cx="11378089" cy="43533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u="dotted" dirty="0">
                <a:solidFill>
                  <a:schemeClr val="tx1"/>
                </a:solidFill>
              </a:rPr>
              <a:t>Versorgungsausgleichssachen: § 218 </a:t>
            </a:r>
            <a:r>
              <a:rPr lang="de-DE" sz="2400" u="dotted" dirty="0" err="1">
                <a:solidFill>
                  <a:schemeClr val="tx1"/>
                </a:solidFill>
              </a:rPr>
              <a:t>FamFG</a:t>
            </a:r>
            <a:r>
              <a:rPr lang="de-DE" sz="2400" u="dotted" dirty="0">
                <a:solidFill>
                  <a:schemeClr val="tx1"/>
                </a:solidFill>
              </a:rPr>
              <a:t>:</a:t>
            </a:r>
            <a:r>
              <a:rPr lang="de-DE" sz="2400" dirty="0">
                <a:solidFill>
                  <a:schemeClr val="tx1"/>
                </a:solidFill>
              </a:rPr>
              <a:t> ausschließlich in dieser Rangfolge: 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1. während der Anhängigkeit einer Ehesache das Gericht bei dem die Ehesache im ersten Rechtszug anhängig ist oder war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2. das Gericht, in dessen Bezirk die Ehegatten ihren gemeinsamen gewöhnlichen Aufenthalt haben oder zuletzt gehabt haben, wenn ein Ehegatte dort weiterhin seinen gewöhnlichen Aufenthalt hat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3. das Gericht, in dessen Bezirk ein Antragsgegner seinen gewöhnlichen Aufenthalt oder Sitz hat</a:t>
            </a:r>
          </a:p>
          <a:p>
            <a:pPr lvl="0"/>
            <a:r>
              <a:rPr lang="de-DE" sz="2400" dirty="0">
                <a:solidFill>
                  <a:schemeClr val="tx1"/>
                </a:solidFill>
              </a:rPr>
              <a:t>4. das Gericht, in dessen Bezirk ein Antragsteller seinen gewöhnlichen Aufenthalt oder Sitz hat</a:t>
            </a:r>
          </a:p>
          <a:p>
            <a:r>
              <a:rPr lang="de-DE" sz="2400" dirty="0">
                <a:solidFill>
                  <a:schemeClr val="tx1"/>
                </a:solidFill>
              </a:rPr>
              <a:t>5. das Amtsgericht Schöneberg in Berlin</a:t>
            </a:r>
          </a:p>
        </p:txBody>
      </p:sp>
    </p:spTree>
    <p:extLst>
      <p:ext uri="{BB962C8B-B14F-4D97-AF65-F5344CB8AC3E}">
        <p14:creationId xmlns:p14="http://schemas.microsoft.com/office/powerpoint/2010/main" val="121638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899732" y="84289"/>
            <a:ext cx="6472988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3" name="Gefaltete Ecke 4">
            <a:extLst>
              <a:ext uri="{FF2B5EF4-FFF2-40B4-BE49-F238E27FC236}">
                <a16:creationId xmlns:a16="http://schemas.microsoft.com/office/drawing/2014/main" id="{5D8E5411-EF7D-4073-B09F-DCAA9500DACA}"/>
              </a:ext>
            </a:extLst>
          </p:cNvPr>
          <p:cNvSpPr/>
          <p:nvPr/>
        </p:nvSpPr>
        <p:spPr>
          <a:xfrm rot="21106024">
            <a:off x="564274" y="183681"/>
            <a:ext cx="1483428" cy="132348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A9</a:t>
            </a: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5DA7EB7-3E31-4967-930D-E5BAADA5AC19}"/>
              </a:ext>
            </a:extLst>
          </p:cNvPr>
          <p:cNvSpPr/>
          <p:nvPr/>
        </p:nvSpPr>
        <p:spPr>
          <a:xfrm>
            <a:off x="477158" y="1925640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f) Benennen Sie das Rechtsmittelgericht! Nennen Sie die gesetzliche Bestimmung!</a:t>
            </a: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C057A70B-B79C-4763-8946-BCB4FCCDAC4A}"/>
              </a:ext>
            </a:extLst>
          </p:cNvPr>
          <p:cNvSpPr/>
          <p:nvPr/>
        </p:nvSpPr>
        <p:spPr>
          <a:xfrm>
            <a:off x="2134818" y="3148771"/>
            <a:ext cx="5068248" cy="8730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kern="100" dirty="0">
                <a:solidFill>
                  <a:schemeClr val="tx1"/>
                </a:solidFill>
              </a:rPr>
              <a:t>OLG </a:t>
            </a:r>
            <a:r>
              <a:rPr lang="en-US" sz="2400" kern="100" dirty="0" err="1">
                <a:solidFill>
                  <a:schemeClr val="tx1"/>
                </a:solidFill>
              </a:rPr>
              <a:t>bzw</a:t>
            </a:r>
            <a:r>
              <a:rPr lang="en-US" sz="2400" kern="100" dirty="0">
                <a:solidFill>
                  <a:schemeClr val="tx1"/>
                </a:solidFill>
              </a:rPr>
              <a:t>. KG (§ 119 I Nr. 1a GVG)</a:t>
            </a:r>
            <a:endParaRPr lang="de-DE" sz="2400" kern="1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0BC9F9A4-89A6-41BB-9546-C792D13B65EB}"/>
              </a:ext>
            </a:extLst>
          </p:cNvPr>
          <p:cNvSpPr/>
          <p:nvPr/>
        </p:nvSpPr>
        <p:spPr>
          <a:xfrm>
            <a:off x="2134818" y="5553103"/>
            <a:ext cx="2597502" cy="82633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>
                <a:solidFill>
                  <a:schemeClr val="tx1"/>
                </a:solidFill>
              </a:rPr>
              <a:t>BGH (§ 133 GVG)</a:t>
            </a:r>
            <a:endParaRPr lang="de-DE" sz="2400" dirty="0">
              <a:solidFill>
                <a:schemeClr val="tx1"/>
              </a:solidFill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55232245-1ABC-4D9C-9971-72EFA734AADE}"/>
              </a:ext>
            </a:extLst>
          </p:cNvPr>
          <p:cNvSpPr/>
          <p:nvPr/>
        </p:nvSpPr>
        <p:spPr>
          <a:xfrm>
            <a:off x="406955" y="4329972"/>
            <a:ext cx="11378089" cy="1050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dirty="0"/>
              <a:t>g) Benennen Sie das Rechtsbeschwerdegericht! Nennen Sie die gesetzliche Bestimmung! </a:t>
            </a:r>
          </a:p>
        </p:txBody>
      </p:sp>
    </p:spTree>
    <p:extLst>
      <p:ext uri="{BB962C8B-B14F-4D97-AF65-F5344CB8AC3E}">
        <p14:creationId xmlns:p14="http://schemas.microsoft.com/office/powerpoint/2010/main" val="150725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930</Words>
  <Application>Microsoft Office PowerPoint</Application>
  <PresentationFormat>Breitbild</PresentationFormat>
  <Paragraphs>109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12</cp:revision>
  <dcterms:created xsi:type="dcterms:W3CDTF">2025-01-06T11:40:08Z</dcterms:created>
  <dcterms:modified xsi:type="dcterms:W3CDTF">2025-01-15T11:04:07Z</dcterms:modified>
</cp:coreProperties>
</file>