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61" r:id="rId5"/>
    <p:sldId id="259" r:id="rId6"/>
    <p:sldId id="262" r:id="rId7"/>
    <p:sldId id="264" r:id="rId8"/>
    <p:sldId id="265" r:id="rId9"/>
    <p:sldId id="263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114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D17F9-FC6F-496C-A800-D238553E08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D6F4CCA-DA36-476F-907E-328E805607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16AB541-2557-4470-BA14-38D2878BE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3E964F-61D8-4DC0-8837-01690285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9E3B6-878E-4033-8E31-9CC128EC0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5340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1343B-5206-4CC9-BEE3-943255AE7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4617EC8-2B09-4F9D-B5A1-A2B99FAEFD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9541D5C-37CD-4094-BDFE-7942B80A2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8FA8D-3073-4335-9987-483C5F4A8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25683C-CD0A-4B95-8680-0781C0997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7607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EC5F252-2992-46B7-B573-06E91B3C71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066CF43-4421-421B-9A8F-D2B97C215F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6D4E1D-8F5D-4CF8-82D2-85B33FA72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7F39A26-D13A-4400-AED1-DF55ABB05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7705AF-B78D-4A09-9BD3-92BFEB5C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802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E2EC5-48A2-4F56-8A0C-56C3FB35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F901CF8-7A62-49CD-A741-5207140D9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49245-9A67-4D31-BB05-053F95189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D8DB57-3C5F-49D6-A8A5-841694B4E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783A83-3CB0-428D-B007-87DED1644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6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D0E3B-74D4-47B0-9A53-3342146B6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F97932F-5B50-4341-A7B2-802EB64CA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020A949-A9D3-4A30-953C-7F119BBE4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E93653-3613-4A8A-8E89-5F9FE6F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721F8D-F1B6-46D0-90A0-1A666C62F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2681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3C9ED-89CE-4C68-A498-AD09BD43D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070962-D92E-42D1-8224-90A335555D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FF116D5-012D-4226-BA75-56D50D1EB4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4AA66F6-F21A-4480-8ACE-136A79664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85DAFB-9FB9-4316-9172-C2FBEB85E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68BEBDC-00BE-4C6D-BDDF-42428E3D8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9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B1184C-5F8F-4377-85AD-C3433099F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3F3FAD-DD5D-416A-B8FD-F7C1A937E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DDF30C5-EB2C-4AD2-9E85-AB7EBB0DBC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370E74-437F-4A38-B67D-E1719BF93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4288219-BDBB-4D92-A8A6-2CB2E2451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A552D0-243F-444B-92FC-9A7B13B88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FB86493-0D26-45C3-BE1F-FF098CDD9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F1185C9-758B-4926-A509-DA098D865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2948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18138C-1993-4A5D-837E-0B775F14F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8A3D88E-3944-4D4A-8ACF-F2D27F1F5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41CB50F-A4EB-4E90-8CF3-AAD83F53C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1F128F0-4191-4048-AA34-9A35E5D00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6132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0C0AD7-7DDE-48A9-BDF3-181726979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BBF7D6A-F87B-440F-A50B-E9ACC9F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247CF-D0F8-45D1-9AB4-D766B5ECE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DA2DD-85AF-47F4-B6B6-5203CC9B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FDDDE6-5CF3-4389-80EA-F14C5E7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829E6E0-D054-4DE0-BC8B-CCE8C2B047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9DDD2C-47EE-4296-842C-9761150B2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14C211-2C2D-4EFC-BD74-48DB74713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1E187C5-0B5D-4CA1-B0DE-B6304B19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8196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59410-A12F-46B2-B8CF-8BEA4C098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64A7637-FF37-4F45-BB11-9A24829230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B5F4AE9-539B-46A5-86F6-F3A5B8DC5A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E733F17-F0E5-4341-B020-DD9F9DF8F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954DA66-955E-4B31-B894-91327F722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7E8FD1A-4A11-42B3-8C1B-1175271D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820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3323CEA1-0EB8-4EDF-998B-2A3329BF6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659617-B1C1-4541-99CA-8A6347285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C2F94D-DEE6-4EBD-A580-6A7BA59BFB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81235-19C1-4E0E-A222-AF852201EB24}" type="datetimeFigureOut">
              <a:rPr lang="de-DE" smtClean="0"/>
              <a:t>15.01.2025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FA43B8-7347-47A2-84A1-36F6FD581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551DDF-2344-4F46-A6CF-54E125B7C6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ACDC1-B553-4347-9EA0-526F5CD8C28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23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106024">
            <a:off x="564274" y="18368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A09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5DA7EB7-3E31-4967-930D-E5BAADA5AC19}"/>
              </a:ext>
            </a:extLst>
          </p:cNvPr>
          <p:cNvSpPr/>
          <p:nvPr/>
        </p:nvSpPr>
        <p:spPr>
          <a:xfrm>
            <a:off x="477158" y="1834948"/>
            <a:ext cx="11378089" cy="6895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/>
              <a:t>a) Welche gesetzlichen Bestimmungen gelten für die Verfahrenskostenhilfe in Ehesachen, Familienstreitsachen und die Angelegenheiten der freiwilligen Gerichtsbarkeit?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2144E7AF-AA3B-45A3-A418-6065A57DC545}"/>
              </a:ext>
            </a:extLst>
          </p:cNvPr>
          <p:cNvSpPr/>
          <p:nvPr/>
        </p:nvSpPr>
        <p:spPr>
          <a:xfrm>
            <a:off x="2276254" y="2752889"/>
            <a:ext cx="7779895" cy="83944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AG als Familiengericht (§§ 23a I 1 Nr. 1, 23 GVG)</a:t>
            </a: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1592E27E-B8A6-4592-A7D4-2002B0717BBE}"/>
              </a:ext>
            </a:extLst>
          </p:cNvPr>
          <p:cNvSpPr/>
          <p:nvPr/>
        </p:nvSpPr>
        <p:spPr>
          <a:xfrm>
            <a:off x="477158" y="4193342"/>
            <a:ext cx="6133504" cy="6895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400" dirty="0"/>
          </a:p>
          <a:p>
            <a:pPr>
              <a:spcAft>
                <a:spcPts val="0"/>
              </a:spcAft>
            </a:pPr>
            <a:r>
              <a:rPr lang="de-DE" sz="2400" dirty="0"/>
              <a:t>b) </a:t>
            </a:r>
            <a:r>
              <a:rPr lang="de-DE" sz="2400" kern="100" dirty="0"/>
              <a:t>Nennen Sie die Berliner Familiengerichte!</a:t>
            </a:r>
            <a:endParaRPr lang="de-DE" sz="2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400" dirty="0"/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B1D428A6-4CA1-45D2-B66C-0DED7145B8AE}"/>
              </a:ext>
            </a:extLst>
          </p:cNvPr>
          <p:cNvSpPr/>
          <p:nvPr/>
        </p:nvSpPr>
        <p:spPr>
          <a:xfrm>
            <a:off x="2276254" y="5261185"/>
            <a:ext cx="7779895" cy="83944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>
                <a:solidFill>
                  <a:schemeClr val="tx1"/>
                </a:solidFill>
              </a:rPr>
              <a:t>AG Kreuzberg, AG Pankow, AG Schöneberg, AG Köpenick</a:t>
            </a:r>
          </a:p>
        </p:txBody>
      </p:sp>
    </p:spTree>
    <p:extLst>
      <p:ext uri="{BB962C8B-B14F-4D97-AF65-F5344CB8AC3E}">
        <p14:creationId xmlns:p14="http://schemas.microsoft.com/office/powerpoint/2010/main" val="451043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>
            <a:off x="333928" y="80053"/>
            <a:ext cx="1120118" cy="1050835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A9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C057A70B-B79C-4763-8946-BCB4FCCDAC4A}"/>
              </a:ext>
            </a:extLst>
          </p:cNvPr>
          <p:cNvSpPr/>
          <p:nvPr/>
        </p:nvSpPr>
        <p:spPr>
          <a:xfrm>
            <a:off x="406955" y="1264387"/>
            <a:ext cx="11378089" cy="10508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400" dirty="0"/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2400" dirty="0"/>
              <a:t>c) </a:t>
            </a:r>
            <a:r>
              <a:rPr lang="de-DE" sz="2400" kern="100" dirty="0"/>
              <a:t>Erläutern Sie die örtliche Zuständigkeit der Ehesachen! Nennen Sie die gesetzliche Bestimmung!</a:t>
            </a:r>
            <a:endParaRPr lang="de-DE" sz="2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400" dirty="0"/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1B1E9F30-8B28-4084-B55A-B8318AE52CD9}"/>
              </a:ext>
            </a:extLst>
          </p:cNvPr>
          <p:cNvSpPr/>
          <p:nvPr/>
        </p:nvSpPr>
        <p:spPr>
          <a:xfrm>
            <a:off x="447181" y="2376979"/>
            <a:ext cx="11378089" cy="415227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§ 122 </a:t>
            </a:r>
            <a:r>
              <a:rPr lang="de-DE" u="sng" dirty="0" err="1">
                <a:solidFill>
                  <a:schemeClr val="tx1"/>
                </a:solidFill>
              </a:rPr>
              <a:t>FamFG</a:t>
            </a:r>
            <a:r>
              <a:rPr lang="de-DE" u="sng" dirty="0">
                <a:solidFill>
                  <a:schemeClr val="tx1"/>
                </a:solidFill>
              </a:rPr>
              <a:t> ausschließlich in der Reihenfolge: </a:t>
            </a:r>
          </a:p>
          <a:p>
            <a:pPr lvl="0"/>
            <a:r>
              <a:rPr lang="de-DE" dirty="0">
                <a:solidFill>
                  <a:schemeClr val="tx1"/>
                </a:solidFill>
              </a:rPr>
              <a:t>1. das Gericht, in dessen Bezirk einer der Ehegatten mit allen gemeinschaftlichen minderjährigen Kindern seinen gewöhnlichen Aufenthalt hat</a:t>
            </a:r>
          </a:p>
          <a:p>
            <a:pPr lvl="0"/>
            <a:r>
              <a:rPr lang="de-DE" dirty="0">
                <a:solidFill>
                  <a:schemeClr val="tx1"/>
                </a:solidFill>
              </a:rPr>
              <a:t>2.  Gericht, in dessen Bezirk einer der Ehegatten mit einem Teil der gemeinschaftlichen minderjährigen Kinder seinen gewöhnlichen Aufenthalt hat, sofern bei dem anderen Ehegatten keine gemeinschaftlichen minderjährigen Kinder ihren gewöhnlichen Aufenthalt haben</a:t>
            </a:r>
          </a:p>
          <a:p>
            <a:pPr lvl="0"/>
            <a:r>
              <a:rPr lang="de-DE" dirty="0">
                <a:solidFill>
                  <a:schemeClr val="tx1"/>
                </a:solidFill>
              </a:rPr>
              <a:t>3. das Gericht, in dessen Bezirk die Ehegatten ihren gemeinsamen gewöhnlichen Aufenthalt zuletzt gehabt haben, wenn einer der Ehegatten bei Eintritt der Rechtshängigkeit im Bezirk dieses Gerichts seinen gewöhnlichen Aufenthalt hat</a:t>
            </a:r>
          </a:p>
          <a:p>
            <a:pPr lvl="0"/>
            <a:r>
              <a:rPr lang="de-DE" dirty="0">
                <a:solidFill>
                  <a:schemeClr val="tx1"/>
                </a:solidFill>
              </a:rPr>
              <a:t>4.das Gericht, in dessen Bezirk der Antragsgegner seinen gewöhnlichen Aufenthalt hat</a:t>
            </a:r>
          </a:p>
          <a:p>
            <a:pPr lvl="0"/>
            <a:r>
              <a:rPr lang="de-DE" dirty="0">
                <a:solidFill>
                  <a:schemeClr val="tx1"/>
                </a:solidFill>
              </a:rPr>
              <a:t>5. das Gericht, in dessen Bezirk der Antragsteller seinen gewöhnlichen Aufenthalt hat</a:t>
            </a:r>
          </a:p>
          <a:p>
            <a:pPr lvl="0"/>
            <a:r>
              <a:rPr lang="de-DE" dirty="0">
                <a:solidFill>
                  <a:schemeClr val="tx1"/>
                </a:solidFill>
              </a:rPr>
              <a:t>6. in den Fällen des § 98 II </a:t>
            </a:r>
            <a:r>
              <a:rPr lang="de-DE" dirty="0" err="1">
                <a:solidFill>
                  <a:schemeClr val="tx1"/>
                </a:solidFill>
              </a:rPr>
              <a:t>FamFG</a:t>
            </a:r>
            <a:r>
              <a:rPr lang="de-DE" dirty="0">
                <a:solidFill>
                  <a:schemeClr val="tx1"/>
                </a:solidFill>
              </a:rPr>
              <a:t> das Gericht, in dessen Bezirk der Ehegatte, der im Zeitpunkt der Eheschließung das 16., aber nicht das 18. Lebensjahr vollendet hatte, seinen Aufenthalt hat</a:t>
            </a:r>
          </a:p>
          <a:p>
            <a:r>
              <a:rPr lang="de-DE" dirty="0">
                <a:solidFill>
                  <a:schemeClr val="tx1"/>
                </a:solidFill>
              </a:rPr>
              <a:t>7. das AG Schöneberg in Berlin</a:t>
            </a:r>
            <a:endParaRPr lang="de-DE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32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106024">
            <a:off x="564274" y="18368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A9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C057A70B-B79C-4763-8946-BCB4FCCDAC4A}"/>
              </a:ext>
            </a:extLst>
          </p:cNvPr>
          <p:cNvSpPr/>
          <p:nvPr/>
        </p:nvSpPr>
        <p:spPr>
          <a:xfrm>
            <a:off x="477158" y="3383910"/>
            <a:ext cx="11378089" cy="264213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u="dotted">
                <a:solidFill>
                  <a:schemeClr val="tx1"/>
                </a:solidFill>
              </a:rPr>
              <a:t>Unterhalt: § 232 FamFG: </a:t>
            </a:r>
            <a:endParaRPr lang="de-DE" sz="2400">
              <a:solidFill>
                <a:schemeClr val="tx1"/>
              </a:solidFill>
            </a:endParaRPr>
          </a:p>
          <a:p>
            <a:r>
              <a:rPr lang="de-DE" sz="2400">
                <a:solidFill>
                  <a:schemeClr val="tx1"/>
                </a:solidFill>
              </a:rPr>
              <a:t>Unterhalt für gemeinschaftliche Kinder der Ehegatten sowie für Ehegattenunterhalt = Gericht, bei dem die Ehesache im ersten Rechtszug angängig ist oder war</a:t>
            </a:r>
          </a:p>
          <a:p>
            <a:r>
              <a:rPr lang="de-DE" sz="2400">
                <a:solidFill>
                  <a:schemeClr val="tx1"/>
                </a:solidFill>
              </a:rPr>
              <a:t>Unterhalt für ein minderjähriges Kind = Gericht, in dessen Bezirk das Kind oder der Elternteil, der auf Seiten des minderjährigen Kindes zu handeln befugt ist, seinen gewöhnlichen Aufenthalt hat </a:t>
            </a:r>
            <a:endParaRPr lang="de-DE" sz="2400">
              <a:solidFill>
                <a:schemeClr val="tx1"/>
              </a:solidFill>
              <a:effectLst/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1B1E9F30-8B28-4084-B55A-B8318AE52CD9}"/>
              </a:ext>
            </a:extLst>
          </p:cNvPr>
          <p:cNvSpPr/>
          <p:nvPr/>
        </p:nvSpPr>
        <p:spPr>
          <a:xfrm>
            <a:off x="477158" y="1892520"/>
            <a:ext cx="11378089" cy="10508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400" dirty="0"/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2400" dirty="0"/>
              <a:t>d) </a:t>
            </a:r>
            <a:r>
              <a:rPr lang="de-DE" sz="2400" kern="100" dirty="0"/>
              <a:t>Erläutern Sie die örtliche Zuständigkeit der Familienstreitsachen! Nennen Sie die gesetzlichen Bestimmungen!</a:t>
            </a:r>
            <a:endParaRPr lang="de-DE" sz="2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400" dirty="0"/>
          </a:p>
        </p:txBody>
      </p:sp>
      <p:sp>
        <p:nvSpPr>
          <p:cNvPr id="3" name="Pfeil: nach unten 2">
            <a:extLst>
              <a:ext uri="{FF2B5EF4-FFF2-40B4-BE49-F238E27FC236}">
                <a16:creationId xmlns:a16="http://schemas.microsoft.com/office/drawing/2014/main" id="{23741091-B642-4FEB-859E-251A0196A714}"/>
              </a:ext>
            </a:extLst>
          </p:cNvPr>
          <p:cNvSpPr/>
          <p:nvPr/>
        </p:nvSpPr>
        <p:spPr>
          <a:xfrm>
            <a:off x="5515429" y="5878286"/>
            <a:ext cx="580571" cy="673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3962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106024">
            <a:off x="564274" y="18368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A9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C057A70B-B79C-4763-8946-BCB4FCCDAC4A}"/>
              </a:ext>
            </a:extLst>
          </p:cNvPr>
          <p:cNvSpPr/>
          <p:nvPr/>
        </p:nvSpPr>
        <p:spPr>
          <a:xfrm>
            <a:off x="477158" y="3139332"/>
            <a:ext cx="11378089" cy="122316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u="dotted">
                <a:solidFill>
                  <a:schemeClr val="tx1"/>
                </a:solidFill>
              </a:rPr>
              <a:t>Güterrecht: § 262 FamFG:</a:t>
            </a:r>
            <a:endParaRPr lang="de-DE" sz="2400">
              <a:solidFill>
                <a:schemeClr val="tx1"/>
              </a:solidFill>
            </a:endParaRPr>
          </a:p>
          <a:p>
            <a:r>
              <a:rPr lang="de-DE" sz="2400">
                <a:solidFill>
                  <a:schemeClr val="tx1"/>
                </a:solidFill>
              </a:rPr>
              <a:t>das Gericht, bei dem die Ehesache im ersten Rechtszug anhängig ist oder war</a:t>
            </a:r>
          </a:p>
          <a:p>
            <a:r>
              <a:rPr lang="de-DE" sz="2400">
                <a:solidFill>
                  <a:schemeClr val="tx1"/>
                </a:solidFill>
              </a:rPr>
              <a:t>ansonsten gemäß Zuständigkeiten der ZPO (statt Wohnsitz gewöhnliche Aufenthalt)</a:t>
            </a:r>
            <a:endParaRPr lang="de-DE" sz="2400">
              <a:solidFill>
                <a:schemeClr val="tx1"/>
              </a:solidFill>
              <a:effectLst/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1B1E9F30-8B28-4084-B55A-B8318AE52CD9}"/>
              </a:ext>
            </a:extLst>
          </p:cNvPr>
          <p:cNvSpPr/>
          <p:nvPr/>
        </p:nvSpPr>
        <p:spPr>
          <a:xfrm>
            <a:off x="477158" y="1892520"/>
            <a:ext cx="11378089" cy="10508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400" dirty="0"/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de-DE" sz="2400" dirty="0"/>
              <a:t>d) </a:t>
            </a:r>
            <a:r>
              <a:rPr lang="de-DE" sz="2400" kern="100" dirty="0"/>
              <a:t>Erläutern Sie die örtliche Zuständigkeit der Familienstreitsachen! Nennen Sie die gesetzlichen Bestimmungen!</a:t>
            </a:r>
            <a:endParaRPr lang="de-DE" sz="24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400" dirty="0"/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962E8E50-5532-4C2D-8A4C-3ABF1392CDD6}"/>
              </a:ext>
            </a:extLst>
          </p:cNvPr>
          <p:cNvSpPr/>
          <p:nvPr/>
        </p:nvSpPr>
        <p:spPr>
          <a:xfrm>
            <a:off x="477158" y="4478532"/>
            <a:ext cx="11378089" cy="1428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u="dotted">
                <a:solidFill>
                  <a:schemeClr val="tx1"/>
                </a:solidFill>
              </a:rPr>
              <a:t>sonstige Familiensachen: § 267 FamFG: </a:t>
            </a:r>
            <a:endParaRPr lang="de-DE" sz="2400">
              <a:solidFill>
                <a:schemeClr val="tx1"/>
              </a:solidFill>
            </a:endParaRPr>
          </a:p>
          <a:p>
            <a:r>
              <a:rPr lang="de-DE" sz="2400">
                <a:solidFill>
                  <a:schemeClr val="tx1"/>
                </a:solidFill>
              </a:rPr>
              <a:t>das Gericht, bei dem die Ehesache im ersten Rechtszug anhängig ist oder war</a:t>
            </a:r>
          </a:p>
          <a:p>
            <a:r>
              <a:rPr lang="de-DE" sz="2400">
                <a:solidFill>
                  <a:schemeClr val="tx1"/>
                </a:solidFill>
              </a:rPr>
              <a:t>ansonsten gemäß Zuständigkeiten der ZPO (statt Wohnsitz gewöhnliche Aufenthalt)</a:t>
            </a:r>
            <a:endParaRPr lang="de-DE" sz="2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8448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106024">
            <a:off x="564274" y="18368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A9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5DA7EB7-3E31-4967-930D-E5BAADA5AC19}"/>
              </a:ext>
            </a:extLst>
          </p:cNvPr>
          <p:cNvSpPr/>
          <p:nvPr/>
        </p:nvSpPr>
        <p:spPr>
          <a:xfrm>
            <a:off x="477158" y="1488561"/>
            <a:ext cx="11378089" cy="10508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/>
              <a:t>e) Erläutern Sie die örtliche Zuständigkeit der Angelegenheiten der freiwilligen Gerichts-barkeit! Nennen Sie die gesetzlichen Bestimmungen! 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C057A70B-B79C-4763-8946-BCB4FCCDAC4A}"/>
              </a:ext>
            </a:extLst>
          </p:cNvPr>
          <p:cNvSpPr/>
          <p:nvPr/>
        </p:nvSpPr>
        <p:spPr>
          <a:xfrm>
            <a:off x="447181" y="2603282"/>
            <a:ext cx="11378089" cy="201888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u="dotted">
                <a:solidFill>
                  <a:schemeClr val="tx1"/>
                </a:solidFill>
              </a:rPr>
              <a:t>Kindschaftssachen: § 152 FamFG: </a:t>
            </a:r>
            <a:endParaRPr lang="de-DE" sz="2400">
              <a:solidFill>
                <a:schemeClr val="tx1"/>
              </a:solidFill>
            </a:endParaRPr>
          </a:p>
          <a:p>
            <a:r>
              <a:rPr lang="de-DE" sz="2400">
                <a:solidFill>
                  <a:schemeClr val="tx1"/>
                </a:solidFill>
              </a:rPr>
              <a:t>das Gericht, bei dem die Ehesache im ersten Rechtszug anhängig ist oder war, sofern es gemeinschaftliche Kinder der Ehegatten betreffen</a:t>
            </a:r>
          </a:p>
          <a:p>
            <a:r>
              <a:rPr lang="de-DE" sz="2400">
                <a:solidFill>
                  <a:schemeClr val="tx1"/>
                </a:solidFill>
              </a:rPr>
              <a:t>ansonsten das Gericht, in dessen Bezirk das Kind seinen gewöhnlichen Aufenthalt hat</a:t>
            </a:r>
          </a:p>
          <a:p>
            <a:r>
              <a:rPr lang="de-DE" sz="2400">
                <a:solidFill>
                  <a:schemeClr val="tx1"/>
                </a:solidFill>
              </a:rPr>
              <a:t>ansonsten Gericht, in dessen Bezirk das Bedürfnis der Fürsorge bekannt wird</a:t>
            </a:r>
            <a:endParaRPr lang="de-DE" sz="2400">
              <a:solidFill>
                <a:schemeClr val="tx1"/>
              </a:solidFill>
              <a:effectLst/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0BC9F9A4-89A6-41BB-9546-C792D13B65EB}"/>
              </a:ext>
            </a:extLst>
          </p:cNvPr>
          <p:cNvSpPr/>
          <p:nvPr/>
        </p:nvSpPr>
        <p:spPr>
          <a:xfrm>
            <a:off x="406955" y="4686052"/>
            <a:ext cx="11378089" cy="201888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u="dotted">
                <a:solidFill>
                  <a:schemeClr val="tx1"/>
                </a:solidFill>
              </a:rPr>
              <a:t>Abstammungssachen: § 170 FamFG: </a:t>
            </a:r>
            <a:endParaRPr lang="de-DE" sz="2400">
              <a:solidFill>
                <a:schemeClr val="tx1"/>
              </a:solidFill>
            </a:endParaRPr>
          </a:p>
          <a:p>
            <a:r>
              <a:rPr lang="de-DE" sz="2400">
                <a:solidFill>
                  <a:schemeClr val="tx1"/>
                </a:solidFill>
              </a:rPr>
              <a:t>ausschließlich das Gericht, in dessen Bezirk das Kind seinen gewöhnlichen Aufenthalt hat </a:t>
            </a:r>
          </a:p>
          <a:p>
            <a:r>
              <a:rPr lang="de-DE" sz="2400">
                <a:solidFill>
                  <a:schemeClr val="tx1"/>
                </a:solidFill>
              </a:rPr>
              <a:t>ansonsten gewöhnlicher Aufenthalt der Mutter, ansonsten der des Vaters</a:t>
            </a:r>
          </a:p>
          <a:p>
            <a:r>
              <a:rPr lang="de-DE" sz="2400">
                <a:solidFill>
                  <a:schemeClr val="tx1"/>
                </a:solidFill>
              </a:rPr>
              <a:t>ansonsten AG Schöneberg in Berlin</a:t>
            </a:r>
            <a:endParaRPr lang="de-DE" sz="2400">
              <a:solidFill>
                <a:schemeClr val="tx1"/>
              </a:solidFill>
              <a:effectLst/>
            </a:endParaRPr>
          </a:p>
        </p:txBody>
      </p:sp>
      <p:sp>
        <p:nvSpPr>
          <p:cNvPr id="15" name="Pfeil: nach unten 14">
            <a:extLst>
              <a:ext uri="{FF2B5EF4-FFF2-40B4-BE49-F238E27FC236}">
                <a16:creationId xmlns:a16="http://schemas.microsoft.com/office/drawing/2014/main" id="{63FD0224-990C-4190-980A-25F9EB225525}"/>
              </a:ext>
            </a:extLst>
          </p:cNvPr>
          <p:cNvSpPr/>
          <p:nvPr/>
        </p:nvSpPr>
        <p:spPr>
          <a:xfrm>
            <a:off x="5515428" y="6184550"/>
            <a:ext cx="580571" cy="673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2104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9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106024">
            <a:off x="564274" y="18368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A9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5DA7EB7-3E31-4967-930D-E5BAADA5AC19}"/>
              </a:ext>
            </a:extLst>
          </p:cNvPr>
          <p:cNvSpPr/>
          <p:nvPr/>
        </p:nvSpPr>
        <p:spPr>
          <a:xfrm>
            <a:off x="477158" y="1157669"/>
            <a:ext cx="11378089" cy="10508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/>
              <a:t>e) Erläutern Sie die örtliche Zuständigkeit der Angelegenheiten der freiwilligen Gerichts-barkeit! Nennen Sie die gesetzlichen Bestimmungen! 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C057A70B-B79C-4763-8946-BCB4FCCDAC4A}"/>
              </a:ext>
            </a:extLst>
          </p:cNvPr>
          <p:cNvSpPr/>
          <p:nvPr/>
        </p:nvSpPr>
        <p:spPr>
          <a:xfrm>
            <a:off x="447181" y="2272442"/>
            <a:ext cx="11378089" cy="201888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u="dotted">
                <a:solidFill>
                  <a:schemeClr val="tx1"/>
                </a:solidFill>
              </a:rPr>
              <a:t>Adoptionssachen: § 187 FamFG: </a:t>
            </a:r>
            <a:endParaRPr lang="de-DE" sz="2400">
              <a:solidFill>
                <a:schemeClr val="tx1"/>
              </a:solidFill>
            </a:endParaRPr>
          </a:p>
          <a:p>
            <a:r>
              <a:rPr lang="de-DE" sz="2400">
                <a:solidFill>
                  <a:schemeClr val="tx1"/>
                </a:solidFill>
              </a:rPr>
              <a:t>das Gericht ausschließlich, in dessen Bezirk der Annehmende oder einer der Annehmenden seinen gewöhnlichen Aufenthalt hat </a:t>
            </a:r>
          </a:p>
          <a:p>
            <a:r>
              <a:rPr lang="de-DE" sz="2400">
                <a:solidFill>
                  <a:schemeClr val="tx1"/>
                </a:solidFill>
              </a:rPr>
              <a:t>ansonsten der gewöhnliche Aufenthalt des Kindes</a:t>
            </a:r>
          </a:p>
          <a:p>
            <a:r>
              <a:rPr lang="de-DE" sz="2400">
                <a:solidFill>
                  <a:schemeClr val="tx1"/>
                </a:solidFill>
              </a:rPr>
              <a:t>ansonsten AG Schöneberg in Berlin</a:t>
            </a:r>
            <a:endParaRPr lang="de-DE" sz="2400">
              <a:solidFill>
                <a:schemeClr val="tx1"/>
              </a:solidFill>
              <a:effectLst/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0BC9F9A4-89A6-41BB-9546-C792D13B65EB}"/>
              </a:ext>
            </a:extLst>
          </p:cNvPr>
          <p:cNvSpPr/>
          <p:nvPr/>
        </p:nvSpPr>
        <p:spPr>
          <a:xfrm>
            <a:off x="406955" y="4355263"/>
            <a:ext cx="11378089" cy="241844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u="dotted" dirty="0">
                <a:solidFill>
                  <a:schemeClr val="tx1"/>
                </a:solidFill>
              </a:rPr>
              <a:t>Ehewohnungs- und Haushaltssachen: § 201 </a:t>
            </a:r>
            <a:r>
              <a:rPr lang="de-DE" sz="2400" u="dotted" dirty="0" err="1">
                <a:solidFill>
                  <a:schemeClr val="tx1"/>
                </a:solidFill>
              </a:rPr>
              <a:t>FamFG</a:t>
            </a:r>
            <a:r>
              <a:rPr lang="de-DE" sz="2400" u="dotted" dirty="0">
                <a:solidFill>
                  <a:schemeClr val="tx1"/>
                </a:solidFill>
              </a:rPr>
              <a:t>:</a:t>
            </a:r>
            <a:r>
              <a:rPr lang="de-DE" sz="2400" dirty="0">
                <a:solidFill>
                  <a:schemeClr val="tx1"/>
                </a:solidFill>
              </a:rPr>
              <a:t> ausschließlich in der Reihenfolge</a:t>
            </a:r>
          </a:p>
          <a:p>
            <a:pPr lvl="0"/>
            <a:r>
              <a:rPr lang="de-DE" sz="2400" dirty="0">
                <a:solidFill>
                  <a:schemeClr val="tx1"/>
                </a:solidFill>
              </a:rPr>
              <a:t>1. während der Anhängigkeit einer Ehesache das Gericht, bei dem die Ehesache im ersten Rechtszug anhängig ist oder war</a:t>
            </a:r>
          </a:p>
          <a:p>
            <a:pPr lvl="0"/>
            <a:r>
              <a:rPr lang="de-DE" sz="2400" dirty="0">
                <a:solidFill>
                  <a:schemeClr val="tx1"/>
                </a:solidFill>
              </a:rPr>
              <a:t>2. das Gericht, in dessen Bezirk sich die gemeinsame Wohnung der Ehegatten befindet</a:t>
            </a:r>
          </a:p>
          <a:p>
            <a:pPr lvl="0"/>
            <a:r>
              <a:rPr lang="de-DE" sz="2400" dirty="0">
                <a:solidFill>
                  <a:schemeClr val="tx1"/>
                </a:solidFill>
              </a:rPr>
              <a:t>3. das Gericht, in dessen Bezirk der Antragsgegner seinen gewöhnlichen Aufenthalt hat</a:t>
            </a:r>
          </a:p>
          <a:p>
            <a:pPr lvl="0"/>
            <a:r>
              <a:rPr lang="de-DE" sz="2400">
                <a:solidFill>
                  <a:schemeClr val="tx1"/>
                </a:solidFill>
              </a:rPr>
              <a:t>4. das </a:t>
            </a:r>
            <a:r>
              <a:rPr lang="de-DE" sz="2400" dirty="0">
                <a:solidFill>
                  <a:schemeClr val="tx1"/>
                </a:solidFill>
              </a:rPr>
              <a:t>Gericht, in dessen Bezirk der Antragsteller seinen gewöhnlichen Aufenthalt hat </a:t>
            </a:r>
          </a:p>
        </p:txBody>
      </p:sp>
    </p:spTree>
    <p:extLst>
      <p:ext uri="{BB962C8B-B14F-4D97-AF65-F5344CB8AC3E}">
        <p14:creationId xmlns:p14="http://schemas.microsoft.com/office/powerpoint/2010/main" val="48687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106024">
            <a:off x="564274" y="18368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A9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5DA7EB7-3E31-4967-930D-E5BAADA5AC19}"/>
              </a:ext>
            </a:extLst>
          </p:cNvPr>
          <p:cNvSpPr/>
          <p:nvPr/>
        </p:nvSpPr>
        <p:spPr>
          <a:xfrm>
            <a:off x="477158" y="1918801"/>
            <a:ext cx="11378089" cy="10508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/>
              <a:t>e) Erläutern Sie die örtliche Zuständigkeit der Angelegenheiten der freiwilligen Gerichts-barkeit! Nennen Sie die gesetzlichen Bestimmungen! 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C057A70B-B79C-4763-8946-BCB4FCCDAC4A}"/>
              </a:ext>
            </a:extLst>
          </p:cNvPr>
          <p:cNvSpPr/>
          <p:nvPr/>
        </p:nvSpPr>
        <p:spPr>
          <a:xfrm>
            <a:off x="447181" y="3281884"/>
            <a:ext cx="11378089" cy="201888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u="dotted" dirty="0">
                <a:solidFill>
                  <a:schemeClr val="tx1"/>
                </a:solidFill>
              </a:rPr>
              <a:t>Gewaltschutzsachen: § 211 </a:t>
            </a:r>
            <a:r>
              <a:rPr lang="de-DE" sz="2400" u="dotted" dirty="0" err="1">
                <a:solidFill>
                  <a:schemeClr val="tx1"/>
                </a:solidFill>
              </a:rPr>
              <a:t>FamFG</a:t>
            </a:r>
            <a:r>
              <a:rPr lang="de-DE" sz="2400" u="dotted" dirty="0">
                <a:solidFill>
                  <a:schemeClr val="tx1"/>
                </a:solidFill>
              </a:rPr>
              <a:t>:</a:t>
            </a:r>
            <a:r>
              <a:rPr lang="de-DE" sz="2400" dirty="0">
                <a:solidFill>
                  <a:schemeClr val="tx1"/>
                </a:solidFill>
              </a:rPr>
              <a:t> ausschließlich nach Wahl des Antragstellers</a:t>
            </a:r>
          </a:p>
          <a:p>
            <a:pPr lvl="0"/>
            <a:r>
              <a:rPr lang="de-DE" sz="2400" dirty="0">
                <a:solidFill>
                  <a:schemeClr val="tx1"/>
                </a:solidFill>
              </a:rPr>
              <a:t>1. das Gericht, in dessen Bezirk die Tat begangen wurde</a:t>
            </a:r>
          </a:p>
          <a:p>
            <a:pPr lvl="0"/>
            <a:r>
              <a:rPr lang="de-DE" sz="2400" dirty="0">
                <a:solidFill>
                  <a:schemeClr val="tx1"/>
                </a:solidFill>
              </a:rPr>
              <a:t>2. das Gericht, in dessen Bezirk sich die gemeinsame Wohnung des Antragstellers und </a:t>
            </a:r>
          </a:p>
          <a:p>
            <a:pPr lvl="0"/>
            <a:r>
              <a:rPr lang="de-DE" sz="2400" dirty="0">
                <a:solidFill>
                  <a:schemeClr val="tx1"/>
                </a:solidFill>
              </a:rPr>
              <a:t>des Antragsgegners befindet oder</a:t>
            </a:r>
          </a:p>
          <a:p>
            <a:pPr lvl="0"/>
            <a:r>
              <a:rPr lang="de-DE" sz="2400" dirty="0">
                <a:solidFill>
                  <a:schemeClr val="tx1"/>
                </a:solidFill>
              </a:rPr>
              <a:t>3. das Gericht, in dessen Bezirk der Antragsgegner seinen gewöhnlichen Aufenthalt hat</a:t>
            </a:r>
          </a:p>
        </p:txBody>
      </p:sp>
    </p:spTree>
    <p:extLst>
      <p:ext uri="{BB962C8B-B14F-4D97-AF65-F5344CB8AC3E}">
        <p14:creationId xmlns:p14="http://schemas.microsoft.com/office/powerpoint/2010/main" val="4027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106024">
            <a:off x="564274" y="18368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A9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5DA7EB7-3E31-4967-930D-E5BAADA5AC19}"/>
              </a:ext>
            </a:extLst>
          </p:cNvPr>
          <p:cNvSpPr/>
          <p:nvPr/>
        </p:nvSpPr>
        <p:spPr>
          <a:xfrm>
            <a:off x="477158" y="1157669"/>
            <a:ext cx="11378089" cy="10508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/>
              <a:t>e) Erläutern Sie die örtliche Zuständigkeit der Angelegenheiten der freiwilligen Gerichts-barkeit! Nennen Sie die gesetzlichen Bestimmungen! 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0BC9F9A4-89A6-41BB-9546-C792D13B65EB}"/>
              </a:ext>
            </a:extLst>
          </p:cNvPr>
          <p:cNvSpPr/>
          <p:nvPr/>
        </p:nvSpPr>
        <p:spPr>
          <a:xfrm>
            <a:off x="406955" y="2420331"/>
            <a:ext cx="11378089" cy="435337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u="dotted" dirty="0">
                <a:solidFill>
                  <a:schemeClr val="tx1"/>
                </a:solidFill>
              </a:rPr>
              <a:t>Versorgungsausgleichssachen: § 218 </a:t>
            </a:r>
            <a:r>
              <a:rPr lang="de-DE" sz="2400" u="dotted" dirty="0" err="1">
                <a:solidFill>
                  <a:schemeClr val="tx1"/>
                </a:solidFill>
              </a:rPr>
              <a:t>FamFG</a:t>
            </a:r>
            <a:r>
              <a:rPr lang="de-DE" sz="2400" u="dotted" dirty="0">
                <a:solidFill>
                  <a:schemeClr val="tx1"/>
                </a:solidFill>
              </a:rPr>
              <a:t>:</a:t>
            </a:r>
            <a:r>
              <a:rPr lang="de-DE" sz="2400" dirty="0">
                <a:solidFill>
                  <a:schemeClr val="tx1"/>
                </a:solidFill>
              </a:rPr>
              <a:t> ausschließlich in dieser Rangfolge: </a:t>
            </a:r>
          </a:p>
          <a:p>
            <a:pPr lvl="0"/>
            <a:r>
              <a:rPr lang="de-DE" sz="2400" dirty="0">
                <a:solidFill>
                  <a:schemeClr val="tx1"/>
                </a:solidFill>
              </a:rPr>
              <a:t>1. während der Anhängigkeit einer Ehesache das Gericht bei dem die Ehesache im ersten Rechtszug anhängig ist oder war</a:t>
            </a:r>
          </a:p>
          <a:p>
            <a:pPr lvl="0"/>
            <a:r>
              <a:rPr lang="de-DE" sz="2400" dirty="0">
                <a:solidFill>
                  <a:schemeClr val="tx1"/>
                </a:solidFill>
              </a:rPr>
              <a:t>2. das Gericht, in dessen Bezirk die Ehegatten ihren gemeinsamen gewöhnlichen Aufenthalt haben oder zuletzt gehabt haben, wenn ein Ehegatte dort weiterhin seinen gewöhnlichen Aufenthalt hat</a:t>
            </a:r>
          </a:p>
          <a:p>
            <a:pPr lvl="0"/>
            <a:r>
              <a:rPr lang="de-DE" sz="2400" dirty="0">
                <a:solidFill>
                  <a:schemeClr val="tx1"/>
                </a:solidFill>
              </a:rPr>
              <a:t>3. das Gericht, in dessen Bezirk ein Antragsgegner seinen gewöhnlichen Aufenthalt oder Sitz hat</a:t>
            </a:r>
          </a:p>
          <a:p>
            <a:pPr lvl="0"/>
            <a:r>
              <a:rPr lang="de-DE" sz="2400" dirty="0">
                <a:solidFill>
                  <a:schemeClr val="tx1"/>
                </a:solidFill>
              </a:rPr>
              <a:t>4. das Gericht, in dessen Bezirk ein Antragsteller seinen gewöhnlichen Aufenthalt oder Sitz hat</a:t>
            </a:r>
          </a:p>
          <a:p>
            <a:r>
              <a:rPr lang="de-DE" sz="2400" dirty="0">
                <a:solidFill>
                  <a:schemeClr val="tx1"/>
                </a:solidFill>
              </a:rPr>
              <a:t>5. das Amtsgericht Schöneberg in Berlin</a:t>
            </a:r>
          </a:p>
        </p:txBody>
      </p:sp>
    </p:spTree>
    <p:extLst>
      <p:ext uri="{BB962C8B-B14F-4D97-AF65-F5344CB8AC3E}">
        <p14:creationId xmlns:p14="http://schemas.microsoft.com/office/powerpoint/2010/main" val="121638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899732" y="84289"/>
            <a:ext cx="6472988" cy="9144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Gefaltete Ecke 4">
            <a:extLst>
              <a:ext uri="{FF2B5EF4-FFF2-40B4-BE49-F238E27FC236}">
                <a16:creationId xmlns:a16="http://schemas.microsoft.com/office/drawing/2014/main" id="{5D8E5411-EF7D-4073-B09F-DCAA9500DACA}"/>
              </a:ext>
            </a:extLst>
          </p:cNvPr>
          <p:cNvSpPr/>
          <p:nvPr/>
        </p:nvSpPr>
        <p:spPr>
          <a:xfrm rot="21106024">
            <a:off x="564274" y="183681"/>
            <a:ext cx="1483428" cy="132348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A9</a:t>
            </a: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55DA7EB7-3E31-4967-930D-E5BAADA5AC19}"/>
              </a:ext>
            </a:extLst>
          </p:cNvPr>
          <p:cNvSpPr/>
          <p:nvPr/>
        </p:nvSpPr>
        <p:spPr>
          <a:xfrm>
            <a:off x="477158" y="1925640"/>
            <a:ext cx="11378089" cy="10508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/>
              <a:t>f) Benennen Sie das Rechtsmittelgericht! Nennen Sie die gesetzliche Bestimmung!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C057A70B-B79C-4763-8946-BCB4FCCDAC4A}"/>
              </a:ext>
            </a:extLst>
          </p:cNvPr>
          <p:cNvSpPr/>
          <p:nvPr/>
        </p:nvSpPr>
        <p:spPr>
          <a:xfrm>
            <a:off x="2134818" y="3148771"/>
            <a:ext cx="5068248" cy="87300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kern="100" dirty="0">
                <a:solidFill>
                  <a:schemeClr val="tx1"/>
                </a:solidFill>
              </a:rPr>
              <a:t>OLG </a:t>
            </a:r>
            <a:r>
              <a:rPr lang="en-US" sz="2400" kern="100" dirty="0" err="1">
                <a:solidFill>
                  <a:schemeClr val="tx1"/>
                </a:solidFill>
              </a:rPr>
              <a:t>bzw</a:t>
            </a:r>
            <a:r>
              <a:rPr lang="en-US" sz="2400" kern="100" dirty="0">
                <a:solidFill>
                  <a:schemeClr val="tx1"/>
                </a:solidFill>
              </a:rPr>
              <a:t>. KG (§ 119 I Nr. 1a GVG)</a:t>
            </a:r>
            <a:endParaRPr lang="de-DE" sz="2400" kern="100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0BC9F9A4-89A6-41BB-9546-C792D13B65EB}"/>
              </a:ext>
            </a:extLst>
          </p:cNvPr>
          <p:cNvSpPr/>
          <p:nvPr/>
        </p:nvSpPr>
        <p:spPr>
          <a:xfrm>
            <a:off x="2134818" y="5553103"/>
            <a:ext cx="2597502" cy="82633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>
                <a:solidFill>
                  <a:schemeClr val="tx1"/>
                </a:solidFill>
              </a:rPr>
              <a:t>BGH (§ 133 GVG)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55232245-1ABC-4D9C-9971-72EFA734AADE}"/>
              </a:ext>
            </a:extLst>
          </p:cNvPr>
          <p:cNvSpPr/>
          <p:nvPr/>
        </p:nvSpPr>
        <p:spPr>
          <a:xfrm>
            <a:off x="406955" y="4329972"/>
            <a:ext cx="11378089" cy="10508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/>
              <a:t>g) Benennen Sie das Rechtsbeschwerdegericht! Nennen Sie die gesetzliche Bestimmung! </a:t>
            </a:r>
          </a:p>
        </p:txBody>
      </p:sp>
    </p:spTree>
    <p:extLst>
      <p:ext uri="{BB962C8B-B14F-4D97-AF65-F5344CB8AC3E}">
        <p14:creationId xmlns:p14="http://schemas.microsoft.com/office/powerpoint/2010/main" val="150725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9" grpId="0" animBg="1"/>
      <p:bldP spid="11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930</Words>
  <Application>Microsoft Office PowerPoint</Application>
  <PresentationFormat>Breitbild</PresentationFormat>
  <Paragraphs>109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12</cp:revision>
  <dcterms:created xsi:type="dcterms:W3CDTF">2025-01-06T11:40:08Z</dcterms:created>
  <dcterms:modified xsi:type="dcterms:W3CDTF">2025-01-15T11:04:07Z</dcterms:modified>
</cp:coreProperties>
</file>