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  <p:bold r:id="rId24"/>
    </p:embeddedFont>
    <p:embeddedFont>
      <p:font typeface="Pompiere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6945D0-25A9-1946-913E-85D95FEC13B7}" v="26" dt="2025-01-03T12:38:09.0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4" autoAdjust="0"/>
    <p:restoredTop sz="94681" autoAdjust="0"/>
  </p:normalViewPr>
  <p:slideViewPr>
    <p:cSldViewPr>
      <p:cViewPr varScale="1">
        <p:scale>
          <a:sx n="83" d="100"/>
          <a:sy n="83" d="100"/>
        </p:scale>
        <p:origin x="11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C76945D0-25A9-1946-913E-85D95FEC13B7}"/>
    <pc:docChg chg="modSld">
      <pc:chgData name="Katja Dittrich" userId="7fd2e0e7fd3099c6" providerId="LiveId" clId="{C76945D0-25A9-1946-913E-85D95FEC13B7}" dt="2025-01-03T12:38:09.011" v="55"/>
      <pc:docMkLst>
        <pc:docMk/>
      </pc:docMkLst>
      <pc:sldChg chg="modSp mod">
        <pc:chgData name="Katja Dittrich" userId="7fd2e0e7fd3099c6" providerId="LiveId" clId="{C76945D0-25A9-1946-913E-85D95FEC13B7}" dt="2025-01-03T12:32:04.010" v="6" actId="14100"/>
        <pc:sldMkLst>
          <pc:docMk/>
          <pc:sldMk cId="0" sldId="256"/>
        </pc:sldMkLst>
        <pc:spChg chg="mod">
          <ac:chgData name="Katja Dittrich" userId="7fd2e0e7fd3099c6" providerId="LiveId" clId="{C76945D0-25A9-1946-913E-85D95FEC13B7}" dt="2025-01-03T12:32:04.010" v="6" actId="14100"/>
          <ac:spMkLst>
            <pc:docMk/>
            <pc:sldMk cId="0" sldId="256"/>
            <ac:spMk id="11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1:36.316" v="0" actId="14100"/>
          <ac:spMkLst>
            <pc:docMk/>
            <pc:sldMk cId="0" sldId="256"/>
            <ac:spMk id="14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1:45.320" v="2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1:48.384" v="3" actId="14100"/>
          <ac:spMkLst>
            <pc:docMk/>
            <pc:sldMk cId="0" sldId="256"/>
            <ac:spMk id="19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1:54.959" v="4" actId="14100"/>
          <ac:spMkLst>
            <pc:docMk/>
            <pc:sldMk cId="0" sldId="256"/>
            <ac:spMk id="23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1:58.484" v="5" actId="14100"/>
          <ac:spMkLst>
            <pc:docMk/>
            <pc:sldMk cId="0" sldId="256"/>
            <ac:spMk id="26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1:40.684" v="1" actId="14100"/>
          <ac:spMkLst>
            <pc:docMk/>
            <pc:sldMk cId="0" sldId="256"/>
            <ac:spMk id="27" creationId="{00000000-0000-0000-0000-000000000000}"/>
          </ac:spMkLst>
        </pc:spChg>
      </pc:sldChg>
      <pc:sldChg chg="modSp mod">
        <pc:chgData name="Katja Dittrich" userId="7fd2e0e7fd3099c6" providerId="LiveId" clId="{C76945D0-25A9-1946-913E-85D95FEC13B7}" dt="2025-01-03T12:34:31.106" v="13" actId="14100"/>
        <pc:sldMkLst>
          <pc:docMk/>
          <pc:sldMk cId="0" sldId="257"/>
        </pc:sldMkLst>
        <pc:spChg chg="mod">
          <ac:chgData name="Katja Dittrich" userId="7fd2e0e7fd3099c6" providerId="LiveId" clId="{C76945D0-25A9-1946-913E-85D95FEC13B7}" dt="2025-01-03T12:32:07.942" v="7" actId="14100"/>
          <ac:spMkLst>
            <pc:docMk/>
            <pc:sldMk cId="0" sldId="257"/>
            <ac:spMk id="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2:12.419" v="8" actId="14100"/>
          <ac:spMkLst>
            <pc:docMk/>
            <pc:sldMk cId="0" sldId="257"/>
            <ac:spMk id="9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3:18.430" v="9"/>
          <ac:spMkLst>
            <pc:docMk/>
            <pc:sldMk cId="0" sldId="257"/>
            <ac:spMk id="11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4:20.803" v="10" actId="14100"/>
          <ac:spMkLst>
            <pc:docMk/>
            <pc:sldMk cId="0" sldId="257"/>
            <ac:spMk id="12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4:23.090" v="11" actId="14100"/>
          <ac:spMkLst>
            <pc:docMk/>
            <pc:sldMk cId="0" sldId="257"/>
            <ac:spMk id="13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4:31.106" v="13" actId="14100"/>
          <ac:spMkLst>
            <pc:docMk/>
            <pc:sldMk cId="0" sldId="257"/>
            <ac:spMk id="15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4:28.791" v="12" actId="14100"/>
          <ac:spMkLst>
            <pc:docMk/>
            <pc:sldMk cId="0" sldId="257"/>
            <ac:spMk id="17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6:38.616" v="34"/>
        <pc:sldMkLst>
          <pc:docMk/>
          <pc:sldMk cId="0" sldId="258"/>
        </pc:sldMkLst>
        <pc:spChg chg="mod">
          <ac:chgData name="Katja Dittrich" userId="7fd2e0e7fd3099c6" providerId="LiveId" clId="{C76945D0-25A9-1946-913E-85D95FEC13B7}" dt="2025-01-03T12:34:39.447" v="15" actId="14100"/>
          <ac:spMkLst>
            <pc:docMk/>
            <pc:sldMk cId="0" sldId="258"/>
            <ac:spMk id="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4:35.232" v="14" actId="14100"/>
          <ac:spMkLst>
            <pc:docMk/>
            <pc:sldMk cId="0" sldId="258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08.412" v="42"/>
        <pc:sldMkLst>
          <pc:docMk/>
          <pc:sldMk cId="0" sldId="259"/>
        </pc:sldMkLst>
        <pc:spChg chg="mod">
          <ac:chgData name="Katja Dittrich" userId="7fd2e0e7fd3099c6" providerId="LiveId" clId="{C76945D0-25A9-1946-913E-85D95FEC13B7}" dt="2025-01-03T12:34:47.036" v="17" actId="14100"/>
          <ac:spMkLst>
            <pc:docMk/>
            <pc:sldMk cId="0" sldId="259"/>
            <ac:spMk id="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4:43.969" v="16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15.246" v="43"/>
        <pc:sldMkLst>
          <pc:docMk/>
          <pc:sldMk cId="0" sldId="260"/>
        </pc:sldMkLst>
        <pc:spChg chg="mod">
          <ac:chgData name="Katja Dittrich" userId="7fd2e0e7fd3099c6" providerId="LiveId" clId="{C76945D0-25A9-1946-913E-85D95FEC13B7}" dt="2025-01-03T12:34:55.107" v="18" actId="14100"/>
          <ac:spMkLst>
            <pc:docMk/>
            <pc:sldMk cId="0" sldId="260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19.919" v="44"/>
        <pc:sldMkLst>
          <pc:docMk/>
          <pc:sldMk cId="0" sldId="261"/>
        </pc:sldMkLst>
        <pc:spChg chg="mod">
          <ac:chgData name="Katja Dittrich" userId="7fd2e0e7fd3099c6" providerId="LiveId" clId="{C76945D0-25A9-1946-913E-85D95FEC13B7}" dt="2025-01-03T12:35:03.857" v="20" actId="14100"/>
          <ac:spMkLst>
            <pc:docMk/>
            <pc:sldMk cId="0" sldId="261"/>
            <ac:spMk id="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5:00.422" v="19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23.384" v="45"/>
        <pc:sldMkLst>
          <pc:docMk/>
          <pc:sldMk cId="0" sldId="262"/>
        </pc:sldMkLst>
        <pc:spChg chg="mod">
          <ac:chgData name="Katja Dittrich" userId="7fd2e0e7fd3099c6" providerId="LiveId" clId="{C76945D0-25A9-1946-913E-85D95FEC13B7}" dt="2025-01-03T12:35:13.815" v="21" actId="14100"/>
          <ac:spMkLst>
            <pc:docMk/>
            <pc:sldMk cId="0" sldId="262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30.876" v="46"/>
        <pc:sldMkLst>
          <pc:docMk/>
          <pc:sldMk cId="0" sldId="263"/>
        </pc:sldMkLst>
        <pc:spChg chg="mod">
          <ac:chgData name="Katja Dittrich" userId="7fd2e0e7fd3099c6" providerId="LiveId" clId="{C76945D0-25A9-1946-913E-85D95FEC13B7}" dt="2025-01-03T12:35:18.742" v="22" actId="14100"/>
          <ac:spMkLst>
            <pc:docMk/>
            <pc:sldMk cId="0" sldId="263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33.659" v="47"/>
        <pc:sldMkLst>
          <pc:docMk/>
          <pc:sldMk cId="0" sldId="264"/>
        </pc:sldMkLst>
        <pc:spChg chg="mod">
          <ac:chgData name="Katja Dittrich" userId="7fd2e0e7fd3099c6" providerId="LiveId" clId="{C76945D0-25A9-1946-913E-85D95FEC13B7}" dt="2025-01-03T12:35:24.208" v="23" actId="14100"/>
          <ac:spMkLst>
            <pc:docMk/>
            <pc:sldMk cId="0" sldId="264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36.642" v="48"/>
        <pc:sldMkLst>
          <pc:docMk/>
          <pc:sldMk cId="0" sldId="265"/>
        </pc:sldMkLst>
        <pc:spChg chg="mod">
          <ac:chgData name="Katja Dittrich" userId="7fd2e0e7fd3099c6" providerId="LiveId" clId="{C76945D0-25A9-1946-913E-85D95FEC13B7}" dt="2025-01-03T12:35:29.917" v="24" actId="14100"/>
          <ac:spMkLst>
            <pc:docMk/>
            <pc:sldMk cId="0" sldId="265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44.358" v="50"/>
        <pc:sldMkLst>
          <pc:docMk/>
          <pc:sldMk cId="0" sldId="266"/>
        </pc:sldMkLst>
        <pc:spChg chg="mod">
          <ac:chgData name="Katja Dittrich" userId="7fd2e0e7fd3099c6" providerId="LiveId" clId="{C76945D0-25A9-1946-913E-85D95FEC13B7}" dt="2025-01-03T12:35:36.509" v="26" actId="14100"/>
          <ac:spMkLst>
            <pc:docMk/>
            <pc:sldMk cId="0" sldId="266"/>
            <ac:spMk id="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5:33.795" v="25" actId="14100"/>
          <ac:spMkLst>
            <pc:docMk/>
            <pc:sldMk cId="0" sldId="266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49.273" v="51"/>
        <pc:sldMkLst>
          <pc:docMk/>
          <pc:sldMk cId="0" sldId="267"/>
        </pc:sldMkLst>
        <pc:spChg chg="mod">
          <ac:chgData name="Katja Dittrich" userId="7fd2e0e7fd3099c6" providerId="LiveId" clId="{C76945D0-25A9-1946-913E-85D95FEC13B7}" dt="2025-01-03T12:35:56.968" v="27" actId="14100"/>
          <ac:spMkLst>
            <pc:docMk/>
            <pc:sldMk cId="0" sldId="267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7:58.716" v="52"/>
        <pc:sldMkLst>
          <pc:docMk/>
          <pc:sldMk cId="0" sldId="268"/>
        </pc:sldMkLst>
        <pc:spChg chg="mod">
          <ac:chgData name="Katja Dittrich" userId="7fd2e0e7fd3099c6" providerId="LiveId" clId="{C76945D0-25A9-1946-913E-85D95FEC13B7}" dt="2025-01-03T12:36:06.204" v="28" actId="14100"/>
          <ac:spMkLst>
            <pc:docMk/>
            <pc:sldMk cId="0" sldId="268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8:02.045" v="53"/>
        <pc:sldMkLst>
          <pc:docMk/>
          <pc:sldMk cId="0" sldId="269"/>
        </pc:sldMkLst>
        <pc:spChg chg="mod">
          <ac:chgData name="Katja Dittrich" userId="7fd2e0e7fd3099c6" providerId="LiveId" clId="{C76945D0-25A9-1946-913E-85D95FEC13B7}" dt="2025-01-03T12:36:10.471" v="29" actId="14100"/>
          <ac:spMkLst>
            <pc:docMk/>
            <pc:sldMk cId="0" sldId="269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8:04.976" v="54"/>
        <pc:sldMkLst>
          <pc:docMk/>
          <pc:sldMk cId="0" sldId="270"/>
        </pc:sldMkLst>
        <pc:spChg chg="mod">
          <ac:chgData name="Katja Dittrich" userId="7fd2e0e7fd3099c6" providerId="LiveId" clId="{C76945D0-25A9-1946-913E-85D95FEC13B7}" dt="2025-01-03T12:36:14.184" v="30" actId="14100"/>
          <ac:spMkLst>
            <pc:docMk/>
            <pc:sldMk cId="0" sldId="270"/>
            <ac:spMk id="8" creationId="{00000000-0000-0000-0000-000000000000}"/>
          </ac:spMkLst>
        </pc:spChg>
      </pc:sldChg>
      <pc:sldChg chg="modSp mod modAnim">
        <pc:chgData name="Katja Dittrich" userId="7fd2e0e7fd3099c6" providerId="LiveId" clId="{C76945D0-25A9-1946-913E-85D95FEC13B7}" dt="2025-01-03T12:38:09.011" v="55"/>
        <pc:sldMkLst>
          <pc:docMk/>
          <pc:sldMk cId="0" sldId="271"/>
        </pc:sldMkLst>
        <pc:spChg chg="mod">
          <ac:chgData name="Katja Dittrich" userId="7fd2e0e7fd3099c6" providerId="LiveId" clId="{C76945D0-25A9-1946-913E-85D95FEC13B7}" dt="2025-01-03T12:36:23.130" v="32" actId="14100"/>
          <ac:spMkLst>
            <pc:docMk/>
            <pc:sldMk cId="0" sldId="271"/>
            <ac:spMk id="8" creationId="{00000000-0000-0000-0000-000000000000}"/>
          </ac:spMkLst>
        </pc:spChg>
        <pc:spChg chg="mod">
          <ac:chgData name="Katja Dittrich" userId="7fd2e0e7fd3099c6" providerId="LiveId" clId="{C76945D0-25A9-1946-913E-85D95FEC13B7}" dt="2025-01-03T12:36:19.744" v="31" actId="14100"/>
          <ac:spMkLst>
            <pc:docMk/>
            <pc:sldMk cId="0" sldId="271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Freeform 8"/>
          <p:cNvSpPr/>
          <p:nvPr/>
        </p:nvSpPr>
        <p:spPr>
          <a:xfrm>
            <a:off x="621097" y="427797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27522" y="528906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598140" y="6300163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5316200" y="1174639"/>
            <a:ext cx="167468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B4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0927484-50AB-424D-A40E-D6142DC28F84}"/>
              </a:ext>
            </a:extLst>
          </p:cNvPr>
          <p:cNvGrpSpPr/>
          <p:nvPr/>
        </p:nvGrpSpPr>
        <p:grpSpPr>
          <a:xfrm>
            <a:off x="627522" y="651740"/>
            <a:ext cx="756442" cy="753921"/>
            <a:chOff x="627522" y="651740"/>
            <a:chExt cx="756442" cy="753921"/>
          </a:xfrm>
        </p:grpSpPr>
        <p:sp>
          <p:nvSpPr>
            <p:cNvPr id="5" name="Freeform 5"/>
            <p:cNvSpPr/>
            <p:nvPr/>
          </p:nvSpPr>
          <p:spPr>
            <a:xfrm>
              <a:off x="627522" y="651740"/>
              <a:ext cx="756442" cy="753921"/>
            </a:xfrm>
            <a:custGeom>
              <a:avLst/>
              <a:gdLst/>
              <a:ahLst/>
              <a:cxnLst/>
              <a:rect l="l" t="t" r="r" b="b"/>
              <a:pathLst>
                <a:path w="756442" h="753921">
                  <a:moveTo>
                    <a:pt x="0" y="0"/>
                  </a:moveTo>
                  <a:lnTo>
                    <a:pt x="756442" y="0"/>
                  </a:lnTo>
                  <a:lnTo>
                    <a:pt x="756442" y="753920"/>
                  </a:lnTo>
                  <a:lnTo>
                    <a:pt x="0" y="753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64815" y="747712"/>
              <a:ext cx="239837" cy="504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u="sng" dirty="0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  <a:hlinkClick r:id="rId6" action="ppaction://hlinksldjump"/>
                </a:rPr>
                <a:t>a)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6F93497-0834-4968-BEA8-9C4E26B1B04B}"/>
              </a:ext>
            </a:extLst>
          </p:cNvPr>
          <p:cNvGrpSpPr/>
          <p:nvPr/>
        </p:nvGrpSpPr>
        <p:grpSpPr>
          <a:xfrm>
            <a:off x="621097" y="1666676"/>
            <a:ext cx="756442" cy="753921"/>
            <a:chOff x="621097" y="1666676"/>
            <a:chExt cx="756442" cy="753921"/>
          </a:xfrm>
        </p:grpSpPr>
        <p:sp>
          <p:nvSpPr>
            <p:cNvPr id="6" name="Freeform 6"/>
            <p:cNvSpPr/>
            <p:nvPr/>
          </p:nvSpPr>
          <p:spPr>
            <a:xfrm>
              <a:off x="621097" y="1666676"/>
              <a:ext cx="756442" cy="753921"/>
            </a:xfrm>
            <a:custGeom>
              <a:avLst/>
              <a:gdLst/>
              <a:ahLst/>
              <a:cxnLst/>
              <a:rect l="l" t="t" r="r" b="b"/>
              <a:pathLst>
                <a:path w="756442" h="753921">
                  <a:moveTo>
                    <a:pt x="0" y="0"/>
                  </a:moveTo>
                  <a:lnTo>
                    <a:pt x="756442" y="0"/>
                  </a:lnTo>
                  <a:lnTo>
                    <a:pt x="756442" y="753921"/>
                  </a:lnTo>
                  <a:lnTo>
                    <a:pt x="0" y="75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60089" y="1762649"/>
              <a:ext cx="249287" cy="504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u="sng" dirty="0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  <a:hlinkClick r:id="rId7" action="ppaction://hlinksldjump"/>
                </a:rPr>
                <a:t>b)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BFCD7700-5700-49FC-B00C-36945AC32925}"/>
              </a:ext>
            </a:extLst>
          </p:cNvPr>
          <p:cNvGrpSpPr/>
          <p:nvPr/>
        </p:nvGrpSpPr>
        <p:grpSpPr>
          <a:xfrm>
            <a:off x="621097" y="2952551"/>
            <a:ext cx="756442" cy="753921"/>
            <a:chOff x="621097" y="2952551"/>
            <a:chExt cx="756442" cy="753921"/>
          </a:xfrm>
        </p:grpSpPr>
        <p:sp>
          <p:nvSpPr>
            <p:cNvPr id="7" name="Freeform 7"/>
            <p:cNvSpPr/>
            <p:nvPr/>
          </p:nvSpPr>
          <p:spPr>
            <a:xfrm>
              <a:off x="621097" y="2952551"/>
              <a:ext cx="756442" cy="753921"/>
            </a:xfrm>
            <a:custGeom>
              <a:avLst/>
              <a:gdLst/>
              <a:ahLst/>
              <a:cxnLst/>
              <a:rect l="l" t="t" r="r" b="b"/>
              <a:pathLst>
                <a:path w="756442" h="753921">
                  <a:moveTo>
                    <a:pt x="0" y="0"/>
                  </a:moveTo>
                  <a:lnTo>
                    <a:pt x="756442" y="0"/>
                  </a:lnTo>
                  <a:lnTo>
                    <a:pt x="756442" y="753921"/>
                  </a:lnTo>
                  <a:lnTo>
                    <a:pt x="0" y="753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5187" y="3048524"/>
              <a:ext cx="296554" cy="5048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</a:pPr>
              <a:r>
                <a:rPr lang="en-US" sz="2999" u="sng" dirty="0">
                  <a:solidFill>
                    <a:srgbClr val="000000"/>
                  </a:solidFill>
                  <a:latin typeface="Pompiere"/>
                  <a:ea typeface="Pompiere"/>
                  <a:cs typeface="Pompiere"/>
                  <a:sym typeface="Pompiere"/>
                  <a:hlinkClick r:id="rId8" action="ppaction://hlinksldjump"/>
                </a:rPr>
                <a:t>c)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1100" y="4373944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6369" y="5374792"/>
            <a:ext cx="23998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0" action="ppaction://hlinksldjump"/>
              </a:rPr>
              <a:t>e)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06003" y="6381848"/>
            <a:ext cx="2033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1" action="ppaction://hlinksldjump"/>
              </a:rPr>
              <a:t>f)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12446" y="747712"/>
            <a:ext cx="4231154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versteht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man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2446" y="1748362"/>
            <a:ext cx="9412754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müssen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vorliegen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um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wirksame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12446" y="2767536"/>
            <a:ext cx="12761448" cy="1057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16-jährige Lina und ihr 19-jähriger Freund Ben möchten heiraten, nachdem ihre Beziehung nicht folgenlos geblieben ist. Die Eltern der Lina sind einverstanden. Darf der Standesbeamte die Trauung vornehmen?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12446" y="4320111"/>
            <a:ext cx="3322216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 ein Betreuter heiraten?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12446" y="5348811"/>
            <a:ext cx="15864111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  <a:spcBef>
                <a:spcPct val="0"/>
              </a:spcBef>
            </a:pP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Liam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möchte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Tod seiner Frau Ella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deren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volljährige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Tochter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Leni, die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früheren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Ella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Theo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stammt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dies </a:t>
            </a:r>
            <a:r>
              <a:rPr lang="en-US" sz="29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zulässig</a:t>
            </a:r>
            <a:r>
              <a:rPr lang="en-US" sz="29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12446" y="6351476"/>
            <a:ext cx="15864110" cy="1044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Henry und Hannah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Kinder Louis und Lotta. Der Sohn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wurde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einigen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Jahren von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adoptiert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Louis und Lotta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4" name="Freeform 24"/>
          <p:cNvSpPr/>
          <p:nvPr/>
        </p:nvSpPr>
        <p:spPr>
          <a:xfrm>
            <a:off x="627522" y="7311258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656904" y="8322354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TextBox 26"/>
          <p:cNvSpPr txBox="1"/>
          <p:nvPr/>
        </p:nvSpPr>
        <p:spPr>
          <a:xfrm>
            <a:off x="1712446" y="7392944"/>
            <a:ext cx="13735765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Matteo und Nora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Sohn Oskar. Sie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adoptieren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Tamara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Tochter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Oskar und Tamara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88701" y="7387458"/>
            <a:ext cx="27304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2" action="ppaction://hlinksldjump"/>
              </a:rPr>
              <a:t>g)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08510" y="8408079"/>
            <a:ext cx="25323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3" action="ppaction://hlinksldjump"/>
              </a:rPr>
              <a:t>h)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712446" y="8266780"/>
            <a:ext cx="16014458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Jannis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erzählt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Freundin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Aurelia, 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kürzlich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50.000,00 €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geerbt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Davon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beflügelt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Später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stellt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heraus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Erbschaft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Jannis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500,00 €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betragen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hatte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Kann Aurelia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rückgängig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49967" y="7604126"/>
            <a:ext cx="1195033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B4h)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58248" y="534724"/>
            <a:ext cx="13909192" cy="1835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Jannis erzählt seiner Freundin Aurelia, er habe kürzlich 50.000,00 € geerbt. Davon beflügelt heiratet sie ihn. Später stellt sich heraus, dass die Erbschaft des Jannis nur 500,00 € betragen hatte. Kann Aurelia die Ehe rückgängig machen?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2748895"/>
            <a:ext cx="15701345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Willensmangels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zwar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generell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möglich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1314 II Nr. 3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kommt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Irrtum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Vermögensverhältnisse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Betracht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allgemeinen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Anfechtungsvorschriften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119 ff. BGB)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Eherecht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anwendbar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bleibt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noch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1569 ff.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39636" y="7604126"/>
            <a:ext cx="1094932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B4i)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4600" y="3282951"/>
            <a:ext cx="14765368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Scheinehe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versteht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man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geschlossen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wurde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um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günstigere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abzuleiten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z. B.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steuerrechtliche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ausländerrechtliche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namensrechtliche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Vorteile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1353 I BGB)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derartige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Ehen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aufhebbar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1314 II Nr. 5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antragsberechtigt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hierfür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3011" y="7700962"/>
            <a:ext cx="1476536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u. a.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zuständige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Verwaltungsbehörde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vgl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§ 1316 I, III BGB)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1792" y="1234867"/>
            <a:ext cx="7138608" cy="830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den 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Begriff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„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Scheinehe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“!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25800" y="7604126"/>
            <a:ext cx="1070801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B4j)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16438" y="779364"/>
            <a:ext cx="13280163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4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Niklas und Ava haben kirchlich geheiratet. Handelt es sich um eine wirksame Ehe?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4110782"/>
            <a:ext cx="14286885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müssen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Willen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Eheschließung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1310 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80254" y="7604126"/>
            <a:ext cx="124094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B4k)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34318" y="1227882"/>
            <a:ext cx="1288380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Prüfen Sie, ob in den folgenden Fällen eine wirksame Ehe vorliegt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645689"/>
            <a:ext cx="16511824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aa) Amina und Rayan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Gemeinde.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Erkrankungen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nimmt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Bürgermeister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Trauung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4891" y="4470401"/>
            <a:ext cx="12565319" cy="351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Mitwirkung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zwingend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1310 I BGB), 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liegt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Nichtehe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evtl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kommt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Betracht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Scheinstandesbeamte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Eheregister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eingetragen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(§ 1310 II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80254" y="7604126"/>
            <a:ext cx="1088546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B4k)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34318" y="1227882"/>
            <a:ext cx="1288380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Prüfen Sie, ob in den folgenden Fällen eine wirksame Ehe vorliegt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32613"/>
            <a:ext cx="16369305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bb) Aras heiratet die österreichische Staatsangehörige Martha, ohne ein Ehefähigkeitszeugnis beizubringen.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40128" y="5048250"/>
            <a:ext cx="9428581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ja,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Erfordernis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Ehefähigkeitszeugnisses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1309 I BGB)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Sollvorschrift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49600" y="7604126"/>
            <a:ext cx="120638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B4k)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34318" y="1227882"/>
            <a:ext cx="1288380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Prüfen Sie, ob in den folgenden Fällen eine wirksame Ehe vorliegt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936951"/>
            <a:ext cx="16369305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cc) Leo und Mia haben geheiratet, ohne dass Leo seine Zeugungsunfähigkeit offenbart hat, obwohl Mia immer von einer kinderreichen Ehe geschwärmt hat.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2751" y="5048250"/>
            <a:ext cx="14213215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zunächst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aufhebbar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1314 II Nr. 3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müsste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Mia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binnen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Jahresfrist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handeln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1317 I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anderenfalls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gilt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bestätigt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1315 II Nr. 4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033088" y="7604126"/>
            <a:ext cx="1111912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B4l)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4263" y="1227882"/>
            <a:ext cx="8852537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3097329"/>
            <a:ext cx="14765368" cy="439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Zukunft (§ 1313 S. 1 + 2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entfaltet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Rückwirkung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außer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Erbracht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1318 V BGB),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ähnlich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Einzelheiten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ergeben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§§ 1318 II – IV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27522" y="651740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21097" y="166667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21097" y="6211560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5448210" y="1174639"/>
            <a:ext cx="169678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3464" y="747712"/>
            <a:ext cx="21554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0599" y="1762649"/>
            <a:ext cx="18826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j)</a:t>
            </a:r>
          </a:p>
        </p:txBody>
      </p:sp>
      <p:sp>
        <p:nvSpPr>
          <p:cNvPr id="11" name="TextBox 11">
            <a:hlinkClick r:id="rId8" action="ppaction://hlinksldjump"/>
          </p:cNvPr>
          <p:cNvSpPr txBox="1"/>
          <p:nvPr/>
        </p:nvSpPr>
        <p:spPr>
          <a:xfrm>
            <a:off x="860461" y="3145955"/>
            <a:ext cx="24854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)</a:t>
            </a:r>
            <a:endParaRPr lang="en-US" sz="2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3420" y="728663"/>
            <a:ext cx="485218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den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Begriff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„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Scheinehe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“!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53420" y="1753124"/>
            <a:ext cx="1049098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Niklas und Ava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kirchlich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geheiratet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Handelt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um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wirksame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53420" y="2992832"/>
            <a:ext cx="15863982" cy="260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Prüfen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Sie,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ob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folgenden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Fällen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wirksame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vorliegt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    aa) Amina und Rayan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Gemeinde.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Erkrankungen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Standesbeamten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nimmt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Bürgermeister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Trauung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  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    bb) Aras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österreichische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Staatsangehörige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Martha,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Ehefähigkeitszeugnis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beizubringen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    cc) Leo und Mia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geheiratet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Leo seine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Zeugungsunfähigkeit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offenbart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hat,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obwohl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Mia immer von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kinderreichen</a:t>
            </a:r>
            <a:endParaRPr lang="en-US" sz="2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          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geschwärmt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53420" y="6307532"/>
            <a:ext cx="5842780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Aufhebung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6" name="Freeform 16">
            <a:hlinkClick r:id="rId8" action="ppaction://hlinksldjump"/>
          </p:cNvPr>
          <p:cNvSpPr/>
          <p:nvPr/>
        </p:nvSpPr>
        <p:spPr>
          <a:xfrm>
            <a:off x="627522" y="304998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TextBox 17"/>
          <p:cNvSpPr txBox="1"/>
          <p:nvPr/>
        </p:nvSpPr>
        <p:spPr>
          <a:xfrm>
            <a:off x="891976" y="6307532"/>
            <a:ext cx="217028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l)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49600" y="7604126"/>
            <a:ext cx="1220671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3592" y="1227882"/>
            <a:ext cx="763780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versteht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man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3592" y="3540334"/>
            <a:ext cx="13900422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=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anerkannte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Lebensgemeinschaft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verschiedenen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Geschlechts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Lebenszeit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63592" y="5895454"/>
            <a:ext cx="476885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1353 I 1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44274" y="7604126"/>
            <a:ext cx="1276925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0088" y="1264394"/>
            <a:ext cx="14110435" cy="781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300"/>
              </a:lnSpc>
              <a:spcBef>
                <a:spcPct val="0"/>
              </a:spcBef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müssen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vorliegen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um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wirksame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85165" y="6936194"/>
            <a:ext cx="513191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Einhaltung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Form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85165" y="3576637"/>
            <a:ext cx="296560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Ehefähigkeit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40990" y="3490912"/>
            <a:ext cx="352609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1303 ff.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85165" y="4668837"/>
            <a:ext cx="296560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Verbote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50765" y="4668837"/>
            <a:ext cx="370381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1306 ff. BGB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85165" y="5843994"/>
            <a:ext cx="423696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Willensmängel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03988" y="5843994"/>
            <a:ext cx="328002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1314 II BGB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358081" y="6936194"/>
            <a:ext cx="344407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1310 ff.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49601" y="7604126"/>
            <a:ext cx="1220150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98983" y="886832"/>
            <a:ext cx="13660317" cy="115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16-jährige Lina und ihr 19-jähriger Freund Ben möchten heiraten, nachdem ihre Beziehung nicht folgenlos geblieben ist. Die Eltern der Lina sind einverstanden. Darf der Standesbeamte die Trauung vornehmen?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3121371"/>
            <a:ext cx="14213736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Lina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ehemündig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1303 S. 1 BGB),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Einverständnis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ändert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daran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Volljährigkeit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Lina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Inkrafttreten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Bekämpfung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Kinderehen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22.07.2017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mehr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möglich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richterliche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Befreiung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Gesetzgeber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mehr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44163" y="7604126"/>
            <a:ext cx="1277037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07073" y="1227882"/>
            <a:ext cx="5841727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Betreuter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4137" y="3591912"/>
            <a:ext cx="14311829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kommt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darauf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an,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entscheidend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ob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tatsächlich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geschäftsfähig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1304 BGB),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bloße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Anordnung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Betreuung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wirkt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Geschäftsfähigkeit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49600" y="7604126"/>
            <a:ext cx="1224987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82478" y="682997"/>
            <a:ext cx="13786186" cy="1536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Liam möchte nach dem Tod seiner Frau Ella deren volljährige Tochter Leni, die aus einer früheren Ehe der Ella mit Theo stammt. Ist dies zulässig?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4225925"/>
            <a:ext cx="14208899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ja,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Verbot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1307 S. 1 BGB) gilt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Verschwägerte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vgl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§ 1590 I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965966" y="7604126"/>
            <a:ext cx="1060252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B4f)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8607" y="772532"/>
            <a:ext cx="13621664" cy="1409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4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Henry und Hannah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Kinder Louis und Lotta. Der Sohn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wurde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Jahren 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adoptiert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Louis und Lotta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heiraten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3321678"/>
            <a:ext cx="14213215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1307 S. 2 BGB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ändert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bisherigen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Verwandtschaftsverhältnisse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juristischer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Hinsicht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vgl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§ 1755 I BGB)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tatsächlichen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Verwandtschaft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849601" y="7604126"/>
            <a:ext cx="1219294" cy="679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B4g)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2262" y="766182"/>
            <a:ext cx="13787038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Matteo und Nora haben einen Sohn Oskar. Sie adoptieren Tamara als ihre Tochter. Können Oskar und Tamara heiraten?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3340100"/>
            <a:ext cx="14214592" cy="351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grundsätzlich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nachdem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Adoption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miteinander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wurden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1308 I BGB),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Familiengericht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Befreiung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erteilen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1308 II 1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weil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Adoptionsverwandtschaft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Seitenlinie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1589 S. 2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1174</Words>
  <Application>Microsoft Office PowerPoint</Application>
  <PresentationFormat>Benutzerdefiniert</PresentationFormat>
  <Paragraphs>84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Canva Sans Bold</vt:lpstr>
      <vt:lpstr>Canva Sans</vt:lpstr>
      <vt:lpstr>Pompiere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B4</dc:title>
  <cp:lastModifiedBy>Carus, Natascha</cp:lastModifiedBy>
  <cp:revision>3</cp:revision>
  <dcterms:created xsi:type="dcterms:W3CDTF">2006-08-16T00:00:00Z</dcterms:created>
  <dcterms:modified xsi:type="dcterms:W3CDTF">2025-01-23T08:05:05Z</dcterms:modified>
  <dc:identifier>DAGbDsfXSME</dc:identifier>
</cp:coreProperties>
</file>