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8" r:id="rId3"/>
    <p:sldId id="329" r:id="rId4"/>
    <p:sldId id="330" r:id="rId5"/>
    <p:sldId id="331" r:id="rId6"/>
    <p:sldId id="332" r:id="rId7"/>
    <p:sldId id="333" r:id="rId8"/>
    <p:sldId id="33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668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77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11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197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76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133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3141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746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881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3142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084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6723" y="3335865"/>
            <a:ext cx="3291840" cy="32004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8601" y="613753"/>
            <a:ext cx="10924102" cy="5626932"/>
            <a:chOff x="0" y="0"/>
            <a:chExt cx="21848204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B1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5240" y="1079550"/>
            <a:ext cx="10349588" cy="1618489"/>
            <a:chOff x="0" y="0"/>
            <a:chExt cx="20699176" cy="32369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699182" cy="3236980"/>
            </a:xfrm>
            <a:custGeom>
              <a:avLst/>
              <a:gdLst/>
              <a:ahLst/>
              <a:cxnLst/>
              <a:rect l="l" t="t" r="r" b="b"/>
              <a:pathLst>
                <a:path w="20699182" h="3236980">
                  <a:moveTo>
                    <a:pt x="0" y="0"/>
                  </a:moveTo>
                  <a:lnTo>
                    <a:pt x="20699182" y="0"/>
                  </a:lnTo>
                  <a:lnTo>
                    <a:pt x="20699182" y="3236980"/>
                  </a:lnTo>
                  <a:lnTo>
                    <a:pt x="0" y="32369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212" r="21979" b="-47212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20699176" cy="31512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5400"/>
                </a:lnSpc>
              </a:pPr>
              <a:r>
                <a:rPr lang="en-US" sz="5000">
                  <a:solidFill>
                    <a:srgbClr val="303030"/>
                  </a:solidFill>
                  <a:latin typeface="Recoleta"/>
                  <a:ea typeface="Recoleta"/>
                  <a:cs typeface="Recoleta"/>
                  <a:sym typeface="Recoleta"/>
                </a:rPr>
                <a:t>Vorkaufsrecht §§ 1094-1104 BGB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165515" y="2681483"/>
            <a:ext cx="7897692" cy="3642811"/>
          </a:xfrm>
          <a:custGeom>
            <a:avLst/>
            <a:gdLst/>
            <a:ahLst/>
            <a:cxnLst/>
            <a:rect l="l" t="t" r="r" b="b"/>
            <a:pathLst>
              <a:path w="11846538" h="5464216">
                <a:moveTo>
                  <a:pt x="0" y="0"/>
                </a:moveTo>
                <a:lnTo>
                  <a:pt x="11846538" y="0"/>
                </a:lnTo>
                <a:lnTo>
                  <a:pt x="11846538" y="5464216"/>
                </a:lnTo>
                <a:lnTo>
                  <a:pt x="0" y="5464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85240" y="3629489"/>
            <a:ext cx="7952893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62" lvl="1" indent="-217181" defTabSz="609630">
              <a:lnSpc>
                <a:spcPts val="2592"/>
              </a:lnSpc>
              <a:buFont typeface="Arial"/>
              <a:buChar char="•"/>
            </a:pPr>
            <a:r>
              <a:rPr lang="en-US" sz="240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 ein beschränktes dingliches Recht, das durch Einigung und Eintragung entsteht und das den Rechtsinhaber dem Eigentümer gegenüber zum Vorkauf berechtigt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05341" y="2493063"/>
            <a:ext cx="1573383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6"/>
              </a:lnSpc>
              <a:spcBef>
                <a:spcPct val="0"/>
              </a:spcBef>
            </a:pPr>
            <a:r>
              <a:rPr lang="en-US" sz="3764" dirty="0">
                <a:solidFill>
                  <a:srgbClr val="303030"/>
                </a:solidFill>
                <a:latin typeface="Nickainley"/>
                <a:ea typeface="Nickainley"/>
                <a:cs typeface="Nickainley"/>
                <a:sym typeface="Nickainley"/>
              </a:rPr>
              <a:t>Definition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6723" y="3335865"/>
            <a:ext cx="3291840" cy="32004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5800" y="685800"/>
            <a:ext cx="10924102" cy="5626932"/>
            <a:chOff x="0" y="0"/>
            <a:chExt cx="21848204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B1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5240" y="1050595"/>
            <a:ext cx="8074813" cy="1618489"/>
            <a:chOff x="0" y="0"/>
            <a:chExt cx="16149625" cy="32369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9630" cy="3236980"/>
            </a:xfrm>
            <a:custGeom>
              <a:avLst/>
              <a:gdLst/>
              <a:ahLst/>
              <a:cxnLst/>
              <a:rect l="l" t="t" r="r" b="b"/>
              <a:pathLst>
                <a:path w="16149630" h="3236980">
                  <a:moveTo>
                    <a:pt x="0" y="0"/>
                  </a:moveTo>
                  <a:lnTo>
                    <a:pt x="16149630" y="0"/>
                  </a:lnTo>
                  <a:lnTo>
                    <a:pt x="16149630" y="3236980"/>
                  </a:lnTo>
                  <a:lnTo>
                    <a:pt x="0" y="32369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212" b="-47212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16149625" cy="31512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5400"/>
                </a:lnSpc>
              </a:pPr>
              <a:r>
                <a:rPr lang="en-US" sz="5000">
                  <a:solidFill>
                    <a:srgbClr val="303030"/>
                  </a:solidFill>
                  <a:latin typeface="Recoleta"/>
                  <a:ea typeface="Recoleta"/>
                  <a:cs typeface="Recoleta"/>
                  <a:sym typeface="Recoleta"/>
                </a:rPr>
                <a:t>Widerspruch §899 BGB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63109" y="2969337"/>
            <a:ext cx="10624500" cy="150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79"/>
              </a:lnSpc>
            </a:pP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Durch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Widerspruch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gegen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Richtigkeit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des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Grundbuchs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kann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Schutz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vor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Rechtsverlusten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erlangt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werden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, die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aus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dem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öffentlichen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Glauben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an das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Grundbuch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resultieren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. Dies gilt für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Grundstücksrechte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, Rechte an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diesen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und relative </a:t>
            </a:r>
            <a:r>
              <a:rPr lang="en-US" sz="2128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Verfügungsbeschränkungen</a:t>
            </a:r>
            <a:r>
              <a:rPr lang="en-US" sz="2128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11228">
                <a:moveTo>
                  <a:pt x="0" y="0"/>
                </a:moveTo>
                <a:lnTo>
                  <a:pt x="18288000" y="0"/>
                </a:lnTo>
                <a:lnTo>
                  <a:pt x="18288000" y="10211228"/>
                </a:lnTo>
                <a:lnTo>
                  <a:pt x="0" y="1021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49" b="-9549"/>
            </a:stretch>
          </a:blipFill>
        </p:spPr>
        <p:txBody>
          <a:bodyPr/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u="sng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Was ist die Vormerkung 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8200" y="1690688"/>
            <a:ext cx="9850830" cy="367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816" lvl="1" indent="-180908" defTabSz="609630">
              <a:lnSpc>
                <a:spcPts val="2399"/>
              </a:lnSpc>
              <a:buFont typeface="Arial"/>
              <a:buChar char="•"/>
            </a:pP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§§ 883 ff. BGB</a:t>
            </a:r>
          </a:p>
          <a:p>
            <a:pPr defTabSz="609630">
              <a:lnSpc>
                <a:spcPts val="2399"/>
              </a:lnSpc>
            </a:pP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816" lvl="1" indent="-180908" defTabSz="609630">
              <a:lnSpc>
                <a:spcPts val="2399"/>
              </a:lnSpc>
              <a:buFont typeface="Arial"/>
              <a:buChar char="•"/>
            </a:pP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Sicherungsmittel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-&gt; 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schützt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Erwerber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eines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Recht an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einem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vor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sämtlichen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Erwerbshindernissen</a:t>
            </a: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816" lvl="1" indent="-180908" defTabSz="609630">
              <a:lnSpc>
                <a:spcPts val="2399"/>
              </a:lnSpc>
            </a:pP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816" lvl="1" indent="-180908" defTabSz="609630">
              <a:lnSpc>
                <a:spcPts val="2399"/>
              </a:lnSpc>
              <a:buFont typeface="Arial"/>
              <a:buChar char="•"/>
            </a:pP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Auflassungsvormerkung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erfolgt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marL="361816" lvl="1" indent="-180908" defTabSz="609630">
              <a:lnSpc>
                <a:spcPts val="2399"/>
              </a:lnSpc>
            </a:pP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74443" lvl="3" indent="-289876" defTabSz="609630">
              <a:lnSpc>
                <a:spcPts val="2399"/>
              </a:lnSpc>
              <a:buFont typeface="Arial"/>
              <a:buChar char="⚬"/>
            </a:pP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einstwilligen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Verfügung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1174443" lvl="3" indent="-289876" defTabSz="609630">
              <a:lnSpc>
                <a:spcPts val="2399"/>
              </a:lnSpc>
              <a:buFont typeface="Arial"/>
              <a:buChar char="⚬"/>
            </a:pP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einer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Bewilligung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dessen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dessen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Rechts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betroffen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69628" lvl="2" indent="-289876" defTabSz="609630">
              <a:lnSpc>
                <a:spcPts val="2399"/>
              </a:lnSpc>
            </a:pP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82255" lvl="4" indent="-344360" defTabSz="609630">
              <a:lnSpc>
                <a:spcPts val="2399"/>
              </a:lnSpc>
              <a:buFont typeface="Arial"/>
              <a:buChar char="￭"/>
            </a:pP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Auflassungsvormerkung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schuldrechtliche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Anspruch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auf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Eigentumsübertragung</a:t>
            </a:r>
            <a:r>
              <a:rPr lang="en-US" sz="19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gesichert</a:t>
            </a:r>
            <a:endParaRPr lang="en-US" sz="1999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65126"/>
            <a:ext cx="10668000" cy="1885457"/>
            <a:chOff x="0" y="0"/>
            <a:chExt cx="21336000" cy="3770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36000" cy="3770914"/>
            </a:xfrm>
            <a:custGeom>
              <a:avLst/>
              <a:gdLst/>
              <a:ahLst/>
              <a:cxnLst/>
              <a:rect l="l" t="t" r="r" b="b"/>
              <a:pathLst>
                <a:path w="21336000" h="3770914">
                  <a:moveTo>
                    <a:pt x="0" y="0"/>
                  </a:moveTo>
                  <a:lnTo>
                    <a:pt x="21336000" y="0"/>
                  </a:lnTo>
                  <a:lnTo>
                    <a:pt x="21336000" y="3770914"/>
                  </a:lnTo>
                  <a:lnTo>
                    <a:pt x="0" y="377091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519" r="1428" b="-43824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336000" cy="37042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u="sng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Was kann nach einer Auflassungsvormerkung noch  </a:t>
              </a:r>
            </a:p>
            <a:p>
              <a:pPr defTabSz="609630">
                <a:lnSpc>
                  <a:spcPts val="4752"/>
                </a:lnSpc>
              </a:pPr>
              <a:r>
                <a:rPr lang="en-US" sz="4400" u="sng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 passieren?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9160" y="2752547"/>
            <a:ext cx="10393680" cy="128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44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marL="325771" lvl="1" indent="-162885" defTabSz="609630">
              <a:lnSpc>
                <a:spcPts val="1944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kann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mehr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uneingeschränkt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über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sein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Eigentum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verfügen</a:t>
            </a: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Verkäufer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kann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Eigentum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anderweitig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verkaufen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mit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neuen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Belastungen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versehen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die seine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Ansprüche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gefährden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614387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u="sng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Sinn einer Vormerkung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30745" y="2342134"/>
            <a:ext cx="10393680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71" lvl="1" indent="-162885" defTabSz="609630">
              <a:lnSpc>
                <a:spcPts val="1944"/>
              </a:lnSpc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§ 883 BGB</a:t>
            </a:r>
          </a:p>
          <a:p>
            <a:pPr marL="325771" lvl="1" indent="-162885" defTabSz="609630">
              <a:lnSpc>
                <a:spcPts val="1944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bezweckt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dingliche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Sicherung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eines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persönlichen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Anspruchs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auf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Übertragung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Eigentums</a:t>
            </a: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eingetragen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bevor das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Eigentum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am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vom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Erwerber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erwerbt</a:t>
            </a:r>
            <a:r>
              <a:rPr lang="en-US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lnSpc>
                <a:spcPts val="1944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Freeform 6"/>
          <p:cNvSpPr/>
          <p:nvPr/>
        </p:nvSpPr>
        <p:spPr>
          <a:xfrm rot="339659">
            <a:off x="8777727" y="4208294"/>
            <a:ext cx="1610044" cy="2201769"/>
          </a:xfrm>
          <a:custGeom>
            <a:avLst/>
            <a:gdLst/>
            <a:ahLst/>
            <a:cxnLst/>
            <a:rect l="l" t="t" r="r" b="b"/>
            <a:pathLst>
              <a:path w="2415066" h="3302654">
                <a:moveTo>
                  <a:pt x="0" y="0"/>
                </a:moveTo>
                <a:lnTo>
                  <a:pt x="2415065" y="0"/>
                </a:lnTo>
                <a:lnTo>
                  <a:pt x="2415065" y="3302654"/>
                </a:lnTo>
                <a:lnTo>
                  <a:pt x="0" y="3302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u="sng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Voraussetzung – Eintragung Vormerkung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0201" y="2047499"/>
            <a:ext cx="3683147" cy="3683147"/>
            <a:chOff x="0" y="0"/>
            <a:chExt cx="5495925" cy="5495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5925" cy="5495925"/>
            </a:xfrm>
            <a:custGeom>
              <a:avLst/>
              <a:gdLst/>
              <a:ahLst/>
              <a:cxnLst/>
              <a:rect l="l" t="t" r="r" b="b"/>
              <a:pathLst>
                <a:path w="5495925" h="5495925">
                  <a:moveTo>
                    <a:pt x="0" y="0"/>
                  </a:moveTo>
                  <a:lnTo>
                    <a:pt x="5495925" y="0"/>
                  </a:lnTo>
                  <a:lnTo>
                    <a:pt x="5495925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72000" y="2209800"/>
            <a:ext cx="7289644" cy="402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/>
            <a:endParaRPr sz="2667" dirty="0">
              <a:solidFill>
                <a:prstClr val="black"/>
              </a:solidFill>
              <a:latin typeface="Calibri"/>
            </a:endParaRPr>
          </a:p>
          <a:p>
            <a:pPr marL="303375" lvl="1" indent="-151688" defTabSz="609630">
              <a:buFont typeface="Arial"/>
              <a:buChar char="•"/>
            </a:pP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notariell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beglaubigte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Bewilligung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Eigentümers</a:t>
            </a:r>
            <a:endParaRPr lang="en-US" sz="2667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51687" lvl="1" defTabSz="609630"/>
            <a:endParaRPr lang="en-US" sz="2667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03375" lvl="1" indent="-151688" defTabSz="609630">
              <a:buFont typeface="Arial"/>
              <a:buChar char="•"/>
            </a:pP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den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Eintragungsantrag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vom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beurkundenden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Notar des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Kaufvertrages</a:t>
            </a:r>
            <a:endParaRPr lang="en-US" sz="2667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51687" lvl="1" defTabSz="609630"/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303375" lvl="1" indent="-151688" defTabSz="609630">
              <a:buFont typeface="Arial"/>
              <a:buChar char="•"/>
            </a:pP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die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Berechtigung</a:t>
            </a:r>
            <a:r>
              <a:rPr lang="en-US" sz="266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266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Bewilligenden</a:t>
            </a:r>
            <a:endParaRPr lang="en-US" sz="2667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03375" lvl="1" indent="-151688" defTabSz="609630"/>
            <a:endParaRPr lang="en-US" sz="24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03375" lvl="1" indent="-151688" defTabSz="609630"/>
            <a:endParaRPr lang="en-US" sz="24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1612" y="646704"/>
            <a:ext cx="10532188" cy="1557094"/>
            <a:chOff x="-33176" y="563156"/>
            <a:chExt cx="21064376" cy="3114186"/>
          </a:xfrm>
        </p:grpSpPr>
        <p:sp>
          <p:nvSpPr>
            <p:cNvPr id="3" name="Freeform 3"/>
            <p:cNvSpPr/>
            <p:nvPr/>
          </p:nvSpPr>
          <p:spPr>
            <a:xfrm>
              <a:off x="0" y="1026215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33176" y="563156"/>
              <a:ext cx="21031200" cy="25844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5867" u="sng" dirty="0" err="1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Gültigkeit</a:t>
              </a:r>
              <a:endParaRPr lang="en-US" sz="4400" u="sng" dirty="0">
                <a:solidFill>
                  <a:srgbClr val="FFFFFF"/>
                </a:solidFill>
                <a:latin typeface="Nickainley"/>
                <a:ea typeface="Nickainley"/>
                <a:cs typeface="Nickainley"/>
                <a:sym typeface="Nickainley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9160" y="2203797"/>
            <a:ext cx="10393680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44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marL="162885" lvl="1" defTabSz="609630">
              <a:lnSpc>
                <a:spcPts val="1944"/>
              </a:lnSpc>
            </a:pPr>
            <a:endParaRPr lang="en-US" sz="1200" dirty="0">
              <a:solidFill>
                <a:prstClr val="black"/>
              </a:solidFill>
              <a:latin typeface="Calibri"/>
              <a:sym typeface="Inter"/>
            </a:endParaRPr>
          </a:p>
          <a:p>
            <a:pPr marL="162885" lvl="1" defTabSz="609630">
              <a:lnSpc>
                <a:spcPts val="1944"/>
              </a:lnSpc>
            </a:pP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Vormerkung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bleibt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eingetragen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bis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zum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Eigentumswechsel</a:t>
            </a:r>
            <a:endParaRPr lang="en-US" sz="24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34362" lvl="1" indent="-217181" defTabSz="609630">
              <a:lnSpc>
                <a:spcPts val="2592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592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592"/>
              </a:lnSpc>
            </a:pPr>
            <a:endParaRPr lang="en-US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592"/>
              </a:lnSpc>
            </a:pP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Eine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Vormerkung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bleibt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so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lange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gültig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bis der Zweck der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Vormerkung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</a:p>
          <a:p>
            <a:pPr defTabSz="609630">
              <a:lnSpc>
                <a:spcPts val="2592"/>
              </a:lnSpc>
            </a:pP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erfüllt</a:t>
            </a:r>
            <a:r>
              <a:rPr lang="en-US" sz="24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endParaRPr lang="en-US" sz="24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Freeform 6"/>
          <p:cNvSpPr/>
          <p:nvPr/>
        </p:nvSpPr>
        <p:spPr>
          <a:xfrm rot="521922">
            <a:off x="9371995" y="360478"/>
            <a:ext cx="2156291" cy="2078125"/>
          </a:xfrm>
          <a:custGeom>
            <a:avLst/>
            <a:gdLst/>
            <a:ahLst/>
            <a:cxnLst/>
            <a:rect l="l" t="t" r="r" b="b"/>
            <a:pathLst>
              <a:path w="3234437" h="3117188">
                <a:moveTo>
                  <a:pt x="0" y="0"/>
                </a:moveTo>
                <a:lnTo>
                  <a:pt x="3234437" y="0"/>
                </a:lnTo>
                <a:lnTo>
                  <a:pt x="3234437" y="3117188"/>
                </a:lnTo>
                <a:lnTo>
                  <a:pt x="0" y="3117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462832" y="3499324"/>
            <a:ext cx="525033" cy="283725"/>
          </a:xfrm>
          <a:custGeom>
            <a:avLst/>
            <a:gdLst/>
            <a:ahLst/>
            <a:cxnLst/>
            <a:rect l="l" t="t" r="r" b="b"/>
            <a:pathLst>
              <a:path w="787549" h="425588">
                <a:moveTo>
                  <a:pt x="0" y="0"/>
                </a:moveTo>
                <a:lnTo>
                  <a:pt x="787549" y="0"/>
                </a:lnTo>
                <a:lnTo>
                  <a:pt x="787549" y="425588"/>
                </a:lnTo>
                <a:lnTo>
                  <a:pt x="0" y="425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Breitbild</PresentationFormat>
  <Paragraphs>45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Arimo</vt:lpstr>
      <vt:lpstr>Calibri</vt:lpstr>
      <vt:lpstr>Inter</vt:lpstr>
      <vt:lpstr>Nickainley</vt:lpstr>
      <vt:lpstr>Recoleta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2</cp:revision>
  <dcterms:created xsi:type="dcterms:W3CDTF">2026-04-07T14:00:42Z</dcterms:created>
  <dcterms:modified xsi:type="dcterms:W3CDTF">2026-04-07T14:02:17Z</dcterms:modified>
</cp:coreProperties>
</file>