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6" r:id="rId2"/>
    <p:sldId id="257" r:id="rId3"/>
    <p:sldId id="277" r:id="rId4"/>
    <p:sldId id="278" r:id="rId5"/>
    <p:sldId id="279" r:id="rId6"/>
    <p:sldId id="280" r:id="rId7"/>
    <p:sldId id="281" r:id="rId8"/>
    <p:sldId id="282" r:id="rId9"/>
    <p:sldId id="283" r:id="rId10"/>
    <p:sldId id="284" r:id="rId11"/>
    <p:sldId id="285" r:id="rId12"/>
    <p:sldId id="286" r:id="rId13"/>
    <p:sldId id="287" r:id="rId14"/>
    <p:sldId id="288" r:id="rId15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17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2" autoAdjust="0"/>
    <p:restoredTop sz="94660"/>
  </p:normalViewPr>
  <p:slideViewPr>
    <p:cSldViewPr snapToGrid="0" showGuides="1">
      <p:cViewPr varScale="1">
        <p:scale>
          <a:sx n="115" d="100"/>
          <a:sy n="115" d="100"/>
        </p:scale>
        <p:origin x="432" y="36"/>
      </p:cViewPr>
      <p:guideLst>
        <p:guide orient="horz" pos="2160"/>
        <p:guide pos="381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1BBF8-AA73-4D29-B252-2952A42235A4}" type="datetimeFigureOut">
              <a:rPr lang="de-DE" smtClean="0"/>
              <a:t>09.08.2024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B97C06-63A0-4922-BD43-7EE8FF06A26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770046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1BBF8-AA73-4D29-B252-2952A42235A4}" type="datetimeFigureOut">
              <a:rPr lang="de-DE" smtClean="0"/>
              <a:t>09.08.2024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B97C06-63A0-4922-BD43-7EE8FF06A26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624830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1BBF8-AA73-4D29-B252-2952A42235A4}" type="datetimeFigureOut">
              <a:rPr lang="de-DE" smtClean="0"/>
              <a:t>09.08.2024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B97C06-63A0-4922-BD43-7EE8FF06A26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883483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1BBF8-AA73-4D29-B252-2952A42235A4}" type="datetimeFigureOut">
              <a:rPr lang="de-DE" smtClean="0"/>
              <a:t>09.08.2024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B97C06-63A0-4922-BD43-7EE8FF06A26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59965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1BBF8-AA73-4D29-B252-2952A42235A4}" type="datetimeFigureOut">
              <a:rPr lang="de-DE" smtClean="0"/>
              <a:t>09.08.2024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B97C06-63A0-4922-BD43-7EE8FF06A26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64683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1BBF8-AA73-4D29-B252-2952A42235A4}" type="datetimeFigureOut">
              <a:rPr lang="de-DE" smtClean="0"/>
              <a:t>09.08.2024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B97C06-63A0-4922-BD43-7EE8FF06A26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43728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1BBF8-AA73-4D29-B252-2952A42235A4}" type="datetimeFigureOut">
              <a:rPr lang="de-DE" smtClean="0"/>
              <a:t>09.08.2024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B97C06-63A0-4922-BD43-7EE8FF06A26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173491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1BBF8-AA73-4D29-B252-2952A42235A4}" type="datetimeFigureOut">
              <a:rPr lang="de-DE" smtClean="0"/>
              <a:t>09.08.2024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B97C06-63A0-4922-BD43-7EE8FF06A26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617731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1BBF8-AA73-4D29-B252-2952A42235A4}" type="datetimeFigureOut">
              <a:rPr lang="de-DE" smtClean="0"/>
              <a:t>09.08.2024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B97C06-63A0-4922-BD43-7EE8FF06A26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08792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1BBF8-AA73-4D29-B252-2952A42235A4}" type="datetimeFigureOut">
              <a:rPr lang="de-DE" smtClean="0"/>
              <a:t>09.08.2024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B97C06-63A0-4922-BD43-7EE8FF06A26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004985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1BBF8-AA73-4D29-B252-2952A42235A4}" type="datetimeFigureOut">
              <a:rPr lang="de-DE" smtClean="0"/>
              <a:t>09.08.2024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B97C06-63A0-4922-BD43-7EE8FF06A26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545092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51BBF8-AA73-4D29-B252-2952A42235A4}" type="datetimeFigureOut">
              <a:rPr lang="de-DE" smtClean="0"/>
              <a:t>09.08.2024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B97C06-63A0-4922-BD43-7EE8FF06A26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856634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937419" y="736722"/>
            <a:ext cx="2642689" cy="8572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b="1" u="sng">
                <a:solidFill>
                  <a:schemeClr val="tx1"/>
                </a:solidFill>
              </a:rPr>
              <a:t>1. Was ist eine Familie?</a:t>
            </a:r>
            <a:endParaRPr lang="de-DE">
              <a:solidFill>
                <a:schemeClr val="tx1"/>
              </a:solidFill>
            </a:endParaRPr>
          </a:p>
        </p:txBody>
      </p:sp>
      <p:sp>
        <p:nvSpPr>
          <p:cNvPr id="3" name="Abgerundetes Rechteck 2"/>
          <p:cNvSpPr/>
          <p:nvPr/>
        </p:nvSpPr>
        <p:spPr>
          <a:xfrm>
            <a:off x="2533260" y="155879"/>
            <a:ext cx="7052455" cy="500063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200" b="1" dirty="0" smtClean="0"/>
              <a:t>Lösung – Wiederholung Einführung in Familiensachen</a:t>
            </a:r>
            <a:endParaRPr lang="de-DE" sz="2200" b="1" dirty="0"/>
          </a:p>
        </p:txBody>
      </p:sp>
      <p:sp>
        <p:nvSpPr>
          <p:cNvPr id="4" name="Rechteck 3"/>
          <p:cNvSpPr/>
          <p:nvPr/>
        </p:nvSpPr>
        <p:spPr>
          <a:xfrm>
            <a:off x="0" y="6615112"/>
            <a:ext cx="828675" cy="24288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Rechteck 4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KG-Ref.AF Carus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Rechteck 8"/>
          <p:cNvSpPr/>
          <p:nvPr/>
        </p:nvSpPr>
        <p:spPr>
          <a:xfrm>
            <a:off x="3321240" y="1250741"/>
            <a:ext cx="7426836" cy="129317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dirty="0">
                <a:solidFill>
                  <a:schemeClr val="tx1"/>
                </a:solidFill>
              </a:rPr>
              <a:t>eine Familie besteht aus allen durch Ehe, Lebenspartnerschaft, Verwandtschaft und Schwägerschaft miteinander verbundenen Personen </a:t>
            </a:r>
          </a:p>
          <a:p>
            <a:r>
              <a:rPr lang="de-DE" dirty="0">
                <a:solidFill>
                  <a:schemeClr val="tx1"/>
                </a:solidFill>
              </a:rPr>
              <a:t>die Familie steht unter dem besonderen Schutz der staatlichen Ordnung (Art. 6 GG)</a:t>
            </a:r>
          </a:p>
        </p:txBody>
      </p:sp>
      <p:sp>
        <p:nvSpPr>
          <p:cNvPr id="10" name="Rechteck 9"/>
          <p:cNvSpPr/>
          <p:nvPr/>
        </p:nvSpPr>
        <p:spPr>
          <a:xfrm>
            <a:off x="937419" y="2786062"/>
            <a:ext cx="7989605" cy="8572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b="1" u="sng">
                <a:solidFill>
                  <a:schemeClr val="tx1"/>
                </a:solidFill>
              </a:rPr>
              <a:t>2. Nennen Sie fünf Familiensachen und geben Sie die gesetzliche Bestimmung an!</a:t>
            </a:r>
            <a:endParaRPr lang="de-DE">
              <a:solidFill>
                <a:schemeClr val="tx1"/>
              </a:solidFill>
            </a:endParaRPr>
          </a:p>
        </p:txBody>
      </p:sp>
      <p:sp>
        <p:nvSpPr>
          <p:cNvPr id="11" name="Rechteck 10"/>
          <p:cNvSpPr/>
          <p:nvPr/>
        </p:nvSpPr>
        <p:spPr>
          <a:xfrm>
            <a:off x="3128550" y="3502264"/>
            <a:ext cx="7812216" cy="133313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>
                <a:solidFill>
                  <a:schemeClr val="tx1"/>
                </a:solidFill>
              </a:rPr>
              <a:t>Ehesachen, Kindschaftssachen, Abstammungssachen, Adoptionssachen, Ehewohnungs- und Haushaltssachen, Gewaltschutzsachen, Versorgungsausgleichssachen, Unterhaltssachen, Güterrechtssachen, sonstige Familiensachen, Lebenspartnerschaftssachen</a:t>
            </a:r>
          </a:p>
          <a:p>
            <a:r>
              <a:rPr lang="de-DE">
                <a:solidFill>
                  <a:schemeClr val="tx1"/>
                </a:solidFill>
              </a:rPr>
              <a:t>§ 111  (mit jeweiliger Nr.) FamFG</a:t>
            </a:r>
          </a:p>
        </p:txBody>
      </p:sp>
    </p:spTree>
    <p:extLst>
      <p:ext uri="{BB962C8B-B14F-4D97-AF65-F5344CB8AC3E}">
        <p14:creationId xmlns:p14="http://schemas.microsoft.com/office/powerpoint/2010/main" val="25772069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9" grpId="0" animBg="1"/>
      <p:bldP spid="10" grpId="0" animBg="1"/>
      <p:bldP spid="11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611700" y="821009"/>
            <a:ext cx="10283609" cy="8572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b="1" u="sng">
                <a:solidFill>
                  <a:schemeClr val="tx1"/>
                </a:solidFill>
              </a:rPr>
              <a:t>19. Ein Schriftstück ist am 14.06.2023 mit Aufgabe zur Post versandt worden. Wann gilt dieses Schriftstück als bekannt gegeben?</a:t>
            </a:r>
            <a:endParaRPr lang="de-DE">
              <a:solidFill>
                <a:schemeClr val="tx1"/>
              </a:solidFill>
              <a:effectLst/>
            </a:endParaRPr>
          </a:p>
        </p:txBody>
      </p:sp>
      <p:sp>
        <p:nvSpPr>
          <p:cNvPr id="3" name="Abgerundetes Rechteck 2"/>
          <p:cNvSpPr/>
          <p:nvPr/>
        </p:nvSpPr>
        <p:spPr>
          <a:xfrm>
            <a:off x="2533260" y="155879"/>
            <a:ext cx="7052455" cy="500063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200" b="1" dirty="0" smtClean="0"/>
              <a:t>Lösung – Wiederholung Einführung in Familiensachen</a:t>
            </a:r>
            <a:endParaRPr lang="de-DE" sz="2200" b="1" dirty="0"/>
          </a:p>
        </p:txBody>
      </p:sp>
      <p:sp>
        <p:nvSpPr>
          <p:cNvPr id="4" name="Rechteck 3"/>
          <p:cNvSpPr/>
          <p:nvPr/>
        </p:nvSpPr>
        <p:spPr>
          <a:xfrm>
            <a:off x="0" y="6615112"/>
            <a:ext cx="828675" cy="24288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Rechteck 4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KG-Ref.AF Carus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Rechteck 8"/>
          <p:cNvSpPr/>
          <p:nvPr/>
        </p:nvSpPr>
        <p:spPr>
          <a:xfrm>
            <a:off x="3332135" y="1325708"/>
            <a:ext cx="6114082" cy="67357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dirty="0">
                <a:solidFill>
                  <a:schemeClr val="tx1"/>
                </a:solidFill>
              </a:rPr>
              <a:t>das Schriftstück gilt am </a:t>
            </a:r>
            <a:r>
              <a:rPr lang="de-DE" dirty="0" smtClean="0">
                <a:solidFill>
                  <a:schemeClr val="tx1"/>
                </a:solidFill>
              </a:rPr>
              <a:t>19.06.2023 </a:t>
            </a:r>
            <a:r>
              <a:rPr lang="de-DE" dirty="0">
                <a:solidFill>
                  <a:schemeClr val="tx1"/>
                </a:solidFill>
              </a:rPr>
              <a:t>als bekanntgegeben </a:t>
            </a:r>
            <a:endParaRPr lang="de-DE" dirty="0">
              <a:solidFill>
                <a:schemeClr val="tx1"/>
              </a:solidFill>
              <a:effectLst/>
            </a:endParaRPr>
          </a:p>
        </p:txBody>
      </p:sp>
      <p:pic>
        <p:nvPicPr>
          <p:cNvPr id="11" name="Grafik 10"/>
          <p:cNvPicPr/>
          <p:nvPr/>
        </p:nvPicPr>
        <p:blipFill>
          <a:blip r:embed="rId2"/>
          <a:stretch>
            <a:fillRect/>
          </a:stretch>
        </p:blipFill>
        <p:spPr>
          <a:xfrm>
            <a:off x="3332135" y="2616335"/>
            <a:ext cx="7416197" cy="16253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73996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9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1264200" y="806251"/>
            <a:ext cx="9772165" cy="8572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b="1" u="sng">
                <a:solidFill>
                  <a:schemeClr val="tx1"/>
                </a:solidFill>
              </a:rPr>
              <a:t>20. Wem muss ein Beschluss bekannt gegeben werden? Nennen Sie die gesetzlichen Bestimmungen!</a:t>
            </a:r>
            <a:endParaRPr lang="de-DE">
              <a:solidFill>
                <a:schemeClr val="tx1"/>
              </a:solidFill>
              <a:effectLst/>
            </a:endParaRPr>
          </a:p>
        </p:txBody>
      </p:sp>
      <p:sp>
        <p:nvSpPr>
          <p:cNvPr id="3" name="Abgerundetes Rechteck 2"/>
          <p:cNvSpPr/>
          <p:nvPr/>
        </p:nvSpPr>
        <p:spPr>
          <a:xfrm>
            <a:off x="2533260" y="155879"/>
            <a:ext cx="7052455" cy="500063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200" b="1" dirty="0" smtClean="0"/>
              <a:t>Lösung – Wiederholung Einführung in Familiensachen</a:t>
            </a:r>
            <a:endParaRPr lang="de-DE" sz="2200" b="1" dirty="0"/>
          </a:p>
        </p:txBody>
      </p:sp>
      <p:sp>
        <p:nvSpPr>
          <p:cNvPr id="4" name="Rechteck 3"/>
          <p:cNvSpPr/>
          <p:nvPr/>
        </p:nvSpPr>
        <p:spPr>
          <a:xfrm>
            <a:off x="0" y="6615112"/>
            <a:ext cx="828675" cy="24288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Rechteck 4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KG-Ref.AF Carus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Rechteck 8"/>
          <p:cNvSpPr/>
          <p:nvPr/>
        </p:nvSpPr>
        <p:spPr>
          <a:xfrm>
            <a:off x="3321240" y="1442412"/>
            <a:ext cx="7326096" cy="127754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dirty="0">
                <a:solidFill>
                  <a:schemeClr val="tx1"/>
                </a:solidFill>
              </a:rPr>
              <a:t>den Beteiligten bekannt zu geben (§ 41 I S. 1 </a:t>
            </a:r>
            <a:r>
              <a:rPr lang="de-DE" dirty="0" err="1">
                <a:solidFill>
                  <a:schemeClr val="tx1"/>
                </a:solidFill>
              </a:rPr>
              <a:t>FamFG</a:t>
            </a:r>
            <a:r>
              <a:rPr lang="de-DE" dirty="0">
                <a:solidFill>
                  <a:schemeClr val="tx1"/>
                </a:solidFill>
              </a:rPr>
              <a:t>)</a:t>
            </a:r>
          </a:p>
          <a:p>
            <a:r>
              <a:rPr lang="de-DE" dirty="0">
                <a:solidFill>
                  <a:schemeClr val="tx1"/>
                </a:solidFill>
              </a:rPr>
              <a:t>anfechtbarer Beschluss: demjenigen zustellen, dessen erklärtem Willen er nicht entspricht </a:t>
            </a:r>
            <a:br>
              <a:rPr lang="de-DE" dirty="0">
                <a:solidFill>
                  <a:schemeClr val="tx1"/>
                </a:solidFill>
              </a:rPr>
            </a:br>
            <a:r>
              <a:rPr lang="de-DE" dirty="0">
                <a:solidFill>
                  <a:schemeClr val="tx1"/>
                </a:solidFill>
              </a:rPr>
              <a:t>(§ 41 I S. 2 </a:t>
            </a:r>
            <a:r>
              <a:rPr lang="de-DE" dirty="0" err="1">
                <a:solidFill>
                  <a:schemeClr val="tx1"/>
                </a:solidFill>
              </a:rPr>
              <a:t>FamFG</a:t>
            </a:r>
            <a:r>
              <a:rPr lang="de-DE" dirty="0">
                <a:solidFill>
                  <a:schemeClr val="tx1"/>
                </a:solidFill>
              </a:rPr>
              <a:t>)</a:t>
            </a:r>
            <a:endParaRPr lang="de-DE" dirty="0">
              <a:solidFill>
                <a:schemeClr val="tx1"/>
              </a:solidFill>
              <a:effectLst/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1264200" y="3022184"/>
            <a:ext cx="10173549" cy="836894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b="1" u="sng">
                <a:solidFill>
                  <a:schemeClr val="tx1"/>
                </a:solidFill>
              </a:rPr>
              <a:t>21. Erläutern Sie unter Nennung der gesetzlichen Bestimmungen die Ladungsfrist in Familienstreitsachen!</a:t>
            </a:r>
            <a:endParaRPr lang="de-DE">
              <a:solidFill>
                <a:schemeClr val="tx1"/>
              </a:solidFill>
              <a:effectLst/>
            </a:endParaRPr>
          </a:p>
        </p:txBody>
      </p:sp>
      <p:sp>
        <p:nvSpPr>
          <p:cNvPr id="11" name="Rechteck 10"/>
          <p:cNvSpPr/>
          <p:nvPr/>
        </p:nvSpPr>
        <p:spPr>
          <a:xfrm>
            <a:off x="3321241" y="3686421"/>
            <a:ext cx="7326096" cy="111030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>
                <a:solidFill>
                  <a:schemeClr val="tx1"/>
                </a:solidFill>
              </a:rPr>
              <a:t>mindestens 1 Woche (Ladungsfrist = in anhängigen Sache zwischen der Zustellung der Ladung und dem Terminstag (§ 113 FamFG i. V. m. § 217 ZPO)</a:t>
            </a:r>
            <a:endParaRPr lang="de-DE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6355460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9" grpId="0" animBg="1"/>
      <p:bldP spid="10" grpId="0" animBg="1"/>
      <p:bldP spid="11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1264200" y="806251"/>
            <a:ext cx="9772165" cy="8572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b="1" u="sng">
                <a:solidFill>
                  <a:schemeClr val="tx1"/>
                </a:solidFill>
              </a:rPr>
              <a:t>22. Was passiert in einer Ehesache bzw. Familienstreitsache, wenn: a) der Antragsteller, b) der Antragsgegner säumig ist und c) beide säumig sind? Nennen Sie die gesetzlichen Bestimmungen!</a:t>
            </a:r>
            <a:endParaRPr lang="de-DE">
              <a:solidFill>
                <a:schemeClr val="tx1"/>
              </a:solidFill>
              <a:effectLst/>
            </a:endParaRPr>
          </a:p>
        </p:txBody>
      </p:sp>
      <p:sp>
        <p:nvSpPr>
          <p:cNvPr id="3" name="Abgerundetes Rechteck 2"/>
          <p:cNvSpPr/>
          <p:nvPr/>
        </p:nvSpPr>
        <p:spPr>
          <a:xfrm>
            <a:off x="2533260" y="155879"/>
            <a:ext cx="7052455" cy="500063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200" b="1" dirty="0" smtClean="0"/>
              <a:t>Lösung – Wiederholung Einführung in Familiensachen</a:t>
            </a:r>
            <a:endParaRPr lang="de-DE" sz="2200" b="1" dirty="0"/>
          </a:p>
        </p:txBody>
      </p:sp>
      <p:sp>
        <p:nvSpPr>
          <p:cNvPr id="4" name="Rechteck 3"/>
          <p:cNvSpPr/>
          <p:nvPr/>
        </p:nvSpPr>
        <p:spPr>
          <a:xfrm>
            <a:off x="0" y="6615112"/>
            <a:ext cx="828675" cy="24288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Rechteck 4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KG-Ref.AF Carus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Rechteck 8"/>
          <p:cNvSpPr/>
          <p:nvPr/>
        </p:nvSpPr>
        <p:spPr>
          <a:xfrm>
            <a:off x="3305742" y="1552975"/>
            <a:ext cx="7326096" cy="198658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dirty="0">
                <a:solidFill>
                  <a:schemeClr val="tx1"/>
                </a:solidFill>
              </a:rPr>
              <a:t>a) Versäumnisentscheidung – der Antrag gilt als zurückgenommen (§ 130 I </a:t>
            </a:r>
            <a:r>
              <a:rPr lang="de-DE" dirty="0" err="1">
                <a:solidFill>
                  <a:schemeClr val="tx1"/>
                </a:solidFill>
              </a:rPr>
              <a:t>FamFG</a:t>
            </a:r>
            <a:endParaRPr lang="de-DE" dirty="0">
              <a:solidFill>
                <a:schemeClr val="tx1"/>
              </a:solidFill>
            </a:endParaRPr>
          </a:p>
          <a:p>
            <a:r>
              <a:rPr lang="de-DE" dirty="0">
                <a:solidFill>
                  <a:schemeClr val="tx1"/>
                </a:solidFill>
              </a:rPr>
              <a:t>b) eine Versäumnisentscheidung sowie eine Entscheidung nach Aktenlage ist unzulässig, es wird immer ein neuer Termin anberaumt (§ 130 II </a:t>
            </a:r>
            <a:r>
              <a:rPr lang="de-DE" dirty="0" err="1">
                <a:solidFill>
                  <a:schemeClr val="tx1"/>
                </a:solidFill>
              </a:rPr>
              <a:t>FamFG</a:t>
            </a:r>
            <a:r>
              <a:rPr lang="de-DE" dirty="0">
                <a:solidFill>
                  <a:schemeClr val="tx1"/>
                </a:solidFill>
              </a:rPr>
              <a:t>)</a:t>
            </a:r>
          </a:p>
          <a:p>
            <a:r>
              <a:rPr lang="de-DE" dirty="0">
                <a:solidFill>
                  <a:schemeClr val="tx1"/>
                </a:solidFill>
              </a:rPr>
              <a:t>c) Entscheidung nach Aktenlage gemäß § 251a ZPO kann ergehen, das Ruhen des Verfahrens soll angehordnet werden</a:t>
            </a:r>
            <a:endParaRPr lang="de-DE" dirty="0">
              <a:solidFill>
                <a:schemeClr val="tx1"/>
              </a:solidFill>
              <a:effectLst/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1264200" y="3730169"/>
            <a:ext cx="10065061" cy="836894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b="1" u="sng">
                <a:solidFill>
                  <a:schemeClr val="tx1"/>
                </a:solidFill>
              </a:rPr>
              <a:t>23. Was passiert in einem Verfahren der Angelegenheit der freiwilligen Gerichtsbarkeit, wenn einer der Beteiligten säumig ist? Nennen Sie die gesetzlichen Bestimmungen!</a:t>
            </a:r>
            <a:endParaRPr lang="de-DE">
              <a:solidFill>
                <a:schemeClr val="tx1"/>
              </a:solidFill>
              <a:effectLst/>
            </a:endParaRPr>
          </a:p>
        </p:txBody>
      </p:sp>
      <p:sp>
        <p:nvSpPr>
          <p:cNvPr id="11" name="Rechteck 10"/>
          <p:cNvSpPr/>
          <p:nvPr/>
        </p:nvSpPr>
        <p:spPr>
          <a:xfrm>
            <a:off x="3305742" y="4495927"/>
            <a:ext cx="7326096" cy="111030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>
                <a:solidFill>
                  <a:schemeClr val="tx1"/>
                </a:solidFill>
              </a:rPr>
              <a:t>das Verfahren kann ohne seine persönliche Anhörung beendet werden, der Beteiligte ist auf die Folgen seines Ausbleibens hinzuweisen; § 34 III FamFG) </a:t>
            </a:r>
            <a:endParaRPr lang="de-DE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8557714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9" grpId="0" animBg="1"/>
      <p:bldP spid="10" grpId="0" animBg="1"/>
      <p:bldP spid="11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1202207" y="1798382"/>
            <a:ext cx="6143990" cy="8572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b="1" u="sng">
                <a:solidFill>
                  <a:schemeClr val="tx1"/>
                </a:solidFill>
              </a:rPr>
              <a:t>24. Was verstehen Sie unter einer einstweiligen Anordnung?</a:t>
            </a:r>
            <a:endParaRPr lang="de-DE">
              <a:solidFill>
                <a:schemeClr val="tx1"/>
              </a:solidFill>
              <a:effectLst/>
            </a:endParaRPr>
          </a:p>
        </p:txBody>
      </p:sp>
      <p:sp>
        <p:nvSpPr>
          <p:cNvPr id="3" name="Abgerundetes Rechteck 2"/>
          <p:cNvSpPr/>
          <p:nvPr/>
        </p:nvSpPr>
        <p:spPr>
          <a:xfrm>
            <a:off x="2533260" y="155879"/>
            <a:ext cx="7052455" cy="500063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200" b="1" dirty="0" smtClean="0"/>
              <a:t>Lösung – Wiederholung Einführung in Familiensachen</a:t>
            </a:r>
            <a:endParaRPr lang="de-DE" sz="2200" b="1" dirty="0"/>
          </a:p>
        </p:txBody>
      </p:sp>
      <p:sp>
        <p:nvSpPr>
          <p:cNvPr id="4" name="Rechteck 3"/>
          <p:cNvSpPr/>
          <p:nvPr/>
        </p:nvSpPr>
        <p:spPr>
          <a:xfrm>
            <a:off x="0" y="6615112"/>
            <a:ext cx="828675" cy="24288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Rechteck 4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KG-Ref.AF Carus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Rechteck 8"/>
          <p:cNvSpPr/>
          <p:nvPr/>
        </p:nvSpPr>
        <p:spPr>
          <a:xfrm>
            <a:off x="2985725" y="2570761"/>
            <a:ext cx="7326096" cy="70977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>
                <a:solidFill>
                  <a:schemeClr val="tx1"/>
                </a:solidFill>
              </a:rPr>
              <a:t>vorläufige Maßnahme, soweit dies gerechtfertigt ist und ein dringendes Bedürfnis für ein sofortiges Tätigwerden besteht </a:t>
            </a:r>
            <a:endParaRPr lang="de-DE">
              <a:solidFill>
                <a:schemeClr val="tx1"/>
              </a:solidFill>
              <a:effectLst/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1202207" y="3718443"/>
            <a:ext cx="10065061" cy="1128841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b="1" u="sng" dirty="0">
                <a:solidFill>
                  <a:schemeClr val="tx1"/>
                </a:solidFill>
              </a:rPr>
              <a:t>25. Es ergeht ein Endbeschluss in einem Unterbringungsverfahren im Wege der einstweiligen Anordnung. Der Antragsgegner ist mit dieser Entscheidung nicht </a:t>
            </a:r>
            <a:r>
              <a:rPr lang="de-DE" b="1" u="sng" dirty="0" smtClean="0">
                <a:solidFill>
                  <a:schemeClr val="tx1"/>
                </a:solidFill>
              </a:rPr>
              <a:t>einverstanden</a:t>
            </a:r>
            <a:r>
              <a:rPr lang="de-DE" b="1" u="sng" dirty="0">
                <a:solidFill>
                  <a:schemeClr val="tx1"/>
                </a:solidFill>
              </a:rPr>
              <a:t>. Kann er dagegen vorgehen? Nennen Sie die gesetzlichen Bestimmungen!</a:t>
            </a:r>
            <a:endParaRPr lang="de-DE" dirty="0">
              <a:solidFill>
                <a:schemeClr val="tx1"/>
              </a:solidFill>
              <a:effectLst/>
            </a:endParaRPr>
          </a:p>
        </p:txBody>
      </p:sp>
      <p:sp>
        <p:nvSpPr>
          <p:cNvPr id="11" name="Rechteck 10"/>
          <p:cNvSpPr/>
          <p:nvPr/>
        </p:nvSpPr>
        <p:spPr>
          <a:xfrm>
            <a:off x="6968790" y="4669053"/>
            <a:ext cx="3343031" cy="111030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>
                <a:solidFill>
                  <a:schemeClr val="tx1"/>
                </a:solidFill>
              </a:rPr>
              <a:t>ja, §§ 57 S. 2, 63 II Nr. 1 FamFG</a:t>
            </a:r>
          </a:p>
          <a:p>
            <a:r>
              <a:rPr lang="de-DE">
                <a:solidFill>
                  <a:schemeClr val="tx1"/>
                </a:solidFill>
              </a:rPr>
              <a:t> </a:t>
            </a:r>
            <a:endParaRPr lang="de-DE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7282888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9" grpId="0" animBg="1"/>
      <p:bldP spid="10" grpId="0" animBg="1"/>
      <p:bldP spid="11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1264200" y="806251"/>
            <a:ext cx="5880519" cy="8572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b="1" u="sng">
                <a:solidFill>
                  <a:schemeClr val="tx1"/>
                </a:solidFill>
              </a:rPr>
              <a:t>26. Nennen Sie die Voraussetzungen für die Vollstreckung!</a:t>
            </a:r>
            <a:endParaRPr lang="de-DE">
              <a:solidFill>
                <a:schemeClr val="tx1"/>
              </a:solidFill>
              <a:effectLst/>
            </a:endParaRPr>
          </a:p>
        </p:txBody>
      </p:sp>
      <p:sp>
        <p:nvSpPr>
          <p:cNvPr id="3" name="Abgerundetes Rechteck 2"/>
          <p:cNvSpPr/>
          <p:nvPr/>
        </p:nvSpPr>
        <p:spPr>
          <a:xfrm>
            <a:off x="2533260" y="155879"/>
            <a:ext cx="7052455" cy="500063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200" b="1" dirty="0" smtClean="0"/>
              <a:t>Lösung – Wiederholung Einführung in Familiensachen</a:t>
            </a:r>
            <a:endParaRPr lang="de-DE" sz="2200" b="1" dirty="0"/>
          </a:p>
        </p:txBody>
      </p:sp>
      <p:sp>
        <p:nvSpPr>
          <p:cNvPr id="4" name="Rechteck 3"/>
          <p:cNvSpPr/>
          <p:nvPr/>
        </p:nvSpPr>
        <p:spPr>
          <a:xfrm>
            <a:off x="0" y="6615112"/>
            <a:ext cx="828675" cy="24288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Rechteck 4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KG-Ref.AF Carus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Rechteck 8"/>
          <p:cNvSpPr/>
          <p:nvPr/>
        </p:nvSpPr>
        <p:spPr>
          <a:xfrm>
            <a:off x="2750376" y="1503717"/>
            <a:ext cx="4032705" cy="75627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>
                <a:solidFill>
                  <a:schemeClr val="tx1"/>
                </a:solidFill>
              </a:rPr>
              <a:t>wirksamer Vollstreckungstitel</a:t>
            </a:r>
          </a:p>
          <a:p>
            <a:r>
              <a:rPr lang="de-DE">
                <a:solidFill>
                  <a:schemeClr val="tx1"/>
                </a:solidFill>
              </a:rPr>
              <a:t>Vollstreckungsvoraussetzungen</a:t>
            </a:r>
            <a:endParaRPr lang="de-DE">
              <a:solidFill>
                <a:schemeClr val="tx1"/>
              </a:solidFill>
              <a:effectLst/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1264200" y="3010553"/>
            <a:ext cx="7298614" cy="836894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b="1" u="sng">
                <a:solidFill>
                  <a:schemeClr val="tx1"/>
                </a:solidFill>
              </a:rPr>
              <a:t>27. Welche gesetzlichen Bestimmungen gelten für die Vollstreckung bei: </a:t>
            </a:r>
            <a:endParaRPr lang="de-DE">
              <a:solidFill>
                <a:schemeClr val="tx1"/>
              </a:solidFill>
              <a:effectLst/>
            </a:endParaRPr>
          </a:p>
        </p:txBody>
      </p:sp>
      <p:sp>
        <p:nvSpPr>
          <p:cNvPr id="11" name="Rechteck 10"/>
          <p:cNvSpPr/>
          <p:nvPr/>
        </p:nvSpPr>
        <p:spPr>
          <a:xfrm>
            <a:off x="2750376" y="3755410"/>
            <a:ext cx="6682916" cy="181689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dirty="0">
                <a:solidFill>
                  <a:schemeClr val="tx1"/>
                </a:solidFill>
              </a:rPr>
              <a:t>Ehe- und Familienstreitsachen: Vorschriften der ZPO über die Zwangsvollstreckung </a:t>
            </a:r>
            <a:br>
              <a:rPr lang="de-DE" dirty="0">
                <a:solidFill>
                  <a:schemeClr val="tx1"/>
                </a:solidFill>
              </a:rPr>
            </a:br>
            <a:r>
              <a:rPr lang="de-DE" dirty="0">
                <a:solidFill>
                  <a:schemeClr val="tx1"/>
                </a:solidFill>
              </a:rPr>
              <a:t>(§ 120 I </a:t>
            </a:r>
            <a:r>
              <a:rPr lang="de-DE" dirty="0" err="1">
                <a:solidFill>
                  <a:schemeClr val="tx1"/>
                </a:solidFill>
              </a:rPr>
              <a:t>FamFG</a:t>
            </a:r>
            <a:r>
              <a:rPr lang="de-DE" dirty="0">
                <a:solidFill>
                  <a:schemeClr val="tx1"/>
                </a:solidFill>
              </a:rPr>
              <a:t>) </a:t>
            </a:r>
          </a:p>
          <a:p>
            <a:r>
              <a:rPr lang="de-DE" dirty="0">
                <a:solidFill>
                  <a:schemeClr val="tx1"/>
                </a:solidFill>
              </a:rPr>
              <a:t>Angelegenheiten der freiwilligen Gerichtsbarkeit: §§ 86 – 96a </a:t>
            </a:r>
            <a:r>
              <a:rPr lang="de-DE" dirty="0" err="1">
                <a:solidFill>
                  <a:schemeClr val="tx1"/>
                </a:solidFill>
              </a:rPr>
              <a:t>FamFG</a:t>
            </a:r>
            <a:endParaRPr lang="de-DE" dirty="0">
              <a:solidFill>
                <a:schemeClr val="tx1"/>
              </a:solidFill>
            </a:endParaRPr>
          </a:p>
          <a:p>
            <a:r>
              <a:rPr lang="de-DE" dirty="0">
                <a:solidFill>
                  <a:schemeClr val="tx1"/>
                </a:solidFill>
              </a:rPr>
              <a:t>§ 95 </a:t>
            </a:r>
            <a:r>
              <a:rPr lang="de-DE" dirty="0" err="1">
                <a:solidFill>
                  <a:schemeClr val="tx1"/>
                </a:solidFill>
              </a:rPr>
              <a:t>FamFG</a:t>
            </a:r>
            <a:r>
              <a:rPr lang="de-DE" dirty="0">
                <a:solidFill>
                  <a:schemeClr val="tx1"/>
                </a:solidFill>
              </a:rPr>
              <a:t>: Verweis auf die Vorschriften der ZPO </a:t>
            </a:r>
            <a:endParaRPr lang="de-DE" dirty="0">
              <a:solidFill>
                <a:schemeClr val="tx1"/>
              </a:solidFill>
              <a:effectLst/>
            </a:endParaRPr>
          </a:p>
        </p:txBody>
      </p:sp>
      <p:pic>
        <p:nvPicPr>
          <p:cNvPr id="12" name="Grafik 11">
            <a:extLst>
              <a:ext uri="{FF2B5EF4-FFF2-40B4-BE49-F238E27FC236}">
                <a16:creationId xmlns:a16="http://schemas.microsoft.com/office/drawing/2014/main" id="{505BD1A2-9C25-F486-2BFA-6224C8C9D95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33292" y="3755410"/>
            <a:ext cx="2500842" cy="27055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94224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30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32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3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34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9" grpId="0" animBg="1"/>
      <p:bldP spid="10" grpId="0" animBg="1"/>
      <p:bldP spid="11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bgerundetes Rechteck 2"/>
          <p:cNvSpPr/>
          <p:nvPr/>
        </p:nvSpPr>
        <p:spPr>
          <a:xfrm>
            <a:off x="2533260" y="155879"/>
            <a:ext cx="7052455" cy="500063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200" b="1" dirty="0" smtClean="0"/>
              <a:t>Lösung – Wiederholung Einführung in Familiensachen</a:t>
            </a:r>
            <a:endParaRPr lang="de-DE" sz="2200" b="1" dirty="0"/>
          </a:p>
        </p:txBody>
      </p:sp>
      <p:sp>
        <p:nvSpPr>
          <p:cNvPr id="4" name="Rechteck 3"/>
          <p:cNvSpPr/>
          <p:nvPr/>
        </p:nvSpPr>
        <p:spPr>
          <a:xfrm>
            <a:off x="0" y="6615112"/>
            <a:ext cx="828675" cy="24288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Rechteck 4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KG-Ref.AF Carus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hteck 11"/>
          <p:cNvSpPr/>
          <p:nvPr/>
        </p:nvSpPr>
        <p:spPr>
          <a:xfrm>
            <a:off x="1169894" y="997535"/>
            <a:ext cx="7783298" cy="8572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b="1" u="sng">
                <a:solidFill>
                  <a:schemeClr val="tx1"/>
                </a:solidFill>
              </a:rPr>
              <a:t>3. Welche Untergliederung gibt es in Familiensachen. Nennen Sie je ein Beispiel!</a:t>
            </a:r>
            <a:endParaRPr lang="de-DE">
              <a:solidFill>
                <a:schemeClr val="tx1"/>
              </a:solidFill>
            </a:endParaRPr>
          </a:p>
        </p:txBody>
      </p:sp>
      <p:sp>
        <p:nvSpPr>
          <p:cNvPr id="13" name="Rechteck 12"/>
          <p:cNvSpPr/>
          <p:nvPr/>
        </p:nvSpPr>
        <p:spPr>
          <a:xfrm>
            <a:off x="3382898" y="1727993"/>
            <a:ext cx="7812216" cy="176927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dirty="0">
                <a:solidFill>
                  <a:schemeClr val="tx1"/>
                </a:solidFill>
              </a:rPr>
              <a:t>Ehesachen - Scheidung der Ehe, Aufhebung der Ehe, Feststellung des Bestehens / Nichtbestehens einer Ehe</a:t>
            </a:r>
          </a:p>
          <a:p>
            <a:r>
              <a:rPr lang="de-DE" dirty="0">
                <a:solidFill>
                  <a:schemeClr val="tx1"/>
                </a:solidFill>
              </a:rPr>
              <a:t>Familienstreitsachen – Unterhalt, Güterrecht, sonstige Familiensachen </a:t>
            </a:r>
          </a:p>
          <a:p>
            <a:r>
              <a:rPr lang="de-DE" dirty="0">
                <a:solidFill>
                  <a:schemeClr val="tx1"/>
                </a:solidFill>
              </a:rPr>
              <a:t>Angelegenheiten der freiwilligen Gerichtsbarkeit - </a:t>
            </a:r>
            <a:r>
              <a:rPr lang="de-DE" dirty="0" err="1">
                <a:solidFill>
                  <a:schemeClr val="tx1"/>
                </a:solidFill>
              </a:rPr>
              <a:t>Kindschaftssachen</a:t>
            </a:r>
            <a:r>
              <a:rPr lang="de-DE" dirty="0">
                <a:solidFill>
                  <a:schemeClr val="tx1"/>
                </a:solidFill>
              </a:rPr>
              <a:t>, Abstammungssachen, Adoptionssachen, Ehewohnungs- und Haushaltssachen, Gewaltschutzsachen, </a:t>
            </a:r>
            <a:r>
              <a:rPr lang="de-DE" dirty="0" smtClean="0">
                <a:solidFill>
                  <a:schemeClr val="tx1"/>
                </a:solidFill>
              </a:rPr>
              <a:t>Versorgungsausgleichssachen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4" name="Rechteck 13"/>
          <p:cNvSpPr/>
          <p:nvPr/>
        </p:nvSpPr>
        <p:spPr>
          <a:xfrm>
            <a:off x="1097568" y="3712072"/>
            <a:ext cx="9177807" cy="8572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b="1" u="sng" dirty="0">
                <a:solidFill>
                  <a:schemeClr val="tx1"/>
                </a:solidFill>
              </a:rPr>
              <a:t>4. Sind folgende gesetzliche Bestimmungen für Ehe- und Familienstreitsachen </a:t>
            </a:r>
            <a:r>
              <a:rPr lang="de-DE" b="1" u="sng" dirty="0" smtClean="0">
                <a:solidFill>
                  <a:schemeClr val="tx1"/>
                </a:solidFill>
              </a:rPr>
              <a:t>anzuwenden</a:t>
            </a:r>
            <a:r>
              <a:rPr lang="de-DE" b="1" u="sng" dirty="0">
                <a:solidFill>
                  <a:schemeClr val="tx1"/>
                </a:solidFill>
              </a:rPr>
              <a:t>?</a:t>
            </a:r>
            <a:endParaRPr lang="de-DE" dirty="0">
              <a:solidFill>
                <a:schemeClr val="tx1"/>
              </a:solidFill>
            </a:endParaRPr>
          </a:p>
        </p:txBody>
      </p:sp>
      <p:graphicFrame>
        <p:nvGraphicFramePr>
          <p:cNvPr id="7" name="Tabel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83753060"/>
              </p:ext>
            </p:extLst>
          </p:nvPr>
        </p:nvGraphicFramePr>
        <p:xfrm>
          <a:off x="3382898" y="4405019"/>
          <a:ext cx="4461290" cy="202159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703668">
                  <a:extLst>
                    <a:ext uri="{9D8B030D-6E8A-4147-A177-3AD203B41FA5}">
                      <a16:colId xmlns:a16="http://schemas.microsoft.com/office/drawing/2014/main" val="3020494957"/>
                    </a:ext>
                  </a:extLst>
                </a:gridCol>
                <a:gridCol w="811577">
                  <a:extLst>
                    <a:ext uri="{9D8B030D-6E8A-4147-A177-3AD203B41FA5}">
                      <a16:colId xmlns:a16="http://schemas.microsoft.com/office/drawing/2014/main" val="3868130420"/>
                    </a:ext>
                  </a:extLst>
                </a:gridCol>
                <a:gridCol w="946045">
                  <a:extLst>
                    <a:ext uri="{9D8B030D-6E8A-4147-A177-3AD203B41FA5}">
                      <a16:colId xmlns:a16="http://schemas.microsoft.com/office/drawing/2014/main" val="3751787920"/>
                    </a:ext>
                  </a:extLst>
                </a:gridCol>
              </a:tblGrid>
              <a:tr h="40431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de-DE" sz="20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ja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2000">
                          <a:solidFill>
                            <a:schemeClr val="tx1"/>
                          </a:solidFill>
                          <a:effectLst/>
                        </a:rPr>
                        <a:t>nein</a:t>
                      </a:r>
                      <a:endParaRPr lang="de-DE" sz="20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5303648"/>
                  </a:ext>
                </a:extLst>
              </a:tr>
              <a:tr h="404318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de-DE" sz="2000" dirty="0" smtClean="0">
                          <a:solidFill>
                            <a:schemeClr val="tx1"/>
                          </a:solidFill>
                          <a:effectLst/>
                        </a:rPr>
                        <a:t>a) § </a:t>
                      </a: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15 </a:t>
                      </a:r>
                      <a:r>
                        <a:rPr lang="de-DE" sz="2000" dirty="0" err="1">
                          <a:solidFill>
                            <a:schemeClr val="tx1"/>
                          </a:solidFill>
                          <a:effectLst/>
                        </a:rPr>
                        <a:t>FamFG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2000">
                          <a:solidFill>
                            <a:schemeClr val="tx1"/>
                          </a:solidFill>
                          <a:effectLst/>
                        </a:rPr>
                        <a:t>x</a:t>
                      </a:r>
                      <a:endParaRPr lang="de-DE" sz="20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9183011"/>
                  </a:ext>
                </a:extLst>
              </a:tr>
              <a:tr h="404318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de-DE" sz="2000" dirty="0" smtClean="0">
                          <a:solidFill>
                            <a:schemeClr val="tx1"/>
                          </a:solidFill>
                          <a:effectLst/>
                        </a:rPr>
                        <a:t>b) § </a:t>
                      </a: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40 </a:t>
                      </a:r>
                      <a:r>
                        <a:rPr lang="de-DE" sz="2000" dirty="0" err="1">
                          <a:solidFill>
                            <a:schemeClr val="tx1"/>
                          </a:solidFill>
                          <a:effectLst/>
                        </a:rPr>
                        <a:t>FamFG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2000">
                          <a:solidFill>
                            <a:schemeClr val="tx1"/>
                          </a:solidFill>
                          <a:effectLst/>
                        </a:rPr>
                        <a:t>x</a:t>
                      </a:r>
                      <a:endParaRPr lang="de-DE" sz="20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110901"/>
                  </a:ext>
                </a:extLst>
              </a:tr>
              <a:tr h="404318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de-DE" sz="2000" dirty="0" smtClean="0">
                          <a:solidFill>
                            <a:schemeClr val="tx1"/>
                          </a:solidFill>
                          <a:effectLst/>
                        </a:rPr>
                        <a:t>c) § </a:t>
                      </a: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76 </a:t>
                      </a:r>
                      <a:r>
                        <a:rPr lang="de-DE" sz="2000" dirty="0" err="1">
                          <a:solidFill>
                            <a:schemeClr val="tx1"/>
                          </a:solidFill>
                          <a:effectLst/>
                        </a:rPr>
                        <a:t>FamFG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2000">
                          <a:solidFill>
                            <a:schemeClr val="tx1"/>
                          </a:solidFill>
                          <a:effectLst/>
                        </a:rPr>
                        <a:t>x</a:t>
                      </a:r>
                      <a:endParaRPr lang="de-DE" sz="20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7052217"/>
                  </a:ext>
                </a:extLst>
              </a:tr>
              <a:tr h="404318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de-DE" sz="2000" dirty="0" smtClean="0">
                          <a:solidFill>
                            <a:schemeClr val="tx1"/>
                          </a:solidFill>
                          <a:effectLst/>
                        </a:rPr>
                        <a:t>d) § </a:t>
                      </a: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116 </a:t>
                      </a:r>
                      <a:r>
                        <a:rPr lang="de-DE" sz="2000" dirty="0" err="1">
                          <a:solidFill>
                            <a:schemeClr val="tx1"/>
                          </a:solidFill>
                          <a:effectLst/>
                        </a:rPr>
                        <a:t>FamFG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x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49132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186884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  <p:bldP spid="1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937419" y="736722"/>
            <a:ext cx="10756052" cy="8572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b="1" u="sng" dirty="0">
                <a:solidFill>
                  <a:schemeClr val="tx1"/>
                </a:solidFill>
              </a:rPr>
              <a:t>5. Nennen Sie die sachliche Zuständigkeit unter Nennung der gesetzlichen </a:t>
            </a:r>
            <a:r>
              <a:rPr lang="de-DE" b="1" u="sng" dirty="0" smtClean="0">
                <a:solidFill>
                  <a:schemeClr val="tx1"/>
                </a:solidFill>
              </a:rPr>
              <a:t>Bestimmungen </a:t>
            </a:r>
            <a:r>
              <a:rPr lang="de-DE" b="1" u="sng" dirty="0">
                <a:solidFill>
                  <a:schemeClr val="tx1"/>
                </a:solidFill>
              </a:rPr>
              <a:t>für Familiensachen!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3" name="Abgerundetes Rechteck 2"/>
          <p:cNvSpPr/>
          <p:nvPr/>
        </p:nvSpPr>
        <p:spPr>
          <a:xfrm>
            <a:off x="2533260" y="155879"/>
            <a:ext cx="7052455" cy="500063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200" b="1" dirty="0" smtClean="0"/>
              <a:t>Lösung – Wiederholung Einführung in Familiensachen</a:t>
            </a:r>
            <a:endParaRPr lang="de-DE" sz="2200" b="1" dirty="0"/>
          </a:p>
        </p:txBody>
      </p:sp>
      <p:sp>
        <p:nvSpPr>
          <p:cNvPr id="4" name="Rechteck 3"/>
          <p:cNvSpPr/>
          <p:nvPr/>
        </p:nvSpPr>
        <p:spPr>
          <a:xfrm>
            <a:off x="0" y="6615112"/>
            <a:ext cx="828675" cy="24288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Rechteck 4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KG-Ref.AF Carus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Rechteck 8"/>
          <p:cNvSpPr/>
          <p:nvPr/>
        </p:nvSpPr>
        <p:spPr>
          <a:xfrm>
            <a:off x="3321240" y="1442413"/>
            <a:ext cx="6210218" cy="81109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>
                <a:solidFill>
                  <a:schemeClr val="tx1"/>
                </a:solidFill>
              </a:rPr>
              <a:t>Amtsgerichte für Familiensachen (§§ 23a I S.1 Nr. 1, 23b GVG)</a:t>
            </a:r>
          </a:p>
          <a:p>
            <a:r>
              <a:rPr lang="de-DE">
                <a:solidFill>
                  <a:schemeClr val="tx1"/>
                </a:solidFill>
              </a:rPr>
              <a:t> </a:t>
            </a:r>
          </a:p>
        </p:txBody>
      </p:sp>
      <p:sp>
        <p:nvSpPr>
          <p:cNvPr id="10" name="Rechteck 9"/>
          <p:cNvSpPr/>
          <p:nvPr/>
        </p:nvSpPr>
        <p:spPr>
          <a:xfrm>
            <a:off x="937420" y="2786062"/>
            <a:ext cx="4796954" cy="8572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b="1" u="sng">
                <a:solidFill>
                  <a:schemeClr val="tx1"/>
                </a:solidFill>
              </a:rPr>
              <a:t>6. Nennen Sie die Familiengerichte in Berlin!</a:t>
            </a:r>
            <a:endParaRPr lang="de-DE">
              <a:solidFill>
                <a:schemeClr val="tx1"/>
              </a:solidFill>
            </a:endParaRPr>
          </a:p>
        </p:txBody>
      </p:sp>
      <p:sp>
        <p:nvSpPr>
          <p:cNvPr id="11" name="Rechteck 10"/>
          <p:cNvSpPr/>
          <p:nvPr/>
        </p:nvSpPr>
        <p:spPr>
          <a:xfrm>
            <a:off x="3321240" y="3502264"/>
            <a:ext cx="6139436" cy="81401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>
                <a:solidFill>
                  <a:schemeClr val="tx1"/>
                </a:solidFill>
              </a:rPr>
              <a:t>AG Schöneberg, AG Köpenick, AG Kreuzberg, AG Pankow</a:t>
            </a:r>
          </a:p>
        </p:txBody>
      </p:sp>
    </p:spTree>
    <p:extLst>
      <p:ext uri="{BB962C8B-B14F-4D97-AF65-F5344CB8AC3E}">
        <p14:creationId xmlns:p14="http://schemas.microsoft.com/office/powerpoint/2010/main" val="35086071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9" grpId="0" animBg="1"/>
      <p:bldP spid="10" grpId="0" animBg="1"/>
      <p:bldP spid="1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937419" y="736722"/>
            <a:ext cx="7656391" cy="8572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b="1" u="sng">
                <a:solidFill>
                  <a:schemeClr val="tx1"/>
                </a:solidFill>
              </a:rPr>
              <a:t>7. Nennen Sie je fünf Zuständigkeiten des Richters und des Rechtspflegers!</a:t>
            </a:r>
            <a:endParaRPr lang="de-DE">
              <a:solidFill>
                <a:schemeClr val="tx1"/>
              </a:solidFill>
            </a:endParaRPr>
          </a:p>
        </p:txBody>
      </p:sp>
      <p:sp>
        <p:nvSpPr>
          <p:cNvPr id="3" name="Abgerundetes Rechteck 2"/>
          <p:cNvSpPr/>
          <p:nvPr/>
        </p:nvSpPr>
        <p:spPr>
          <a:xfrm>
            <a:off x="2533260" y="155879"/>
            <a:ext cx="7052455" cy="500063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200" b="1" dirty="0" smtClean="0"/>
              <a:t>Lösung – Wiederholung Einführung in Familiensachen</a:t>
            </a:r>
            <a:endParaRPr lang="de-DE" sz="2200" b="1" dirty="0"/>
          </a:p>
        </p:txBody>
      </p:sp>
      <p:sp>
        <p:nvSpPr>
          <p:cNvPr id="4" name="Rechteck 3"/>
          <p:cNvSpPr/>
          <p:nvPr/>
        </p:nvSpPr>
        <p:spPr>
          <a:xfrm>
            <a:off x="0" y="6615112"/>
            <a:ext cx="828675" cy="24288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Rechteck 4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KG-Ref.AF Carus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Rechteck 8"/>
          <p:cNvSpPr/>
          <p:nvPr/>
        </p:nvSpPr>
        <p:spPr>
          <a:xfrm>
            <a:off x="3321240" y="1442413"/>
            <a:ext cx="8192948" cy="198658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1600" dirty="0" smtClean="0">
                <a:solidFill>
                  <a:schemeClr val="tx1"/>
                </a:solidFill>
              </a:rPr>
              <a:t>Scheidung</a:t>
            </a:r>
            <a:r>
              <a:rPr lang="de-DE" sz="1600" dirty="0">
                <a:solidFill>
                  <a:schemeClr val="tx1"/>
                </a:solidFill>
              </a:rPr>
              <a:t>, Versorgungsausgleich, Übertragung der elterlichen Sorge, Entscheidung über den Entzug der elterlichen Sorge nach § 1666 BGB, Umgangsregelungen, Verfahren wegen Herausgabe des Kindes, Vaterschaftsfeststellung und Vaterschaftsanfechtung, Adoption von Minderjährigen und Volljährigen, Unterhaltsverfahren, Gewaltschutzverfahren, Genehmigung zur geschlossenen Unterbringung/Freiheitsentziehung, Wohnungs- und </a:t>
            </a:r>
            <a:r>
              <a:rPr lang="de-DE" sz="1600" dirty="0" smtClean="0">
                <a:solidFill>
                  <a:schemeClr val="tx1"/>
                </a:solidFill>
              </a:rPr>
              <a:t>Haushaltssachen</a:t>
            </a:r>
            <a:r>
              <a:rPr lang="de-DE" sz="1600" dirty="0">
                <a:solidFill>
                  <a:schemeClr val="tx1"/>
                </a:solidFill>
              </a:rPr>
              <a:t>, Güterrecht und Zugewinn</a:t>
            </a:r>
          </a:p>
        </p:txBody>
      </p:sp>
      <p:sp>
        <p:nvSpPr>
          <p:cNvPr id="11" name="Rechteck 10"/>
          <p:cNvSpPr/>
          <p:nvPr/>
        </p:nvSpPr>
        <p:spPr>
          <a:xfrm>
            <a:off x="3321240" y="3678183"/>
            <a:ext cx="8192948" cy="293692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1600" dirty="0">
                <a:solidFill>
                  <a:schemeClr val="tx1"/>
                </a:solidFill>
              </a:rPr>
              <a:t>Feststellung des Ruhens der </a:t>
            </a:r>
            <a:r>
              <a:rPr lang="de-DE" sz="1600" dirty="0" err="1">
                <a:solidFill>
                  <a:schemeClr val="tx1"/>
                </a:solidFill>
              </a:rPr>
              <a:t>eSo</a:t>
            </a:r>
            <a:r>
              <a:rPr lang="de-DE" sz="1600" dirty="0">
                <a:solidFill>
                  <a:schemeClr val="tx1"/>
                </a:solidFill>
              </a:rPr>
              <a:t> wegen tatsächlicher oder rechtlicher </a:t>
            </a:r>
            <a:r>
              <a:rPr lang="de-DE" sz="1600" dirty="0" smtClean="0">
                <a:solidFill>
                  <a:schemeClr val="tx1"/>
                </a:solidFill>
              </a:rPr>
              <a:t>Hindernisse</a:t>
            </a:r>
            <a:r>
              <a:rPr lang="de-DE" sz="1600" dirty="0">
                <a:solidFill>
                  <a:schemeClr val="tx1"/>
                </a:solidFill>
              </a:rPr>
              <a:t>, Vereinfachtes Unterhaltsverfahren, Vormundschaften, </a:t>
            </a:r>
            <a:r>
              <a:rPr lang="de-DE" sz="1600" dirty="0" err="1">
                <a:solidFill>
                  <a:schemeClr val="tx1"/>
                </a:solidFill>
              </a:rPr>
              <a:t>Pflegschaften</a:t>
            </a:r>
            <a:r>
              <a:rPr lang="de-DE" sz="1600" dirty="0">
                <a:solidFill>
                  <a:schemeClr val="tx1"/>
                </a:solidFill>
              </a:rPr>
              <a:t>, Genehmigung für Eltern gemäß § 1643 BGB, z. B. bei Erbausschlagung für das Kind, Grundstücksgeschäften bei Kind als (Mit)</a:t>
            </a:r>
            <a:r>
              <a:rPr lang="de-DE" sz="1600" dirty="0" err="1">
                <a:solidFill>
                  <a:schemeClr val="tx1"/>
                </a:solidFill>
              </a:rPr>
              <a:t>eigentümer</a:t>
            </a:r>
            <a:r>
              <a:rPr lang="de-DE" sz="1600" dirty="0">
                <a:solidFill>
                  <a:schemeClr val="tx1"/>
                </a:solidFill>
              </a:rPr>
              <a:t> des Grundstücks, Genehmigung von Kaufverträgen, Verfahren nach § 1640 BGB, Verfahren zur Bestimmung des Kindergeldberechtigten gemäß § 64 </a:t>
            </a:r>
            <a:r>
              <a:rPr lang="de-DE" sz="1600" dirty="0" err="1">
                <a:solidFill>
                  <a:schemeClr val="tx1"/>
                </a:solidFill>
              </a:rPr>
              <a:t>EstG</a:t>
            </a:r>
            <a:r>
              <a:rPr lang="de-DE" sz="1600" dirty="0">
                <a:solidFill>
                  <a:schemeClr val="tx1"/>
                </a:solidFill>
              </a:rPr>
              <a:t>, Entscheidung über Genehmigung zur Erteilung einer zweiten vollstreckbaren Ausfertigung von Urkunden und Entscheidungen, Entschädigung von Rechtsanwälten, Verfahrensbeiständen, Pflegern und Vormündern, Vollstreckung von Zwangsgeld im </a:t>
            </a:r>
            <a:r>
              <a:rPr lang="de-DE" sz="1600" dirty="0" smtClean="0">
                <a:solidFill>
                  <a:schemeClr val="tx1"/>
                </a:solidFill>
              </a:rPr>
              <a:t>Versorgungsausgleichsverfahren</a:t>
            </a:r>
            <a:r>
              <a:rPr lang="de-DE" sz="1600" dirty="0">
                <a:solidFill>
                  <a:schemeClr val="tx1"/>
                </a:solidFill>
              </a:rPr>
              <a:t>, VKH-Überprüfung und Abänderung/Aufhebung, KFA/KFB, die Erteilung der vollstreckbaren Ausfertigungen in den Fällen des § 726 I, der §§ 727 bis 729, 733, 738, 742, 744, 745 II sowie des § 749 ZPO</a:t>
            </a:r>
          </a:p>
        </p:txBody>
      </p:sp>
      <p:sp>
        <p:nvSpPr>
          <p:cNvPr id="6" name="Pfeil nach rechts 5"/>
          <p:cNvSpPr/>
          <p:nvPr/>
        </p:nvSpPr>
        <p:spPr>
          <a:xfrm>
            <a:off x="1801359" y="1463445"/>
            <a:ext cx="1559594" cy="759417"/>
          </a:xfrm>
          <a:prstGeom prst="rightArrow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Richter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2" name="Pfeil nach rechts 11"/>
          <p:cNvSpPr/>
          <p:nvPr/>
        </p:nvSpPr>
        <p:spPr>
          <a:xfrm>
            <a:off x="1425131" y="3570335"/>
            <a:ext cx="1941891" cy="759417"/>
          </a:xfrm>
          <a:prstGeom prst="rightArrow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Rechtspfleger</a:t>
            </a:r>
            <a:endParaRPr lang="de-DE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3810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9" grpId="0" animBg="1"/>
      <p:bldP spid="11" grpId="0" animBg="1"/>
      <p:bldP spid="6" grpId="0" animBg="1"/>
      <p:bldP spid="1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480447" y="736722"/>
            <a:ext cx="11213024" cy="8572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b="1" u="sng">
                <a:solidFill>
                  <a:schemeClr val="tx1"/>
                </a:solidFill>
              </a:rPr>
              <a:t>8. Nennen Sie die verschiedenen Arten der Beteiligten im familienrechtlichen Verfahren und jeweils ein Beispiel!</a:t>
            </a:r>
            <a:endParaRPr lang="de-DE">
              <a:solidFill>
                <a:schemeClr val="tx1"/>
              </a:solidFill>
            </a:endParaRPr>
          </a:p>
        </p:txBody>
      </p:sp>
      <p:sp>
        <p:nvSpPr>
          <p:cNvPr id="3" name="Abgerundetes Rechteck 2"/>
          <p:cNvSpPr/>
          <p:nvPr/>
        </p:nvSpPr>
        <p:spPr>
          <a:xfrm>
            <a:off x="2533260" y="155879"/>
            <a:ext cx="7052455" cy="500063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200" b="1" dirty="0" smtClean="0"/>
              <a:t>Lösung – Wiederholung Einführung in Familiensachen</a:t>
            </a:r>
            <a:endParaRPr lang="de-DE" sz="2200" b="1" dirty="0"/>
          </a:p>
        </p:txBody>
      </p:sp>
      <p:sp>
        <p:nvSpPr>
          <p:cNvPr id="4" name="Rechteck 3"/>
          <p:cNvSpPr/>
          <p:nvPr/>
        </p:nvSpPr>
        <p:spPr>
          <a:xfrm>
            <a:off x="0" y="6615112"/>
            <a:ext cx="828675" cy="24288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Rechteck 4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KG-Ref.AF Carus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Rechteck 8"/>
          <p:cNvSpPr/>
          <p:nvPr/>
        </p:nvSpPr>
        <p:spPr>
          <a:xfrm>
            <a:off x="3321240" y="1442413"/>
            <a:ext cx="7434584" cy="255376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Muss-Beteiligte: </a:t>
            </a:r>
            <a:r>
              <a:rPr lang="de-DE" dirty="0">
                <a:solidFill>
                  <a:schemeClr val="tx1"/>
                </a:solidFill>
              </a:rPr>
              <a:t>deren Rechte unmittelbar betroffen sind sowie wer von Gesetzes wegen zu beteiligen ist - Antragsteller, Antragsgegner, Verfahrensbevollmächtigte, JA, VB</a:t>
            </a:r>
          </a:p>
          <a:p>
            <a:r>
              <a:rPr lang="de-DE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Kann-Beteiligte: </a:t>
            </a:r>
            <a:r>
              <a:rPr lang="de-DE" dirty="0">
                <a:solidFill>
                  <a:schemeClr val="tx1"/>
                </a:solidFill>
              </a:rPr>
              <a:t>Personen können von Amts wegen oder auf Antrag weiterer Personen zum Verfahren hinzugezogen werden, sofern dies in einem Gesetz vorgesehen ist - SV, Zeugen, Verwandte, JA</a:t>
            </a:r>
          </a:p>
          <a:p>
            <a:r>
              <a:rPr lang="de-DE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Beteiligte kraft Antrags: </a:t>
            </a:r>
            <a:r>
              <a:rPr lang="de-DE" dirty="0">
                <a:solidFill>
                  <a:schemeClr val="tx1"/>
                </a:solidFill>
              </a:rPr>
              <a:t>JA kann auf Antrag beteiligt werden</a:t>
            </a:r>
          </a:p>
        </p:txBody>
      </p:sp>
      <p:sp>
        <p:nvSpPr>
          <p:cNvPr id="10" name="Rechteck 9"/>
          <p:cNvSpPr/>
          <p:nvPr/>
        </p:nvSpPr>
        <p:spPr>
          <a:xfrm>
            <a:off x="480447" y="4273247"/>
            <a:ext cx="4796954" cy="8572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b="1" u="sng">
                <a:solidFill>
                  <a:schemeClr val="tx1"/>
                </a:solidFill>
              </a:rPr>
              <a:t>9. Nennen Sie die Instanzen in Familiensachen!</a:t>
            </a:r>
            <a:endParaRPr lang="de-DE">
              <a:solidFill>
                <a:schemeClr val="tx1"/>
              </a:solidFill>
            </a:endParaRPr>
          </a:p>
        </p:txBody>
      </p:sp>
      <p:graphicFrame>
        <p:nvGraphicFramePr>
          <p:cNvPr id="6" name="Tabel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21633501"/>
              </p:ext>
            </p:extLst>
          </p:nvPr>
        </p:nvGraphicFramePr>
        <p:xfrm>
          <a:off x="3321240" y="4904802"/>
          <a:ext cx="5752465" cy="15240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067560">
                  <a:extLst>
                    <a:ext uri="{9D8B030D-6E8A-4147-A177-3AD203B41FA5}">
                      <a16:colId xmlns:a16="http://schemas.microsoft.com/office/drawing/2014/main" val="1518972878"/>
                    </a:ext>
                  </a:extLst>
                </a:gridCol>
                <a:gridCol w="1454436">
                  <a:extLst>
                    <a:ext uri="{9D8B030D-6E8A-4147-A177-3AD203B41FA5}">
                      <a16:colId xmlns:a16="http://schemas.microsoft.com/office/drawing/2014/main" val="1891765424"/>
                    </a:ext>
                  </a:extLst>
                </a:gridCol>
                <a:gridCol w="2230469">
                  <a:extLst>
                    <a:ext uri="{9D8B030D-6E8A-4147-A177-3AD203B41FA5}">
                      <a16:colId xmlns:a16="http://schemas.microsoft.com/office/drawing/2014/main" val="3401610800"/>
                    </a:ext>
                  </a:extLst>
                </a:gridCol>
              </a:tblGrid>
              <a:tr h="28829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I. Instanz: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2000">
                          <a:solidFill>
                            <a:schemeClr val="tx1"/>
                          </a:solidFill>
                          <a:effectLst/>
                        </a:rPr>
                        <a:t>AG</a:t>
                      </a:r>
                      <a:endParaRPr lang="de-DE" sz="20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2000">
                          <a:solidFill>
                            <a:schemeClr val="tx1"/>
                          </a:solidFill>
                          <a:effectLst/>
                        </a:rPr>
                        <a:t>§§ 23a I S. 1 Nr. 1, 23b GVG</a:t>
                      </a:r>
                      <a:endParaRPr lang="de-DE" sz="20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7673799"/>
                  </a:ext>
                </a:extLst>
              </a:tr>
              <a:tr h="28829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20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de-DE" sz="20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20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de-DE" sz="20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317965"/>
                  </a:ext>
                </a:extLst>
              </a:tr>
              <a:tr h="28829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2000">
                          <a:solidFill>
                            <a:schemeClr val="tx1"/>
                          </a:solidFill>
                          <a:effectLst/>
                        </a:rPr>
                        <a:t>II. Instanz:</a:t>
                      </a:r>
                      <a:endParaRPr lang="de-DE" sz="20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2000">
                          <a:solidFill>
                            <a:schemeClr val="tx1"/>
                          </a:solidFill>
                          <a:effectLst/>
                        </a:rPr>
                        <a:t>OLG/KG</a:t>
                      </a:r>
                      <a:endParaRPr lang="de-DE" sz="20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§ 119 I Nr. 1a) GVG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7113456"/>
                  </a:ext>
                </a:extLst>
              </a:tr>
              <a:tr h="28829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2000">
                          <a:solidFill>
                            <a:schemeClr val="tx1"/>
                          </a:solidFill>
                          <a:effectLst/>
                        </a:rPr>
                        <a:t>III. Instanz:</a:t>
                      </a:r>
                      <a:endParaRPr lang="de-DE" sz="20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2000">
                          <a:solidFill>
                            <a:schemeClr val="tx1"/>
                          </a:solidFill>
                          <a:effectLst/>
                        </a:rPr>
                        <a:t>BGH</a:t>
                      </a:r>
                      <a:endParaRPr lang="de-DE" sz="20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§ 133 GVG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4177122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584670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9" grpId="0" animBg="1"/>
      <p:bldP spid="1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1394364" y="769447"/>
            <a:ext cx="5409393" cy="8572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b="1" u="sng">
                <a:solidFill>
                  <a:schemeClr val="tx1"/>
                </a:solidFill>
              </a:rPr>
              <a:t>10. Nennen Sie die Voraussetzungen der VKH!</a:t>
            </a:r>
            <a:endParaRPr lang="de-DE">
              <a:solidFill>
                <a:schemeClr val="tx1"/>
              </a:solidFill>
              <a:effectLst/>
            </a:endParaRPr>
          </a:p>
        </p:txBody>
      </p:sp>
      <p:sp>
        <p:nvSpPr>
          <p:cNvPr id="3" name="Abgerundetes Rechteck 2"/>
          <p:cNvSpPr/>
          <p:nvPr/>
        </p:nvSpPr>
        <p:spPr>
          <a:xfrm>
            <a:off x="2533260" y="155879"/>
            <a:ext cx="7052455" cy="500063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200" b="1" dirty="0" smtClean="0"/>
              <a:t>Lösung – Wiederholung Einführung in Familiensachen</a:t>
            </a:r>
            <a:endParaRPr lang="de-DE" sz="2200" b="1" dirty="0"/>
          </a:p>
        </p:txBody>
      </p:sp>
      <p:sp>
        <p:nvSpPr>
          <p:cNvPr id="4" name="Rechteck 3"/>
          <p:cNvSpPr/>
          <p:nvPr/>
        </p:nvSpPr>
        <p:spPr>
          <a:xfrm>
            <a:off x="0" y="6615112"/>
            <a:ext cx="828675" cy="24288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Rechteck 4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KG-Ref.AF Carus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Rechteck 8"/>
          <p:cNvSpPr/>
          <p:nvPr/>
        </p:nvSpPr>
        <p:spPr>
          <a:xfrm>
            <a:off x="3321240" y="1442412"/>
            <a:ext cx="7326096" cy="134364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>
                <a:solidFill>
                  <a:schemeClr val="tx1"/>
                </a:solidFill>
              </a:rPr>
              <a:t>ein Beteiligter kann nach seinen persönlichen und wirtschaftlichen Verhältnissen die Kosten der Verfahrensführung nicht, nur zum Teil oder nur in Raten aufbringen</a:t>
            </a:r>
          </a:p>
          <a:p>
            <a:r>
              <a:rPr lang="de-DE">
                <a:solidFill>
                  <a:schemeClr val="tx1"/>
                </a:solidFill>
              </a:rPr>
              <a:t>beabsichtigte Rechtsverfolgung oder Rechtsverteidigung bietet hinreichende Aussicht auf Erfolg und erscheint nicht mutwillig</a:t>
            </a:r>
          </a:p>
        </p:txBody>
      </p:sp>
      <p:sp>
        <p:nvSpPr>
          <p:cNvPr id="10" name="Rechteck 9"/>
          <p:cNvSpPr/>
          <p:nvPr/>
        </p:nvSpPr>
        <p:spPr>
          <a:xfrm>
            <a:off x="1388187" y="2919312"/>
            <a:ext cx="6780992" cy="8572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b="1" u="sng">
                <a:solidFill>
                  <a:schemeClr val="tx1"/>
                </a:solidFill>
              </a:rPr>
              <a:t>11. Welche Gesetze bzw. Vorschriften gelten im VKH-Verfahren?</a:t>
            </a:r>
            <a:endParaRPr lang="de-DE">
              <a:solidFill>
                <a:schemeClr val="tx1"/>
              </a:solidFill>
              <a:effectLst/>
            </a:endParaRPr>
          </a:p>
        </p:txBody>
      </p:sp>
      <p:sp>
        <p:nvSpPr>
          <p:cNvPr id="11" name="Rechteck 10"/>
          <p:cNvSpPr/>
          <p:nvPr/>
        </p:nvSpPr>
        <p:spPr>
          <a:xfrm>
            <a:off x="3321240" y="3572531"/>
            <a:ext cx="3195796" cy="81401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>
                <a:solidFill>
                  <a:schemeClr val="tx1"/>
                </a:solidFill>
              </a:rPr>
              <a:t>FamFG, ZPO, DB-PKHG</a:t>
            </a:r>
            <a:endParaRPr lang="de-DE">
              <a:solidFill>
                <a:schemeClr val="tx1"/>
              </a:solidFill>
              <a:effectLst/>
            </a:endParaRPr>
          </a:p>
        </p:txBody>
      </p:sp>
      <p:sp>
        <p:nvSpPr>
          <p:cNvPr id="12" name="Rechteck 11"/>
          <p:cNvSpPr/>
          <p:nvPr/>
        </p:nvSpPr>
        <p:spPr>
          <a:xfrm>
            <a:off x="1372688" y="4535694"/>
            <a:ext cx="6780992" cy="8572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b="1" u="sng">
                <a:solidFill>
                  <a:schemeClr val="tx1"/>
                </a:solidFill>
              </a:rPr>
              <a:t>12. Welche VKH-Entscheidungen können durch den Richter ergehen?</a:t>
            </a:r>
            <a:endParaRPr lang="de-DE">
              <a:solidFill>
                <a:schemeClr val="tx1"/>
              </a:solidFill>
              <a:effectLst/>
            </a:endParaRPr>
          </a:p>
        </p:txBody>
      </p:sp>
      <p:sp>
        <p:nvSpPr>
          <p:cNvPr id="13" name="Rechteck 12"/>
          <p:cNvSpPr/>
          <p:nvPr/>
        </p:nvSpPr>
        <p:spPr>
          <a:xfrm>
            <a:off x="3321240" y="5542093"/>
            <a:ext cx="6109479" cy="81401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dirty="0">
                <a:solidFill>
                  <a:schemeClr val="tx1"/>
                </a:solidFill>
              </a:rPr>
              <a:t>VKH ohne Ratenzahlung, Teilbewilligung der VKH, VKH mit Ratenzahlung (mit max. </a:t>
            </a:r>
            <a:r>
              <a:rPr lang="de-DE" dirty="0" smtClean="0">
                <a:solidFill>
                  <a:schemeClr val="tx1"/>
                </a:solidFill>
              </a:rPr>
              <a:t>48 </a:t>
            </a:r>
            <a:r>
              <a:rPr lang="de-DE" dirty="0">
                <a:solidFill>
                  <a:schemeClr val="tx1"/>
                </a:solidFill>
              </a:rPr>
              <a:t>Monatsraten), Zurückweisung des Antrages</a:t>
            </a:r>
            <a:endParaRPr lang="de-DE" dirty="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4166766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9" grpId="0" animBg="1"/>
      <p:bldP spid="10" grpId="0" animBg="1"/>
      <p:bldP spid="11" grpId="0" animBg="1"/>
      <p:bldP spid="12" grpId="0" animBg="1"/>
      <p:bldP spid="1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1394364" y="769447"/>
            <a:ext cx="9772165" cy="8572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b="1" u="sng">
                <a:solidFill>
                  <a:schemeClr val="tx1"/>
                </a:solidFill>
              </a:rPr>
              <a:t>13. Es wird VKH mit Raten bewilligt. Wie wird der VKH-Beschluss an den Antragsgegner übersandt?</a:t>
            </a:r>
            <a:endParaRPr lang="de-DE">
              <a:solidFill>
                <a:schemeClr val="tx1"/>
              </a:solidFill>
              <a:effectLst/>
            </a:endParaRPr>
          </a:p>
        </p:txBody>
      </p:sp>
      <p:sp>
        <p:nvSpPr>
          <p:cNvPr id="3" name="Abgerundetes Rechteck 2"/>
          <p:cNvSpPr/>
          <p:nvPr/>
        </p:nvSpPr>
        <p:spPr>
          <a:xfrm>
            <a:off x="2533260" y="155879"/>
            <a:ext cx="7052455" cy="500063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200" b="1" dirty="0" smtClean="0"/>
              <a:t>Lösung – Wiederholung Einführung in Familiensachen</a:t>
            </a:r>
            <a:endParaRPr lang="de-DE" sz="2200" b="1" dirty="0"/>
          </a:p>
        </p:txBody>
      </p:sp>
      <p:sp>
        <p:nvSpPr>
          <p:cNvPr id="4" name="Rechteck 3"/>
          <p:cNvSpPr/>
          <p:nvPr/>
        </p:nvSpPr>
        <p:spPr>
          <a:xfrm>
            <a:off x="0" y="6615112"/>
            <a:ext cx="828675" cy="24288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Rechteck 4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KG-Ref.AF Carus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Rechteck 8"/>
          <p:cNvSpPr/>
          <p:nvPr/>
        </p:nvSpPr>
        <p:spPr>
          <a:xfrm>
            <a:off x="3321240" y="1442412"/>
            <a:ext cx="7326096" cy="94341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>
                <a:solidFill>
                  <a:schemeClr val="tx1"/>
                </a:solidFill>
              </a:rPr>
              <a:t>entspricht der Beschluss nicht dem erklärten Willen des Beteiligten – Beschluss demjenigen förmlich übersenden (§ 41 I FamFG)</a:t>
            </a:r>
          </a:p>
        </p:txBody>
      </p:sp>
      <p:sp>
        <p:nvSpPr>
          <p:cNvPr id="10" name="Rechteck 9"/>
          <p:cNvSpPr/>
          <p:nvPr/>
        </p:nvSpPr>
        <p:spPr>
          <a:xfrm>
            <a:off x="1372688" y="2528937"/>
            <a:ext cx="10173549" cy="8572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b="1" u="sng">
                <a:solidFill>
                  <a:schemeClr val="tx1"/>
                </a:solidFill>
              </a:rPr>
              <a:t>14. Welche Möglichkeiten hat der Antragsteller, wenn er mit der Entscheidung über den VKH-Antrag nicht einverstanden ist?</a:t>
            </a:r>
            <a:endParaRPr lang="de-DE">
              <a:solidFill>
                <a:schemeClr val="tx1"/>
              </a:solidFill>
              <a:effectLst/>
            </a:endParaRPr>
          </a:p>
        </p:txBody>
      </p:sp>
      <p:sp>
        <p:nvSpPr>
          <p:cNvPr id="11" name="Rechteck 10"/>
          <p:cNvSpPr/>
          <p:nvPr/>
        </p:nvSpPr>
        <p:spPr>
          <a:xfrm>
            <a:off x="3321240" y="3241574"/>
            <a:ext cx="7202109" cy="230980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dirty="0">
                <a:solidFill>
                  <a:schemeClr val="tx1"/>
                </a:solidFill>
              </a:rPr>
              <a:t>VKH-Beschluss ist mit der sofortigen Beschwerde anfechtbar (§§ 567 bis 572, 127 II – IV ZPO)</a:t>
            </a:r>
          </a:p>
          <a:p>
            <a:r>
              <a:rPr lang="de-DE" dirty="0">
                <a:solidFill>
                  <a:schemeClr val="tx1"/>
                </a:solidFill>
              </a:rPr>
              <a:t>Notfrist, 1 Monat ab Zustellung der Entscheidung, spätestens mit dem Ablauf von 5 Monaten nach der Verkündung des Beschlusses (§ 569 I S. 2 ZPO)</a:t>
            </a:r>
          </a:p>
          <a:p>
            <a:r>
              <a:rPr lang="de-DE" dirty="0">
                <a:solidFill>
                  <a:schemeClr val="tx1"/>
                </a:solidFill>
              </a:rPr>
              <a:t>Einlegung beim Gericht, dessen Entscheidung angefochten wird oder beim </a:t>
            </a:r>
            <a:r>
              <a:rPr lang="de-DE" dirty="0" smtClean="0">
                <a:solidFill>
                  <a:schemeClr val="tx1"/>
                </a:solidFill>
              </a:rPr>
              <a:t>Beschwerdegericht </a:t>
            </a:r>
            <a:r>
              <a:rPr lang="de-DE" dirty="0">
                <a:solidFill>
                  <a:schemeClr val="tx1"/>
                </a:solidFill>
              </a:rPr>
              <a:t>(§§ 569 I S. 1, 127 III S. 3 ZPO)</a:t>
            </a:r>
          </a:p>
        </p:txBody>
      </p:sp>
    </p:spTree>
    <p:extLst>
      <p:ext uri="{BB962C8B-B14F-4D97-AF65-F5344CB8AC3E}">
        <p14:creationId xmlns:p14="http://schemas.microsoft.com/office/powerpoint/2010/main" val="11958807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9" grpId="0" animBg="1"/>
      <p:bldP spid="10" grpId="0" animBg="1"/>
      <p:bldP spid="11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1394364" y="769446"/>
            <a:ext cx="9772165" cy="158629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b="1" u="sng" dirty="0">
                <a:solidFill>
                  <a:schemeClr val="tx1"/>
                </a:solidFill>
              </a:rPr>
              <a:t>15. Sie sind </a:t>
            </a:r>
            <a:r>
              <a:rPr lang="de-DE" b="1" u="sng" dirty="0" err="1">
                <a:solidFill>
                  <a:schemeClr val="tx1"/>
                </a:solidFill>
              </a:rPr>
              <a:t>UdG</a:t>
            </a:r>
            <a:r>
              <a:rPr lang="de-DE" b="1" u="sng" dirty="0">
                <a:solidFill>
                  <a:schemeClr val="tx1"/>
                </a:solidFill>
              </a:rPr>
              <a:t> in der Abteilung 123 im Familiengericht. Bei Ihnen gehen folgende Anträge ein: a) Antrag auf Ehescheidung, b) Antrag auf Übertragung der </a:t>
            </a:r>
            <a:r>
              <a:rPr lang="de-DE" b="1" u="sng" dirty="0" err="1">
                <a:solidFill>
                  <a:schemeClr val="tx1"/>
                </a:solidFill>
              </a:rPr>
              <a:t>eSo</a:t>
            </a:r>
            <a:r>
              <a:rPr lang="de-DE" b="1" u="sng" dirty="0">
                <a:solidFill>
                  <a:schemeClr val="tx1"/>
                </a:solidFill>
              </a:rPr>
              <a:t> und c) Antrag auf Bewilligung der VKH. Bestehen für die jeweiligen Anträge Anwaltszwang? Nennen Sie jeweils die gesetzlichen Bestimmungen!</a:t>
            </a:r>
            <a:endParaRPr lang="de-DE" dirty="0">
              <a:solidFill>
                <a:schemeClr val="tx1"/>
              </a:solidFill>
              <a:effectLst/>
            </a:endParaRPr>
          </a:p>
        </p:txBody>
      </p:sp>
      <p:sp>
        <p:nvSpPr>
          <p:cNvPr id="3" name="Abgerundetes Rechteck 2"/>
          <p:cNvSpPr/>
          <p:nvPr/>
        </p:nvSpPr>
        <p:spPr>
          <a:xfrm>
            <a:off x="2533260" y="155879"/>
            <a:ext cx="7052455" cy="500063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200" b="1" dirty="0" smtClean="0"/>
              <a:t>Lösung – Wiederholung Einführung in Familiensachen</a:t>
            </a:r>
            <a:endParaRPr lang="de-DE" sz="2200" b="1" dirty="0"/>
          </a:p>
        </p:txBody>
      </p:sp>
      <p:sp>
        <p:nvSpPr>
          <p:cNvPr id="4" name="Rechteck 3"/>
          <p:cNvSpPr/>
          <p:nvPr/>
        </p:nvSpPr>
        <p:spPr>
          <a:xfrm>
            <a:off x="0" y="6615112"/>
            <a:ext cx="828675" cy="24288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Rechteck 4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KG-Ref.AF Carus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Rechteck 8"/>
          <p:cNvSpPr/>
          <p:nvPr/>
        </p:nvSpPr>
        <p:spPr>
          <a:xfrm>
            <a:off x="5421260" y="1997536"/>
            <a:ext cx="3141553" cy="94341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>
                <a:solidFill>
                  <a:schemeClr val="tx1"/>
                </a:solidFill>
              </a:rPr>
              <a:t>a) ja, § 114 I FamFG </a:t>
            </a:r>
          </a:p>
          <a:p>
            <a:r>
              <a:rPr lang="de-DE">
                <a:solidFill>
                  <a:schemeClr val="tx1"/>
                </a:solidFill>
              </a:rPr>
              <a:t>b) nein, § 114 I FamFG</a:t>
            </a:r>
          </a:p>
          <a:p>
            <a:r>
              <a:rPr lang="de-DE">
                <a:solidFill>
                  <a:schemeClr val="tx1"/>
                </a:solidFill>
              </a:rPr>
              <a:t>c) nein, § 114 IV Nr. 5 FamFG</a:t>
            </a:r>
            <a:endParaRPr lang="de-DE">
              <a:solidFill>
                <a:schemeClr val="tx1"/>
              </a:solidFill>
              <a:effectLst/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1394364" y="3067047"/>
            <a:ext cx="10173549" cy="8572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b="1" u="sng">
                <a:solidFill>
                  <a:schemeClr val="tx1"/>
                </a:solidFill>
              </a:rPr>
              <a:t>16. Wann werden die Beschlüsse wirksam? Nennen Sie die entsprechenden gesetzlichen Bestimmungen!</a:t>
            </a:r>
            <a:endParaRPr lang="de-DE">
              <a:solidFill>
                <a:schemeClr val="tx1"/>
              </a:solidFill>
              <a:effectLst/>
            </a:endParaRPr>
          </a:p>
        </p:txBody>
      </p:sp>
      <p:graphicFrame>
        <p:nvGraphicFramePr>
          <p:cNvPr id="6" name="Tabel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6821690"/>
              </p:ext>
            </p:extLst>
          </p:nvPr>
        </p:nvGraphicFramePr>
        <p:xfrm>
          <a:off x="3062244" y="3697137"/>
          <a:ext cx="7732326" cy="26822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35006">
                  <a:extLst>
                    <a:ext uri="{9D8B030D-6E8A-4147-A177-3AD203B41FA5}">
                      <a16:colId xmlns:a16="http://schemas.microsoft.com/office/drawing/2014/main" val="4287236022"/>
                    </a:ext>
                  </a:extLst>
                </a:gridCol>
                <a:gridCol w="5797320">
                  <a:extLst>
                    <a:ext uri="{9D8B030D-6E8A-4147-A177-3AD203B41FA5}">
                      <a16:colId xmlns:a16="http://schemas.microsoft.com/office/drawing/2014/main" val="2280275094"/>
                    </a:ext>
                  </a:extLst>
                </a:gridCol>
              </a:tblGrid>
              <a:tr h="2159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600">
                          <a:solidFill>
                            <a:schemeClr val="tx1"/>
                          </a:solidFill>
                          <a:effectLst/>
                        </a:rPr>
                        <a:t>Ehesachen: </a:t>
                      </a:r>
                      <a:endParaRPr lang="de-DE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600">
                          <a:solidFill>
                            <a:schemeClr val="tx1"/>
                          </a:solidFill>
                          <a:effectLst/>
                        </a:rPr>
                        <a:t>mit Rechtskraft (§ 116 II FamFG)</a:t>
                      </a:r>
                      <a:endParaRPr lang="de-DE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16761"/>
                  </a:ext>
                </a:extLst>
              </a:tr>
              <a:tr h="53975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chemeClr val="tx1"/>
                          </a:solidFill>
                          <a:effectLst/>
                        </a:rPr>
                        <a:t>Familienstreitsachen: </a:t>
                      </a:r>
                      <a:endParaRPr lang="de-DE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600">
                          <a:solidFill>
                            <a:schemeClr val="tx1"/>
                          </a:solidFill>
                          <a:effectLst/>
                        </a:rPr>
                        <a:t>mit Rechtskraft, Ausnahme: sofortige Wirksamkeit, bei Endentscheidung mit einer Verpflichtung zur Leistung von Unterhalt (§ 116 III FamFG)</a:t>
                      </a:r>
                      <a:endParaRPr lang="de-DE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2832667"/>
                  </a:ext>
                </a:extLst>
              </a:tr>
              <a:tr h="115189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600">
                          <a:solidFill>
                            <a:schemeClr val="tx1"/>
                          </a:solidFill>
                          <a:effectLst/>
                        </a:rPr>
                        <a:t>Angelegenheit der freiwilligen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600">
                          <a:solidFill>
                            <a:schemeClr val="tx1"/>
                          </a:solidFill>
                          <a:effectLst/>
                        </a:rPr>
                        <a:t>Gerichtsbarkeit:</a:t>
                      </a:r>
                      <a:endParaRPr lang="de-DE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chemeClr val="tx1"/>
                          </a:solidFill>
                          <a:effectLst/>
                        </a:rPr>
                        <a:t>mit Bekanntgabe an die Beteiligten (§ 40 I </a:t>
                      </a:r>
                      <a:r>
                        <a:rPr lang="de-DE" sz="1600" dirty="0" err="1">
                          <a:solidFill>
                            <a:schemeClr val="tx1"/>
                          </a:solidFill>
                          <a:effectLst/>
                        </a:rPr>
                        <a:t>FamFG</a:t>
                      </a:r>
                      <a:r>
                        <a:rPr lang="de-DE" sz="1600" dirty="0">
                          <a:solidFill>
                            <a:schemeClr val="tx1"/>
                          </a:solidFill>
                          <a:effectLst/>
                        </a:rPr>
                        <a:t>)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chemeClr val="tx1"/>
                          </a:solidFill>
                          <a:effectLst/>
                        </a:rPr>
                        <a:t>mit Rechtskraft (§ 40 II und III </a:t>
                      </a:r>
                      <a:r>
                        <a:rPr lang="de-DE" sz="1600" dirty="0" err="1">
                          <a:solidFill>
                            <a:schemeClr val="tx1"/>
                          </a:solidFill>
                          <a:effectLst/>
                        </a:rPr>
                        <a:t>FamFG</a:t>
                      </a:r>
                      <a:r>
                        <a:rPr lang="de-DE" sz="1600" dirty="0">
                          <a:solidFill>
                            <a:schemeClr val="tx1"/>
                          </a:solidFill>
                          <a:effectLst/>
                        </a:rPr>
                        <a:t>)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chemeClr val="tx1"/>
                          </a:solidFill>
                          <a:effectLst/>
                        </a:rPr>
                        <a:t>bei Gefahr in Verzug: sofort (§ 40 III S. 2 </a:t>
                      </a:r>
                      <a:r>
                        <a:rPr lang="de-DE" sz="1600" dirty="0" err="1">
                          <a:solidFill>
                            <a:schemeClr val="tx1"/>
                          </a:solidFill>
                          <a:effectLst/>
                        </a:rPr>
                        <a:t>FamFG</a:t>
                      </a:r>
                      <a:r>
                        <a:rPr lang="de-DE" sz="1600" dirty="0">
                          <a:solidFill>
                            <a:schemeClr val="tx1"/>
                          </a:solidFill>
                          <a:effectLst/>
                        </a:rPr>
                        <a:t>) o. Beschluss mit Bekanntgabe an den Antragsteller wirksam (§ 40 III S. 3 </a:t>
                      </a:r>
                      <a:r>
                        <a:rPr lang="de-DE" sz="1600" dirty="0" err="1">
                          <a:solidFill>
                            <a:schemeClr val="tx1"/>
                          </a:solidFill>
                          <a:effectLst/>
                        </a:rPr>
                        <a:t>FamFG</a:t>
                      </a:r>
                      <a:r>
                        <a:rPr lang="de-DE" sz="1600" dirty="0">
                          <a:solidFill>
                            <a:schemeClr val="tx1"/>
                          </a:solidFill>
                          <a:effectLst/>
                        </a:rPr>
                        <a:t>)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chemeClr val="tx1"/>
                          </a:solidFill>
                          <a:effectLst/>
                        </a:rPr>
                        <a:t>Beschluss über Genehmigung eines Rechtsgeschäfts: mit Rechtskraft (§ 40 II S. 1 </a:t>
                      </a:r>
                      <a:r>
                        <a:rPr lang="de-DE" sz="1600" dirty="0" err="1">
                          <a:solidFill>
                            <a:schemeClr val="tx1"/>
                          </a:solidFill>
                          <a:effectLst/>
                        </a:rPr>
                        <a:t>FamFG</a:t>
                      </a:r>
                      <a:r>
                        <a:rPr lang="de-DE" sz="1600" dirty="0">
                          <a:solidFill>
                            <a:schemeClr val="tx1"/>
                          </a:solidFill>
                          <a:effectLst/>
                        </a:rPr>
                        <a:t>) - dies ist mit der Entscheidung auszusprechen (§ 40 II S. 2 </a:t>
                      </a:r>
                      <a:r>
                        <a:rPr lang="de-DE" sz="1600" dirty="0" err="1">
                          <a:solidFill>
                            <a:schemeClr val="tx1"/>
                          </a:solidFill>
                          <a:effectLst/>
                        </a:rPr>
                        <a:t>FamFG</a:t>
                      </a:r>
                      <a:r>
                        <a:rPr lang="de-DE" sz="1600" dirty="0">
                          <a:solidFill>
                            <a:schemeClr val="tx1"/>
                          </a:solidFill>
                          <a:effectLst/>
                        </a:rPr>
                        <a:t>)</a:t>
                      </a:r>
                      <a:endParaRPr lang="de-DE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869699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659579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9" grpId="0" animBg="1"/>
      <p:bldP spid="10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1394364" y="769447"/>
            <a:ext cx="8602043" cy="8572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b="1" u="sng">
                <a:solidFill>
                  <a:schemeClr val="tx1"/>
                </a:solidFill>
              </a:rPr>
              <a:t>17. Erläutern Sie den Erlassvermerk unter Nennung der gesetzlichen Bestimmungen!</a:t>
            </a:r>
            <a:endParaRPr lang="de-DE">
              <a:solidFill>
                <a:schemeClr val="tx1"/>
              </a:solidFill>
              <a:effectLst/>
            </a:endParaRPr>
          </a:p>
        </p:txBody>
      </p:sp>
      <p:sp>
        <p:nvSpPr>
          <p:cNvPr id="3" name="Abgerundetes Rechteck 2"/>
          <p:cNvSpPr/>
          <p:nvPr/>
        </p:nvSpPr>
        <p:spPr>
          <a:xfrm>
            <a:off x="2533260" y="155879"/>
            <a:ext cx="7052455" cy="500063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200" b="1" dirty="0" smtClean="0"/>
              <a:t>Lösung – Wiederholung Einführung in Familiensachen</a:t>
            </a:r>
            <a:endParaRPr lang="de-DE" sz="2200" b="1" dirty="0"/>
          </a:p>
        </p:txBody>
      </p:sp>
      <p:sp>
        <p:nvSpPr>
          <p:cNvPr id="4" name="Rechteck 3"/>
          <p:cNvSpPr/>
          <p:nvPr/>
        </p:nvSpPr>
        <p:spPr>
          <a:xfrm>
            <a:off x="0" y="6615112"/>
            <a:ext cx="828675" cy="24288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Rechteck 4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KG-Ref.AF Carus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Rechteck 8"/>
          <p:cNvSpPr/>
          <p:nvPr/>
        </p:nvSpPr>
        <p:spPr>
          <a:xfrm>
            <a:off x="2727702" y="1442412"/>
            <a:ext cx="7919634" cy="220743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dirty="0">
                <a:solidFill>
                  <a:schemeClr val="tx1"/>
                </a:solidFill>
              </a:rPr>
              <a:t>das Datum der Übergabe des Beschlusses an die Geschäftsstelle oder der Bekanntgabe durch Verlesen der Beschlussformel (Erlass) ist auf dem Beschluss zu vermerken </a:t>
            </a:r>
          </a:p>
          <a:p>
            <a:r>
              <a:rPr lang="de-DE" dirty="0">
                <a:solidFill>
                  <a:schemeClr val="tx1"/>
                </a:solidFill>
              </a:rPr>
              <a:t>auf allen Entscheidungen, die den Verfahrensgegenstand ganz oder teilweise erledigen</a:t>
            </a:r>
          </a:p>
          <a:p>
            <a:r>
              <a:rPr lang="de-DE" dirty="0">
                <a:solidFill>
                  <a:schemeClr val="tx1"/>
                </a:solidFill>
              </a:rPr>
              <a:t>am Ende einer Entscheidung</a:t>
            </a:r>
          </a:p>
          <a:p>
            <a:r>
              <a:rPr lang="de-DE" dirty="0">
                <a:solidFill>
                  <a:schemeClr val="tx1"/>
                </a:solidFill>
              </a:rPr>
              <a:t>§ 38 III S. 3 </a:t>
            </a:r>
            <a:r>
              <a:rPr lang="de-DE" dirty="0" err="1">
                <a:solidFill>
                  <a:schemeClr val="tx1"/>
                </a:solidFill>
              </a:rPr>
              <a:t>FamFG</a:t>
            </a:r>
            <a:r>
              <a:rPr lang="de-DE" dirty="0">
                <a:solidFill>
                  <a:schemeClr val="tx1"/>
                </a:solidFill>
              </a:rPr>
              <a:t> – gilt auch für Ehe- und Familienstreitsachen – es gelten aber auch die Vorschriften über die Verkündung entsprechend </a:t>
            </a:r>
          </a:p>
        </p:txBody>
      </p:sp>
      <p:sp>
        <p:nvSpPr>
          <p:cNvPr id="10" name="Rechteck 9"/>
          <p:cNvSpPr/>
          <p:nvPr/>
        </p:nvSpPr>
        <p:spPr>
          <a:xfrm>
            <a:off x="1394364" y="3814918"/>
            <a:ext cx="7732566" cy="8572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b="1" u="sng">
                <a:solidFill>
                  <a:schemeClr val="tx1"/>
                </a:solidFill>
              </a:rPr>
              <a:t>18. Welche Möglichkeiten der Bekanntgabe gibt es in Familiensachen?</a:t>
            </a:r>
            <a:endParaRPr lang="de-DE">
              <a:solidFill>
                <a:schemeClr val="tx1"/>
              </a:solidFill>
              <a:effectLst/>
            </a:endParaRPr>
          </a:p>
        </p:txBody>
      </p:sp>
      <p:graphicFrame>
        <p:nvGraphicFramePr>
          <p:cNvPr id="6" name="Tabel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54373001"/>
              </p:ext>
            </p:extLst>
          </p:nvPr>
        </p:nvGraphicFramePr>
        <p:xfrm>
          <a:off x="2727702" y="4528582"/>
          <a:ext cx="7544759" cy="16459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66716">
                  <a:extLst>
                    <a:ext uri="{9D8B030D-6E8A-4147-A177-3AD203B41FA5}">
                      <a16:colId xmlns:a16="http://schemas.microsoft.com/office/drawing/2014/main" val="1666665425"/>
                    </a:ext>
                  </a:extLst>
                </a:gridCol>
                <a:gridCol w="5778043">
                  <a:extLst>
                    <a:ext uri="{9D8B030D-6E8A-4147-A177-3AD203B41FA5}">
                      <a16:colId xmlns:a16="http://schemas.microsoft.com/office/drawing/2014/main" val="1772955227"/>
                    </a:ext>
                  </a:extLst>
                </a:gridCol>
              </a:tblGrid>
              <a:tr h="4318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800" dirty="0">
                          <a:solidFill>
                            <a:schemeClr val="tx1"/>
                          </a:solidFill>
                          <a:effectLst/>
                        </a:rPr>
                        <a:t>Ehe- und Familien-streitsachen </a:t>
                      </a:r>
                      <a:endParaRPr lang="de-DE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800" dirty="0">
                          <a:solidFill>
                            <a:schemeClr val="tx1"/>
                          </a:solidFill>
                          <a:effectLst/>
                        </a:rPr>
                        <a:t>Zustellungen nach den Vorschriften der ZPO</a:t>
                      </a:r>
                      <a:endParaRPr lang="de-DE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9206218"/>
                  </a:ext>
                </a:extLst>
              </a:tr>
              <a:tr h="53975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800" dirty="0">
                          <a:solidFill>
                            <a:schemeClr val="tx1"/>
                          </a:solidFill>
                          <a:effectLst/>
                        </a:rPr>
                        <a:t>Angelegenheiten der freiwilligen Gerichtsbarkeit</a:t>
                      </a:r>
                      <a:endParaRPr lang="de-DE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800" dirty="0">
                          <a:solidFill>
                            <a:schemeClr val="tx1"/>
                          </a:solidFill>
                          <a:effectLst/>
                        </a:rPr>
                        <a:t>§ 15 </a:t>
                      </a:r>
                      <a:r>
                        <a:rPr lang="de-DE" sz="1800" dirty="0" err="1">
                          <a:solidFill>
                            <a:schemeClr val="tx1"/>
                          </a:solidFill>
                          <a:effectLst/>
                        </a:rPr>
                        <a:t>FamFG</a:t>
                      </a:r>
                      <a:r>
                        <a:rPr lang="de-DE" sz="1800" dirty="0">
                          <a:solidFill>
                            <a:schemeClr val="tx1"/>
                          </a:solidFill>
                          <a:effectLst/>
                        </a:rPr>
                        <a:t>: Zustellungen nach den Vorschriften der ZPO und Aufgabe zur Post </a:t>
                      </a:r>
                      <a:endParaRPr lang="de-DE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584122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602481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9" grpId="0" animBg="1"/>
      <p:bldP spid="10" grpId="0" animBg="1"/>
    </p:bld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1642</Words>
  <Application>Microsoft Office PowerPoint</Application>
  <PresentationFormat>Breitbild</PresentationFormat>
  <Paragraphs>144</Paragraphs>
  <Slides>14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14</vt:i4>
      </vt:variant>
    </vt:vector>
  </HeadingPairs>
  <TitlesOfParts>
    <vt:vector size="19" baseType="lpstr">
      <vt:lpstr>Arial</vt:lpstr>
      <vt:lpstr>Calibri</vt:lpstr>
      <vt:lpstr>Calibri Light</vt:lpstr>
      <vt:lpstr>Times New Roman</vt:lpstr>
      <vt:lpstr>Office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>ITDZ-Berlin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Carus, Natascha</dc:creator>
  <cp:lastModifiedBy>Carus, Natascha</cp:lastModifiedBy>
  <cp:revision>26</cp:revision>
  <dcterms:created xsi:type="dcterms:W3CDTF">2023-08-28T19:13:31Z</dcterms:created>
  <dcterms:modified xsi:type="dcterms:W3CDTF">2024-08-09T06:15:59Z</dcterms:modified>
</cp:coreProperties>
</file>