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C92F-3445-4E73-8874-8B1F9753DFE6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71A5-B38E-483F-83C4-BAE7AEB771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6827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C92F-3445-4E73-8874-8B1F9753DFE6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71A5-B38E-483F-83C4-BAE7AEB771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398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C92F-3445-4E73-8874-8B1F9753DFE6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71A5-B38E-483F-83C4-BAE7AEB771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8190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C92F-3445-4E73-8874-8B1F9753DFE6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71A5-B38E-483F-83C4-BAE7AEB771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664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C92F-3445-4E73-8874-8B1F9753DFE6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71A5-B38E-483F-83C4-BAE7AEB771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9144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C92F-3445-4E73-8874-8B1F9753DFE6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71A5-B38E-483F-83C4-BAE7AEB771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4645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C92F-3445-4E73-8874-8B1F9753DFE6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71A5-B38E-483F-83C4-BAE7AEB771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9677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C92F-3445-4E73-8874-8B1F9753DFE6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71A5-B38E-483F-83C4-BAE7AEB771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7326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C92F-3445-4E73-8874-8B1F9753DFE6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71A5-B38E-483F-83C4-BAE7AEB771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175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C92F-3445-4E73-8874-8B1F9753DFE6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71A5-B38E-483F-83C4-BAE7AEB771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9531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C92F-3445-4E73-8874-8B1F9753DFE6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71A5-B38E-483F-83C4-BAE7AEB771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5875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C92F-3445-4E73-8874-8B1F9753DFE6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C71A5-B38E-483F-83C4-BAE7AEB771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4776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/>
          <p:nvPr/>
        </p:nvSpPr>
        <p:spPr>
          <a:xfrm>
            <a:off x="943096" y="4335796"/>
            <a:ext cx="5618050" cy="239800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7160078" y="408214"/>
            <a:ext cx="4710793" cy="301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5400" b="1" dirty="0" smtClean="0"/>
              <a:t>FamFG</a:t>
            </a:r>
            <a:endParaRPr lang="de-DE" b="1" dirty="0" smtClean="0"/>
          </a:p>
          <a:p>
            <a:pPr algn="ctr"/>
            <a:r>
              <a:rPr lang="de-DE" sz="2400" dirty="0" smtClean="0">
                <a:sym typeface="Symbol" panose="05050102010706020507" pitchFamily="18" charset="2"/>
              </a:rPr>
              <a:t></a:t>
            </a:r>
          </a:p>
          <a:p>
            <a:pPr algn="ctr"/>
            <a:r>
              <a:rPr lang="de-DE" sz="2800" dirty="0" smtClean="0">
                <a:sym typeface="Symbol" panose="05050102010706020507" pitchFamily="18" charset="2"/>
              </a:rPr>
              <a:t>Ehesachen</a:t>
            </a:r>
          </a:p>
          <a:p>
            <a:pPr algn="ctr"/>
            <a:r>
              <a:rPr lang="de-DE" sz="2800" dirty="0" smtClean="0">
                <a:sym typeface="Symbol" panose="05050102010706020507" pitchFamily="18" charset="2"/>
              </a:rPr>
              <a:t>Familienstreitsachen</a:t>
            </a:r>
          </a:p>
          <a:p>
            <a:pPr algn="ctr"/>
            <a:r>
              <a:rPr lang="de-DE" sz="2800" dirty="0" smtClean="0">
                <a:sym typeface="Symbol" panose="05050102010706020507" pitchFamily="18" charset="2"/>
              </a:rPr>
              <a:t>Angelegenheit der freiwilligen Gerichtsbarkeit </a:t>
            </a:r>
            <a:endParaRPr lang="de-DE" sz="2800" dirty="0"/>
          </a:p>
        </p:txBody>
      </p:sp>
      <p:sp>
        <p:nvSpPr>
          <p:cNvPr id="5" name="Textfeld 4"/>
          <p:cNvSpPr txBox="1"/>
          <p:nvPr/>
        </p:nvSpPr>
        <p:spPr>
          <a:xfrm>
            <a:off x="7160078" y="3846103"/>
            <a:ext cx="4710793" cy="22467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/>
              <a:t>Achtung: Ehe- und Familienstreitsachen</a:t>
            </a:r>
          </a:p>
          <a:p>
            <a:pPr algn="ctr"/>
            <a:r>
              <a:rPr lang="de-DE" sz="2800" dirty="0" smtClean="0"/>
              <a:t> </a:t>
            </a:r>
            <a:r>
              <a:rPr lang="de-DE" sz="2800" b="1" u="sng" dirty="0" smtClean="0"/>
              <a:t>keine Anwendung</a:t>
            </a:r>
          </a:p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§§ </a:t>
            </a:r>
            <a:r>
              <a:rPr lang="de-DE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2-22, 23-37, 40-45 S. 1+2, 47-48, 76-96 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FamFG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34736" y="434672"/>
            <a:ext cx="4588328" cy="200054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5400" b="1" dirty="0" smtClean="0"/>
              <a:t>ZPO</a:t>
            </a:r>
          </a:p>
          <a:p>
            <a:pPr algn="ctr"/>
            <a:r>
              <a:rPr lang="de-DE" sz="2400" dirty="0" smtClean="0">
                <a:sym typeface="Symbol" panose="05050102010706020507" pitchFamily="18" charset="2"/>
              </a:rPr>
              <a:t></a:t>
            </a:r>
          </a:p>
          <a:p>
            <a:pPr algn="ctr"/>
            <a:r>
              <a:rPr lang="de-DE" sz="2800" dirty="0" smtClean="0"/>
              <a:t>Ehe- und Familienstreitsachen</a:t>
            </a:r>
          </a:p>
          <a:p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334736" y="2850960"/>
            <a:ext cx="4588329" cy="12618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/>
              <a:t>gültig für alle Familiensachen</a:t>
            </a:r>
          </a:p>
          <a:p>
            <a:pPr algn="ctr"/>
            <a:r>
              <a:rPr lang="de-DE" sz="2400" dirty="0" smtClean="0"/>
              <a:t>Vorschriften über VKH, Zustellung, Vollstreckung</a:t>
            </a:r>
            <a:endParaRPr lang="de-DE" sz="2400" dirty="0"/>
          </a:p>
        </p:txBody>
      </p:sp>
      <p:sp>
        <p:nvSpPr>
          <p:cNvPr id="10" name="Textfeld 9"/>
          <p:cNvSpPr txBox="1"/>
          <p:nvPr/>
        </p:nvSpPr>
        <p:spPr>
          <a:xfrm>
            <a:off x="8859287" y="3460942"/>
            <a:ext cx="1338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ym typeface="Symbol" panose="05050102010706020507" pitchFamily="18" charset="2"/>
              </a:rPr>
              <a:t></a:t>
            </a:r>
            <a:endParaRPr lang="de-DE" sz="24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1959429" y="2458457"/>
            <a:ext cx="1338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ym typeface="Symbol" panose="05050102010706020507" pitchFamily="18" charset="2"/>
              </a:rPr>
              <a:t></a:t>
            </a:r>
            <a:endParaRPr lang="de-DE" sz="2400" b="1" dirty="0"/>
          </a:p>
        </p:txBody>
      </p:sp>
      <p:sp>
        <p:nvSpPr>
          <p:cNvPr id="12" name="Rechteck 11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18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1401962" y="5695335"/>
            <a:ext cx="2122966" cy="6767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err="1" smtClean="0">
                <a:solidFill>
                  <a:schemeClr val="tx1"/>
                </a:solidFill>
              </a:rPr>
              <a:t>GewSchG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081122" y="5695335"/>
            <a:ext cx="1960449" cy="64348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err="1" smtClean="0">
                <a:solidFill>
                  <a:schemeClr val="tx1"/>
                </a:solidFill>
              </a:rPr>
              <a:t>FamGKG</a:t>
            </a:r>
            <a:endParaRPr lang="de-DE" sz="3600" b="1" dirty="0" smtClean="0">
              <a:solidFill>
                <a:schemeClr val="tx1"/>
              </a:solidFill>
            </a:endParaRPr>
          </a:p>
        </p:txBody>
      </p:sp>
      <p:sp>
        <p:nvSpPr>
          <p:cNvPr id="18" name="Legende mit Linie 1 17"/>
          <p:cNvSpPr/>
          <p:nvPr/>
        </p:nvSpPr>
        <p:spPr>
          <a:xfrm>
            <a:off x="3524928" y="4220169"/>
            <a:ext cx="2796271" cy="386312"/>
          </a:xfrm>
          <a:prstGeom prst="borderCallout1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</a:rPr>
              <a:t>w</a:t>
            </a:r>
            <a:r>
              <a:rPr lang="de-DE" sz="2400" dirty="0" smtClean="0">
                <a:solidFill>
                  <a:schemeClr val="tx1"/>
                </a:solidFill>
              </a:rPr>
              <a:t>eitere Gesetze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250727" y="4747269"/>
            <a:ext cx="1316490" cy="5863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solidFill>
                  <a:schemeClr val="tx1"/>
                </a:solidFill>
              </a:rPr>
              <a:t>BGB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3145272" y="4811449"/>
            <a:ext cx="2663598" cy="57246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err="1" smtClean="0">
                <a:solidFill>
                  <a:schemeClr val="tx1"/>
                </a:solidFill>
              </a:rPr>
              <a:t>VersAusglG</a:t>
            </a:r>
            <a:endParaRPr lang="de-DE" sz="3600" dirty="0">
              <a:solidFill>
                <a:schemeClr val="tx1"/>
              </a:solidFill>
            </a:endParaRPr>
          </a:p>
        </p:txBody>
      </p:sp>
      <p:grpSp>
        <p:nvGrpSpPr>
          <p:cNvPr id="22" name="Gruppieren 21"/>
          <p:cNvGrpSpPr/>
          <p:nvPr/>
        </p:nvGrpSpPr>
        <p:grpSpPr>
          <a:xfrm>
            <a:off x="4691889" y="482159"/>
            <a:ext cx="2623310" cy="379640"/>
            <a:chOff x="4691889" y="482159"/>
            <a:chExt cx="2623310" cy="3796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Textfeld 8"/>
            <p:cNvSpPr txBox="1"/>
            <p:nvPr/>
          </p:nvSpPr>
          <p:spPr>
            <a:xfrm>
              <a:off x="5172074" y="492467"/>
              <a:ext cx="2143125" cy="369332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/>
                <a:t>Verweisung auf </a:t>
              </a:r>
              <a:endParaRPr lang="de-DE" dirty="0"/>
            </a:p>
          </p:txBody>
        </p:sp>
        <p:sp>
          <p:nvSpPr>
            <p:cNvPr id="21" name="Gleichschenkliges Dreieck 20"/>
            <p:cNvSpPr/>
            <p:nvPr/>
          </p:nvSpPr>
          <p:spPr>
            <a:xfrm rot="16200000">
              <a:off x="4733243" y="440805"/>
              <a:ext cx="379639" cy="462348"/>
            </a:xfrm>
            <a:prstGeom prst="triangle">
              <a:avLst/>
            </a:prstGeom>
            <a:solidFill>
              <a:schemeClr val="accent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3" name="Gruppieren 22"/>
          <p:cNvGrpSpPr/>
          <p:nvPr/>
        </p:nvGrpSpPr>
        <p:grpSpPr>
          <a:xfrm rot="1976137">
            <a:off x="4685854" y="3137874"/>
            <a:ext cx="3209645" cy="379640"/>
            <a:chOff x="4691889" y="482159"/>
            <a:chExt cx="2623310" cy="379640"/>
          </a:xfrm>
          <a:solidFill>
            <a:schemeClr val="accent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4" name="Textfeld 23"/>
            <p:cNvSpPr txBox="1"/>
            <p:nvPr/>
          </p:nvSpPr>
          <p:spPr>
            <a:xfrm>
              <a:off x="5172074" y="492467"/>
              <a:ext cx="2143125" cy="369332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/>
                <a:t>Verweisung auf </a:t>
              </a:r>
              <a:endParaRPr lang="de-DE" dirty="0"/>
            </a:p>
          </p:txBody>
        </p:sp>
        <p:sp>
          <p:nvSpPr>
            <p:cNvPr id="25" name="Gleichschenkliges Dreieck 24"/>
            <p:cNvSpPr/>
            <p:nvPr/>
          </p:nvSpPr>
          <p:spPr>
            <a:xfrm rot="16200000">
              <a:off x="4733243" y="440805"/>
              <a:ext cx="379639" cy="462348"/>
            </a:xfrm>
            <a:prstGeom prst="triangle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63370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1369552" y="1014413"/>
            <a:ext cx="9346073" cy="113505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gelten hauptsächlich das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FamFG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400" b="1" i="1" dirty="0" smtClean="0"/>
              <a:t>(Gesetz über das Verfahren in Familiensachen und in den Angelegenheiten der freiwilligen Gerichtsbarkeit)</a:t>
            </a:r>
            <a:endParaRPr lang="de-DE" sz="2400" b="1" i="1" dirty="0"/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19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1369552" y="2193038"/>
            <a:ext cx="9452896" cy="1428749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de-DE" sz="2400" b="1" dirty="0"/>
              <a:t>I</a:t>
            </a:r>
            <a:r>
              <a:rPr lang="de-DE" sz="2400" b="1" dirty="0" smtClean="0"/>
              <a:t>n Ehesachen und Familienstreitsachen gelten die Vorschriften des </a:t>
            </a:r>
            <a:r>
              <a:rPr lang="de-DE" sz="2400" b="1" dirty="0" err="1" smtClean="0"/>
              <a:t>FamFG</a:t>
            </a:r>
            <a:r>
              <a:rPr lang="de-DE" sz="2400" b="1" dirty="0" smtClean="0"/>
              <a:t> </a:t>
            </a:r>
            <a:r>
              <a:rPr lang="de-DE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 der Verweisung gemäß § 113 I S. 1 </a:t>
            </a:r>
            <a:r>
              <a:rPr lang="de-DE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FamFG</a:t>
            </a:r>
            <a:r>
              <a:rPr lang="de-DE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auf die Vorschriften der ZPO</a:t>
            </a:r>
            <a:endParaRPr lang="de-DE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Gefaltete Ecke 4"/>
          <p:cNvSpPr/>
          <p:nvPr/>
        </p:nvSpPr>
        <p:spPr>
          <a:xfrm rot="21260758">
            <a:off x="194486" y="1891137"/>
            <a:ext cx="1741540" cy="164887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Wir lesen im § 113 I S.1 nach…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931887" y="3685312"/>
            <a:ext cx="10587037" cy="286642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b="1" dirty="0" smtClean="0"/>
              <a:t>§§ 2 - 22, 23 - 37, 40 - 45, 46 S. 1 + 2, §§ 47 und 48 sowie 76 - 96 </a:t>
            </a:r>
            <a:r>
              <a:rPr lang="de-DE" sz="2400" b="1" dirty="0" err="1" smtClean="0"/>
              <a:t>FamFG</a:t>
            </a:r>
            <a:r>
              <a:rPr lang="de-DE" sz="2400" b="1" dirty="0" smtClean="0"/>
              <a:t> sind nicht anzuwenden </a:t>
            </a:r>
            <a:r>
              <a:rPr lang="de-DE" sz="2400" b="1" dirty="0">
                <a:sym typeface="Wingdings" panose="05000000000000000000" pitchFamily="2" charset="2"/>
              </a:rPr>
              <a:t></a:t>
            </a:r>
            <a:r>
              <a:rPr lang="de-DE" sz="2400" b="1" dirty="0" smtClean="0"/>
              <a:t> es gelten die allgemeinen Vorschriften der ZPO und die Vorschriften der ZPO über das Verfahren vor dem LG entsprechend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/>
              <a:t>es gelten die Vorschriften über das Mahnverfahren sowie über den Urkunden- und Wechselprozess entsprechend (§ 113 II </a:t>
            </a:r>
            <a:r>
              <a:rPr lang="de-DE" sz="2400" dirty="0" err="1" smtClean="0"/>
              <a:t>FamFG</a:t>
            </a:r>
            <a:r>
              <a:rPr lang="de-DE" sz="24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/>
              <a:t>§ 227 III ZPO ist nicht anzuwenden – Erleichterungen bei der </a:t>
            </a:r>
            <a:r>
              <a:rPr lang="de-DE" sz="2400" dirty="0" err="1" smtClean="0"/>
              <a:t>Terminsverlegung</a:t>
            </a:r>
            <a:r>
              <a:rPr lang="de-DE" sz="2400" dirty="0" smtClean="0"/>
              <a:t> gelten auch im Sommer nicht (§ 113 III </a:t>
            </a:r>
            <a:r>
              <a:rPr lang="de-DE" sz="2400" dirty="0" err="1" smtClean="0"/>
              <a:t>FamFG</a:t>
            </a:r>
            <a:r>
              <a:rPr lang="de-DE" sz="24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99250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5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1369552" y="1014413"/>
            <a:ext cx="9346073" cy="113505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gelten hauptsächlich das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FamFG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400" b="1" i="1" dirty="0" smtClean="0"/>
              <a:t>(Gesetz über das Verfahren in Familiensachen und in den Angelegenheiten der freiwilligen Gerichtsbarkeit)</a:t>
            </a:r>
            <a:endParaRPr lang="de-DE" sz="2400" b="1" i="1" dirty="0"/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292894" y="2236614"/>
            <a:ext cx="11790539" cy="4206357"/>
            <a:chOff x="292894" y="2236614"/>
            <a:chExt cx="11790539" cy="4206357"/>
          </a:xfrm>
        </p:grpSpPr>
        <p:sp>
          <p:nvSpPr>
            <p:cNvPr id="3" name="Abgerundetes Rechteck 2"/>
            <p:cNvSpPr/>
            <p:nvPr/>
          </p:nvSpPr>
          <p:spPr>
            <a:xfrm>
              <a:off x="931887" y="2696615"/>
              <a:ext cx="10587037" cy="3637592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457200" indent="-457200">
                <a:buFont typeface="+mj-lt"/>
                <a:buAutoNum type="arabicPeriod"/>
              </a:pPr>
              <a:r>
                <a:rPr lang="de-DE" sz="2000" dirty="0" smtClean="0"/>
                <a:t>die </a:t>
              </a:r>
              <a:r>
                <a:rPr lang="de-DE" sz="2000" dirty="0"/>
                <a:t>Folgen der unterbliebenen oder verweigerten Erklärung über Tatsachen,</a:t>
              </a:r>
            </a:p>
            <a:p>
              <a:pPr marL="457200" indent="-457200">
                <a:buFont typeface="+mj-lt"/>
                <a:buAutoNum type="arabicPeriod"/>
              </a:pPr>
              <a:r>
                <a:rPr lang="de-DE" sz="2000" dirty="0" smtClean="0"/>
                <a:t>die </a:t>
              </a:r>
              <a:r>
                <a:rPr lang="de-DE" sz="2000" dirty="0"/>
                <a:t>Voraussetzungen einer Klageänderung,</a:t>
              </a:r>
            </a:p>
            <a:p>
              <a:pPr marL="457200" indent="-457200">
                <a:buFont typeface="+mj-lt"/>
                <a:buAutoNum type="arabicPeriod"/>
              </a:pPr>
              <a:r>
                <a:rPr lang="de-DE" sz="2000" dirty="0" smtClean="0"/>
                <a:t>die </a:t>
              </a:r>
              <a:r>
                <a:rPr lang="de-DE" sz="2000" dirty="0"/>
                <a:t>Bestimmung der Verfahrensweise, den frühen ersten Termin, das schriftliche Vorverfahren und die Klageerwiderung, </a:t>
              </a:r>
            </a:p>
            <a:p>
              <a:pPr marL="457200" indent="-457200">
                <a:buFont typeface="+mj-lt"/>
                <a:buAutoNum type="arabicPeriod"/>
              </a:pPr>
              <a:r>
                <a:rPr lang="de-DE" sz="2000" dirty="0" smtClean="0"/>
                <a:t>die </a:t>
              </a:r>
              <a:r>
                <a:rPr lang="de-DE" sz="2000" dirty="0"/>
                <a:t>Güteverhandlung,</a:t>
              </a:r>
            </a:p>
            <a:p>
              <a:pPr marL="457200" indent="-457200">
                <a:buFont typeface="+mj-lt"/>
                <a:buAutoNum type="arabicPeriod"/>
              </a:pPr>
              <a:r>
                <a:rPr lang="de-DE" sz="2000" dirty="0" smtClean="0"/>
                <a:t>die </a:t>
              </a:r>
              <a:r>
                <a:rPr lang="de-DE" sz="2000" dirty="0"/>
                <a:t>Wirkung des gerichtlichen Geständnisses,</a:t>
              </a:r>
            </a:p>
            <a:p>
              <a:pPr marL="457200" indent="-457200">
                <a:buFont typeface="+mj-lt"/>
                <a:buAutoNum type="arabicPeriod"/>
              </a:pPr>
              <a:r>
                <a:rPr lang="de-DE" sz="2000" dirty="0" smtClean="0"/>
                <a:t>das </a:t>
              </a:r>
              <a:r>
                <a:rPr lang="de-DE" sz="2000" dirty="0"/>
                <a:t>Anerkenntnis,</a:t>
              </a:r>
            </a:p>
            <a:p>
              <a:pPr marL="457200" indent="-457200">
                <a:buFont typeface="+mj-lt"/>
                <a:buAutoNum type="arabicPeriod"/>
              </a:pPr>
              <a:r>
                <a:rPr lang="de-DE" sz="2000" dirty="0" smtClean="0"/>
                <a:t>die </a:t>
              </a:r>
              <a:r>
                <a:rPr lang="de-DE" sz="2000" dirty="0"/>
                <a:t>Folgen der unterbliebenen oder verweigerten Erklärung über die Echtheit von Urkunden,</a:t>
              </a:r>
            </a:p>
            <a:p>
              <a:pPr marL="457200" indent="-457200">
                <a:buFont typeface="+mj-lt"/>
                <a:buAutoNum type="arabicPeriod"/>
              </a:pPr>
              <a:r>
                <a:rPr lang="de-DE" sz="2000" dirty="0" smtClean="0"/>
                <a:t>den </a:t>
              </a:r>
              <a:r>
                <a:rPr lang="de-DE" sz="2000" dirty="0"/>
                <a:t>Verzicht auf die Beeidigung des Gegners sowie von Zeugen oder Sachverständigen</a:t>
              </a:r>
            </a:p>
            <a:p>
              <a:r>
                <a:rPr lang="de-DE" sz="2000" dirty="0" smtClean="0"/>
                <a:t>        </a:t>
              </a:r>
              <a:endParaRPr lang="de-DE" sz="2000" dirty="0"/>
            </a:p>
          </p:txBody>
        </p:sp>
        <p:sp>
          <p:nvSpPr>
            <p:cNvPr id="8" name="Abgerundetes Rechteck 7"/>
            <p:cNvSpPr/>
            <p:nvPr/>
          </p:nvSpPr>
          <p:spPr>
            <a:xfrm>
              <a:off x="292894" y="2236614"/>
              <a:ext cx="7165181" cy="677531"/>
            </a:xfrm>
            <a:prstGeom prst="round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/>
              <a:r>
                <a:rPr lang="de-DE" sz="2400" b="1" dirty="0"/>
                <a:t>in Ehesachen sind die Vorschriften der ZPO </a:t>
              </a:r>
              <a:r>
                <a:rPr lang="de-DE" sz="2400" b="1" dirty="0" smtClean="0"/>
                <a:t>über…</a:t>
              </a:r>
              <a:endParaRPr lang="de-DE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650777" y="5765440"/>
              <a:ext cx="5432656" cy="677531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…nicht </a:t>
              </a:r>
              <a:r>
                <a:rPr lang="de-DE" sz="2400" b="1" dirty="0"/>
                <a:t>anzuwenden (§ 113 IV </a:t>
              </a:r>
              <a:r>
                <a:rPr lang="de-DE" sz="2400" b="1" dirty="0" err="1"/>
                <a:t>FamFG</a:t>
              </a:r>
              <a:r>
                <a:rPr lang="de-DE" sz="2400" b="1" dirty="0"/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0928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63128" y="1107901"/>
            <a:ext cx="11665744" cy="124953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de-DE" sz="2400" b="1" dirty="0" smtClean="0"/>
          </a:p>
          <a:p>
            <a:pPr lvl="1"/>
            <a:r>
              <a:rPr lang="de-DE" sz="2400" b="1" dirty="0" smtClean="0"/>
              <a:t>das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materielle</a:t>
            </a:r>
            <a:r>
              <a:rPr lang="de-DE" sz="2400" b="1" dirty="0"/>
              <a:t> und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formelle</a:t>
            </a:r>
            <a:r>
              <a:rPr lang="de-DE" sz="2400" b="1" dirty="0"/>
              <a:t> Recht ergänzen sich gegenseitig –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beide sind zu erfüllen</a:t>
            </a:r>
            <a:r>
              <a:rPr lang="de-DE" sz="2400" b="1" dirty="0"/>
              <a:t>, damit die Rechtswirksamkeit entsteht</a:t>
            </a:r>
          </a:p>
          <a:p>
            <a:pPr lvl="1"/>
            <a:r>
              <a:rPr lang="de-DE" sz="2400" b="1" dirty="0"/>
              <a:t>	</a:t>
            </a:r>
          </a:p>
        </p:txBody>
      </p:sp>
      <p:grpSp>
        <p:nvGrpSpPr>
          <p:cNvPr id="7" name="Gruppieren 6"/>
          <p:cNvGrpSpPr/>
          <p:nvPr/>
        </p:nvGrpSpPr>
        <p:grpSpPr>
          <a:xfrm>
            <a:off x="748903" y="2450926"/>
            <a:ext cx="8423672" cy="1619911"/>
            <a:chOff x="263128" y="2973039"/>
            <a:chExt cx="8423672" cy="1619911"/>
          </a:xfrm>
        </p:grpSpPr>
        <p:sp>
          <p:nvSpPr>
            <p:cNvPr id="3" name="Abgerundetes Rechteck 2"/>
            <p:cNvSpPr/>
            <p:nvPr/>
          </p:nvSpPr>
          <p:spPr>
            <a:xfrm>
              <a:off x="871538" y="3449306"/>
              <a:ext cx="7815262" cy="1143644"/>
            </a:xfrm>
            <a:prstGeom prst="roundRect">
              <a:avLst/>
            </a:prstGeom>
            <a:solidFill>
              <a:schemeClr val="accent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/>
              <a:r>
                <a:rPr lang="de-DE" sz="2400" dirty="0" smtClean="0"/>
                <a:t>bestimmt</a:t>
              </a:r>
              <a:r>
                <a:rPr lang="de-DE" sz="2400" dirty="0"/>
                <a:t>, was Rechtssubjekte tun dürfen und was nicht </a:t>
              </a:r>
              <a:r>
                <a:rPr lang="de-DE" sz="2400" dirty="0" smtClean="0"/>
                <a:t> </a:t>
              </a:r>
              <a:r>
                <a:rPr lang="de-DE" sz="2400" dirty="0"/>
                <a:t>(BGB)</a:t>
              </a:r>
            </a:p>
          </p:txBody>
        </p:sp>
        <p:sp>
          <p:nvSpPr>
            <p:cNvPr id="6" name="Abgerundetes Rechteck 5"/>
            <p:cNvSpPr/>
            <p:nvPr/>
          </p:nvSpPr>
          <p:spPr>
            <a:xfrm>
              <a:off x="263128" y="2973039"/>
              <a:ext cx="3028950" cy="6775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das materielle Recht</a:t>
              </a:r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748903" y="4437693"/>
            <a:ext cx="8423672" cy="1896955"/>
            <a:chOff x="263128" y="2973039"/>
            <a:chExt cx="8423672" cy="1896955"/>
          </a:xfrm>
        </p:grpSpPr>
        <p:sp>
          <p:nvSpPr>
            <p:cNvPr id="13" name="Abgerundetes Rechteck 12"/>
            <p:cNvSpPr/>
            <p:nvPr/>
          </p:nvSpPr>
          <p:spPr>
            <a:xfrm>
              <a:off x="871538" y="3449306"/>
              <a:ext cx="7815262" cy="142068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/>
              <a:r>
                <a:rPr lang="de-DE" sz="2400" dirty="0"/>
                <a:t>regelt hingegen die Herbeiführung des Rechtserfolgs </a:t>
              </a:r>
              <a:r>
                <a:rPr lang="de-DE" sz="2400" dirty="0" smtClean="0"/>
                <a:t> (</a:t>
              </a:r>
              <a:r>
                <a:rPr lang="de-DE" sz="2400" dirty="0" err="1" smtClean="0"/>
                <a:t>FamFG</a:t>
              </a:r>
              <a:r>
                <a:rPr lang="de-DE" sz="2400" dirty="0"/>
                <a:t>, ZPO)</a:t>
              </a:r>
            </a:p>
          </p:txBody>
        </p:sp>
        <p:sp>
          <p:nvSpPr>
            <p:cNvPr id="14" name="Abgerundetes Rechteck 13"/>
            <p:cNvSpPr/>
            <p:nvPr/>
          </p:nvSpPr>
          <p:spPr>
            <a:xfrm>
              <a:off x="263128" y="2973039"/>
              <a:ext cx="3028950" cy="6775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das formelle Recht</a:t>
              </a:r>
            </a:p>
          </p:txBody>
        </p:sp>
      </p:grpSp>
      <p:sp>
        <p:nvSpPr>
          <p:cNvPr id="17" name="Gefaltete Ecke 16"/>
          <p:cNvSpPr/>
          <p:nvPr/>
        </p:nvSpPr>
        <p:spPr>
          <a:xfrm rot="21260758">
            <a:off x="9089401" y="2607011"/>
            <a:ext cx="1637050" cy="153947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Recht haben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8648321" y="4776458"/>
            <a:ext cx="1627157" cy="157374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Recht bekommen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591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1404930" y="1181073"/>
            <a:ext cx="9220203" cy="8572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bei der Anwendung der ZPO tritt an die Stelle der Bezeichnung: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1373979" y="3385991"/>
            <a:ext cx="4400551" cy="67151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solidFill>
                  <a:schemeClr val="tx1"/>
                </a:solidFill>
              </a:rPr>
              <a:t>Klage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7053261" y="2604540"/>
            <a:ext cx="3571875" cy="6715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 b="1" dirty="0">
                <a:solidFill>
                  <a:schemeClr val="tx1"/>
                </a:solidFill>
              </a:rPr>
              <a:t>Verfahren</a:t>
            </a:r>
          </a:p>
        </p:txBody>
      </p:sp>
      <p:grpSp>
        <p:nvGrpSpPr>
          <p:cNvPr id="12" name="Gruppieren 11"/>
          <p:cNvGrpSpPr/>
          <p:nvPr/>
        </p:nvGrpSpPr>
        <p:grpSpPr>
          <a:xfrm>
            <a:off x="6071796" y="2869943"/>
            <a:ext cx="642938" cy="194102"/>
            <a:chOff x="6886575" y="3694954"/>
            <a:chExt cx="642938" cy="194102"/>
          </a:xfrm>
        </p:grpSpPr>
        <p:sp>
          <p:nvSpPr>
            <p:cNvPr id="7" name="Rechteck 6"/>
            <p:cNvSpPr/>
            <p:nvPr/>
          </p:nvSpPr>
          <p:spPr>
            <a:xfrm>
              <a:off x="6886575" y="3694954"/>
              <a:ext cx="642938" cy="4571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Rechteck 10"/>
            <p:cNvSpPr/>
            <p:nvPr/>
          </p:nvSpPr>
          <p:spPr>
            <a:xfrm flipV="1">
              <a:off x="6886575" y="3843337"/>
              <a:ext cx="642938" cy="4571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6071796" y="3620198"/>
            <a:ext cx="642938" cy="194102"/>
            <a:chOff x="6886575" y="3694954"/>
            <a:chExt cx="642938" cy="194102"/>
          </a:xfrm>
        </p:grpSpPr>
        <p:sp>
          <p:nvSpPr>
            <p:cNvPr id="14" name="Rechteck 13"/>
            <p:cNvSpPr/>
            <p:nvPr/>
          </p:nvSpPr>
          <p:spPr>
            <a:xfrm>
              <a:off x="6886575" y="3694954"/>
              <a:ext cx="642938" cy="4571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Rechteck 14"/>
            <p:cNvSpPr/>
            <p:nvPr/>
          </p:nvSpPr>
          <p:spPr>
            <a:xfrm flipV="1">
              <a:off x="6886575" y="3843337"/>
              <a:ext cx="642938" cy="4571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6" name="Gruppieren 15"/>
          <p:cNvGrpSpPr/>
          <p:nvPr/>
        </p:nvGrpSpPr>
        <p:grpSpPr>
          <a:xfrm>
            <a:off x="6071796" y="4422873"/>
            <a:ext cx="642938" cy="194102"/>
            <a:chOff x="6886575" y="3694954"/>
            <a:chExt cx="642938" cy="194102"/>
          </a:xfrm>
        </p:grpSpPr>
        <p:sp>
          <p:nvSpPr>
            <p:cNvPr id="17" name="Rechteck 16"/>
            <p:cNvSpPr/>
            <p:nvPr/>
          </p:nvSpPr>
          <p:spPr>
            <a:xfrm>
              <a:off x="6886575" y="3694954"/>
              <a:ext cx="642938" cy="4571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hteck 17"/>
            <p:cNvSpPr/>
            <p:nvPr/>
          </p:nvSpPr>
          <p:spPr>
            <a:xfrm flipV="1">
              <a:off x="6886575" y="3843337"/>
              <a:ext cx="642938" cy="4571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6071796" y="5229122"/>
            <a:ext cx="642938" cy="194102"/>
            <a:chOff x="6886575" y="3694954"/>
            <a:chExt cx="642938" cy="194102"/>
          </a:xfrm>
        </p:grpSpPr>
        <p:sp>
          <p:nvSpPr>
            <p:cNvPr id="20" name="Rechteck 19"/>
            <p:cNvSpPr/>
            <p:nvPr/>
          </p:nvSpPr>
          <p:spPr>
            <a:xfrm>
              <a:off x="6886575" y="3694954"/>
              <a:ext cx="642938" cy="4571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Rechteck 20"/>
            <p:cNvSpPr/>
            <p:nvPr/>
          </p:nvSpPr>
          <p:spPr>
            <a:xfrm flipV="1">
              <a:off x="6886575" y="3843337"/>
              <a:ext cx="642938" cy="4571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2" name="Gruppieren 21"/>
          <p:cNvGrpSpPr/>
          <p:nvPr/>
        </p:nvGrpSpPr>
        <p:grpSpPr>
          <a:xfrm>
            <a:off x="6071796" y="6044982"/>
            <a:ext cx="642938" cy="194102"/>
            <a:chOff x="6886575" y="3694954"/>
            <a:chExt cx="642938" cy="194102"/>
          </a:xfrm>
        </p:grpSpPr>
        <p:sp>
          <p:nvSpPr>
            <p:cNvPr id="23" name="Rechteck 22"/>
            <p:cNvSpPr/>
            <p:nvPr/>
          </p:nvSpPr>
          <p:spPr>
            <a:xfrm>
              <a:off x="6886575" y="3694954"/>
              <a:ext cx="642938" cy="4571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hteck 23"/>
            <p:cNvSpPr/>
            <p:nvPr/>
          </p:nvSpPr>
          <p:spPr>
            <a:xfrm flipV="1">
              <a:off x="6886575" y="3843337"/>
              <a:ext cx="642938" cy="4571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5" name="Abgerundetes Rechteck 24"/>
          <p:cNvSpPr/>
          <p:nvPr/>
        </p:nvSpPr>
        <p:spPr>
          <a:xfrm>
            <a:off x="1381124" y="2581276"/>
            <a:ext cx="4400551" cy="67151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</a:rPr>
              <a:t>Prozess oder Rechtsstreit</a:t>
            </a:r>
          </a:p>
        </p:txBody>
      </p:sp>
      <p:sp>
        <p:nvSpPr>
          <p:cNvPr id="26" name="Abgerundetes Rechteck 25"/>
          <p:cNvSpPr/>
          <p:nvPr/>
        </p:nvSpPr>
        <p:spPr>
          <a:xfrm>
            <a:off x="1404930" y="4174557"/>
            <a:ext cx="4400551" cy="67151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solidFill>
                  <a:schemeClr val="tx1"/>
                </a:solidFill>
              </a:rPr>
              <a:t>Kläger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27" name="Abgerundetes Rechteck 26"/>
          <p:cNvSpPr/>
          <p:nvPr/>
        </p:nvSpPr>
        <p:spPr>
          <a:xfrm>
            <a:off x="1381124" y="4990417"/>
            <a:ext cx="4400551" cy="67151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solidFill>
                  <a:schemeClr val="tx1"/>
                </a:solidFill>
              </a:rPr>
              <a:t>Beklagter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28" name="Abgerundetes Rechteck 27"/>
          <p:cNvSpPr/>
          <p:nvPr/>
        </p:nvSpPr>
        <p:spPr>
          <a:xfrm>
            <a:off x="1373977" y="5806277"/>
            <a:ext cx="4400551" cy="67151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solidFill>
                  <a:schemeClr val="tx1"/>
                </a:solidFill>
              </a:rPr>
              <a:t>Partei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29" name="Abgerundetes Rechteck 28"/>
          <p:cNvSpPr/>
          <p:nvPr/>
        </p:nvSpPr>
        <p:spPr>
          <a:xfrm>
            <a:off x="7060408" y="3376956"/>
            <a:ext cx="3571875" cy="6715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 b="1">
                <a:solidFill>
                  <a:schemeClr val="tx1"/>
                </a:solidFill>
              </a:rPr>
              <a:t>Antrag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30" name="Abgerundetes Rechteck 29"/>
          <p:cNvSpPr/>
          <p:nvPr/>
        </p:nvSpPr>
        <p:spPr>
          <a:xfrm>
            <a:off x="7060408" y="4165859"/>
            <a:ext cx="3571875" cy="6715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 b="1">
                <a:solidFill>
                  <a:schemeClr val="tx1"/>
                </a:solidFill>
              </a:rPr>
              <a:t>Antragsteller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31" name="Abgerundetes Rechteck 30"/>
          <p:cNvSpPr/>
          <p:nvPr/>
        </p:nvSpPr>
        <p:spPr>
          <a:xfrm>
            <a:off x="7053260" y="4973065"/>
            <a:ext cx="3571875" cy="6715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 b="1">
                <a:solidFill>
                  <a:schemeClr val="tx1"/>
                </a:solidFill>
              </a:rPr>
              <a:t>Antragsgegner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32" name="Abgerundetes Rechteck 31"/>
          <p:cNvSpPr/>
          <p:nvPr/>
        </p:nvSpPr>
        <p:spPr>
          <a:xfrm>
            <a:off x="7053259" y="5806277"/>
            <a:ext cx="3571875" cy="6715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 b="1">
                <a:solidFill>
                  <a:schemeClr val="tx1"/>
                </a:solidFill>
              </a:rPr>
              <a:t>Beteiligter</a:t>
            </a:r>
            <a:endParaRPr lang="de-D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16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407</Words>
  <Application>Microsoft Office PowerPoint</Application>
  <PresentationFormat>Breitbild</PresentationFormat>
  <Paragraphs>78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MV Boli</vt:lpstr>
      <vt:lpstr>Symbol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12</cp:revision>
  <dcterms:created xsi:type="dcterms:W3CDTF">2023-06-26T08:52:33Z</dcterms:created>
  <dcterms:modified xsi:type="dcterms:W3CDTF">2023-06-29T14:58:19Z</dcterms:modified>
</cp:coreProperties>
</file>