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1" r:id="rId4"/>
    <p:sldId id="263" r:id="rId5"/>
    <p:sldId id="264" r:id="rId6"/>
    <p:sldId id="265" r:id="rId7"/>
    <p:sldId id="266" r:id="rId8"/>
    <p:sldId id="267" r:id="rId9"/>
    <p:sldId id="268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D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22.05.2024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054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22.05.2024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428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22.05.2024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422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22.05.2024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6915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22.05.2024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86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22.05.2024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6070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22.05.2024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1444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22.05.2024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6871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22.05.2024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950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22.05.2024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3462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22.05.2024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4705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02CDF-2DC7-49AC-9ECF-63027A015A06}" type="datetimeFigureOut">
              <a:rPr lang="de-DE" smtClean="0"/>
              <a:t>22.05.2024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2478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709294"/>
              </p:ext>
            </p:extLst>
          </p:nvPr>
        </p:nvGraphicFramePr>
        <p:xfrm>
          <a:off x="1467765" y="1380484"/>
          <a:ext cx="10150879" cy="46875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Ü021z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28.900,00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863341" y="3166207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1.347,00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725547" y="3124879"/>
            <a:ext cx="1223040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1.347,00 €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93791" y="30651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872756" y="3855794"/>
            <a:ext cx="1027438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1.589,00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308189" y="314322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10308189" y="3789610"/>
            <a:ext cx="1183804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1.589,00 €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1496899" y="3855794"/>
            <a:ext cx="882153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2568612" y="3812716"/>
            <a:ext cx="1713691" cy="577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Sachverständigen-auslagen nach JVEG in voller Höhe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04397" y="5480039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872756" y="5368076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2.936,00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28" name="Gefaltete Ecke 27"/>
          <p:cNvSpPr/>
          <p:nvPr/>
        </p:nvSpPr>
        <p:spPr>
          <a:xfrm>
            <a:off x="8536127" y="4742118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2936,00€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3" name="Gefaltete Ecke 32"/>
          <p:cNvSpPr/>
          <p:nvPr/>
        </p:nvSpPr>
        <p:spPr>
          <a:xfrm>
            <a:off x="10126034" y="4723882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Beklagter=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1589,00€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8784493" y="3806060"/>
            <a:ext cx="1183804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1.589,00 €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295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4" grpId="0" animBg="1"/>
      <p:bldP spid="12" grpId="0" animBg="1"/>
      <p:bldP spid="13" grpId="0" animBg="1"/>
      <p:bldP spid="15" grpId="0" animBg="1"/>
      <p:bldP spid="17" grpId="0" animBg="1"/>
      <p:bldP spid="22" grpId="0" animBg="1"/>
      <p:bldP spid="24" grpId="0" animBg="1"/>
      <p:bldP spid="26" grpId="0" animBg="1"/>
      <p:bldP spid="32" grpId="0" animBg="1"/>
      <p:bldP spid="36" grpId="0" animBg="1"/>
      <p:bldP spid="37" grpId="0" animBg="1"/>
      <p:bldP spid="28" grpId="0" animBg="1"/>
      <p:bldP spid="33" grpId="0" animBg="1"/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6334361" y="3120074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auf den Kläger:</a:t>
            </a:r>
            <a:endParaRPr lang="de-DE" u="sng" dirty="0">
              <a:solidFill>
                <a:schemeClr val="tx1"/>
              </a:solidFill>
            </a:endParaRPr>
          </a:p>
        </p:txBody>
      </p:sp>
      <p:grpSp>
        <p:nvGrpSpPr>
          <p:cNvPr id="33" name="Gruppieren 32"/>
          <p:cNvGrpSpPr/>
          <p:nvPr/>
        </p:nvGrpSpPr>
        <p:grpSpPr>
          <a:xfrm>
            <a:off x="6334361" y="3864429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0,00 EUR</a:t>
              </a:r>
              <a:endParaRPr lang="de-DE" dirty="0"/>
            </a:p>
          </p:txBody>
        </p:sp>
      </p:grpSp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Klägerin: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84833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 1.347,00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	mit 100%		= 2.936,00 EUR</a:t>
            </a:r>
            <a:endParaRPr lang="de-DE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503420" y="4370777"/>
            <a:ext cx="5050437" cy="421672"/>
            <a:chOff x="1190005" y="6361812"/>
            <a:chExt cx="5050437" cy="421672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66124" y="6387982"/>
              <a:ext cx="1774318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289,00 EUR</a:t>
              </a:r>
              <a:endParaRPr lang="de-DE" dirty="0"/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021z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503420" y="3789092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vom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3779538" y="3864429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1.300,00 EUR</a:t>
            </a:r>
            <a:endParaRPr lang="de-DE" dirty="0"/>
          </a:p>
        </p:txBody>
      </p:sp>
      <p:grpSp>
        <p:nvGrpSpPr>
          <p:cNvPr id="3" name="Gruppieren 2"/>
          <p:cNvGrpSpPr/>
          <p:nvPr/>
        </p:nvGrpSpPr>
        <p:grpSpPr>
          <a:xfrm>
            <a:off x="330957" y="2905294"/>
            <a:ext cx="5322445" cy="429560"/>
            <a:chOff x="649264" y="4830623"/>
            <a:chExt cx="5322445" cy="429560"/>
          </a:xfrm>
        </p:grpSpPr>
        <p:sp>
          <p:nvSpPr>
            <p:cNvPr id="42" name="Rechteck 41"/>
            <p:cNvSpPr/>
            <p:nvPr/>
          </p:nvSpPr>
          <p:spPr>
            <a:xfrm>
              <a:off x="649264" y="4830623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Summe:</a:t>
              </a:r>
            </a:p>
          </p:txBody>
        </p:sp>
        <p:sp>
          <p:nvSpPr>
            <p:cNvPr id="43" name="Rectangle 1"/>
            <p:cNvSpPr>
              <a:spLocks noChangeArrowheads="1"/>
            </p:cNvSpPr>
            <p:nvPr/>
          </p:nvSpPr>
          <p:spPr bwMode="auto">
            <a:xfrm>
              <a:off x="4123378" y="4890851"/>
              <a:ext cx="18483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1.589,00 EUR</a:t>
              </a:r>
              <a:endParaRPr lang="de-DE" dirty="0"/>
            </a:p>
          </p:txBody>
        </p:sp>
      </p:grp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			= 0,00 EUR</a:t>
            </a:r>
            <a:endParaRPr lang="de-DE" dirty="0"/>
          </a:p>
        </p:txBody>
      </p:sp>
      <p:sp>
        <p:nvSpPr>
          <p:cNvPr id="24" name="Rechteck 23"/>
          <p:cNvSpPr/>
          <p:nvPr/>
        </p:nvSpPr>
        <p:spPr>
          <a:xfrm>
            <a:off x="6322896" y="2549009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9583357" y="261805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1.300,00 EUR</a:t>
            </a:r>
            <a:endParaRPr lang="de-DE" dirty="0"/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9599601" y="3124785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1.300,00 EUR</a:t>
            </a:r>
            <a:endParaRPr lang="de-DE" dirty="0"/>
          </a:p>
        </p:txBody>
      </p:sp>
      <p:sp>
        <p:nvSpPr>
          <p:cNvPr id="45" name="Gefaltete Ecke 44"/>
          <p:cNvSpPr/>
          <p:nvPr/>
        </p:nvSpPr>
        <p:spPr>
          <a:xfrm>
            <a:off x="9123066" y="4770948"/>
            <a:ext cx="1521179" cy="1517848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Bekl.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289€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7" name="Gefaltete Ecke 36"/>
          <p:cNvSpPr/>
          <p:nvPr/>
        </p:nvSpPr>
        <p:spPr>
          <a:xfrm>
            <a:off x="8759217" y="186365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Beklagter=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1589,00€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0" name="Gefaltete Ecke 39"/>
          <p:cNvSpPr/>
          <p:nvPr/>
        </p:nvSpPr>
        <p:spPr>
          <a:xfrm>
            <a:off x="3059400" y="231984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2936,00€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Rechteckige Legende 28"/>
          <p:cNvSpPr/>
          <p:nvPr/>
        </p:nvSpPr>
        <p:spPr>
          <a:xfrm>
            <a:off x="3639118" y="4989530"/>
            <a:ext cx="2727701" cy="612648"/>
          </a:xfrm>
          <a:prstGeom prst="wedgeRectCallout">
            <a:avLst>
              <a:gd name="adj1" fmla="val 4394"/>
              <a:gd name="adj2" fmla="val -96872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u="sng" dirty="0" smtClean="0">
                <a:solidFill>
                  <a:schemeClr val="tx1"/>
                </a:solidFill>
              </a:rPr>
              <a:t>Zweitschuldnerrechnung</a:t>
            </a:r>
            <a:r>
              <a:rPr lang="de-DE" sz="1600" dirty="0" smtClean="0">
                <a:solidFill>
                  <a:schemeClr val="tx1"/>
                </a:solidFill>
              </a:rPr>
              <a:t> über diesen Betrag möglich !!</a:t>
            </a:r>
            <a:endParaRPr lang="de-DE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640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" grpId="0" animBg="1"/>
      <p:bldP spid="6" grpId="0" animBg="1"/>
      <p:bldP spid="13" grpId="0" animBg="1"/>
      <p:bldP spid="15" grpId="0" animBg="1"/>
      <p:bldP spid="38" grpId="0" animBg="1"/>
      <p:bldP spid="39" grpId="0" animBg="1"/>
      <p:bldP spid="22" grpId="0" animBg="1"/>
      <p:bldP spid="24" grpId="0" animBg="1"/>
      <p:bldP spid="26" grpId="0" animBg="1"/>
      <p:bldP spid="31" grpId="0" animBg="1"/>
      <p:bldP spid="45" grpId="0" animBg="1"/>
      <p:bldP spid="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a) Alle </a:t>
            </a:r>
            <a:r>
              <a:rPr lang="de-DE" dirty="0"/>
              <a:t>Kosten sind nun gem. § 9 Abs. </a:t>
            </a:r>
            <a:r>
              <a:rPr lang="de-DE" dirty="0" smtClean="0"/>
              <a:t>3 Nr</a:t>
            </a:r>
            <a:r>
              <a:rPr lang="de-DE" dirty="0"/>
              <a:t>. 1 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4" y="3382766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</a:t>
            </a:r>
            <a:r>
              <a:rPr lang="de-DE" dirty="0"/>
              <a:t>ist gem. § 29 Nr. 1 GKG </a:t>
            </a:r>
            <a:r>
              <a:rPr lang="de-DE" dirty="0" smtClean="0"/>
              <a:t>der Klägerin E</a:t>
            </a:r>
            <a:r>
              <a:rPr lang="de-DE" u="sng" dirty="0" smtClean="0"/>
              <a:t>ntscheidungsschuldner.</a:t>
            </a:r>
            <a:endParaRPr lang="de-DE" u="sng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3" y="4188643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Der </a:t>
            </a:r>
            <a:r>
              <a:rPr lang="de-DE" dirty="0"/>
              <a:t>von </a:t>
            </a:r>
            <a:r>
              <a:rPr lang="de-DE" dirty="0" smtClean="0"/>
              <a:t>der Bekl., </a:t>
            </a:r>
            <a:r>
              <a:rPr lang="de-DE" dirty="0"/>
              <a:t>als </a:t>
            </a:r>
            <a:r>
              <a:rPr lang="de-DE" dirty="0" smtClean="0"/>
              <a:t>Antragsschuldnerin </a:t>
            </a:r>
            <a:r>
              <a:rPr lang="de-DE" dirty="0"/>
              <a:t>gem. § </a:t>
            </a:r>
            <a:r>
              <a:rPr lang="de-DE" dirty="0" smtClean="0"/>
              <a:t>22</a:t>
            </a:r>
            <a:r>
              <a:rPr lang="de-DE" dirty="0" smtClean="0"/>
              <a:t> </a:t>
            </a:r>
            <a:r>
              <a:rPr lang="de-DE" dirty="0"/>
              <a:t>I S.1 GKG, </a:t>
            </a:r>
            <a:r>
              <a:rPr lang="de-DE" dirty="0" smtClean="0"/>
              <a:t>geleisteter Vorschuss </a:t>
            </a:r>
            <a:r>
              <a:rPr lang="de-DE" dirty="0"/>
              <a:t>ist auf die zu </a:t>
            </a:r>
            <a:r>
              <a:rPr lang="de-DE" dirty="0" smtClean="0"/>
              <a:t>	Kosten </a:t>
            </a:r>
            <a:r>
              <a:rPr lang="de-DE" dirty="0"/>
              <a:t>der </a:t>
            </a:r>
            <a:r>
              <a:rPr lang="de-DE" dirty="0" smtClean="0"/>
              <a:t>Klägerin, </a:t>
            </a:r>
            <a:r>
              <a:rPr lang="de-DE" dirty="0"/>
              <a:t>im Rahmen der </a:t>
            </a:r>
            <a:r>
              <a:rPr lang="de-DE" dirty="0" smtClean="0"/>
              <a:t>restlichen </a:t>
            </a:r>
            <a:r>
              <a:rPr lang="de-DE" dirty="0" err="1" smtClean="0"/>
              <a:t>Mithaft</a:t>
            </a:r>
            <a:r>
              <a:rPr lang="de-DE" dirty="0"/>
              <a:t>, zu </a:t>
            </a:r>
            <a:r>
              <a:rPr lang="de-DE" dirty="0" smtClean="0"/>
              <a:t>verrechnen</a:t>
            </a:r>
            <a:r>
              <a:rPr lang="de-DE" dirty="0"/>
              <a:t>. </a:t>
            </a:r>
          </a:p>
          <a:p>
            <a:r>
              <a:rPr lang="de-DE" dirty="0"/>
              <a:t>	Der offene Restbetrag wird im Wege </a:t>
            </a:r>
            <a:r>
              <a:rPr lang="de-DE" u="sng" dirty="0">
                <a:solidFill>
                  <a:srgbClr val="FF0000"/>
                </a:solidFill>
              </a:rPr>
              <a:t>der Sollstellung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/>
              <a:t>gem. §§ 4 Abs. 2, 15 Abs. 1 </a:t>
            </a:r>
          </a:p>
          <a:p>
            <a:r>
              <a:rPr lang="de-DE" dirty="0"/>
              <a:t>	und 25 </a:t>
            </a:r>
            <a:r>
              <a:rPr lang="de-DE" dirty="0" err="1"/>
              <a:t>KostVfg</a:t>
            </a:r>
            <a:r>
              <a:rPr lang="de-DE" dirty="0"/>
              <a:t> mit Kost23 von </a:t>
            </a:r>
            <a:r>
              <a:rPr lang="de-DE" dirty="0" smtClean="0"/>
              <a:t>der Klägerin erfordert</a:t>
            </a:r>
            <a:r>
              <a:rPr lang="de-DE" dirty="0"/>
              <a:t>.</a:t>
            </a:r>
          </a:p>
          <a:p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Ü021z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1195114" y="2456780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E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11265461" y="3378342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F</a:t>
            </a:r>
            <a:r>
              <a:rPr lang="de-DE" sz="16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7" name="Rechteck 16"/>
          <p:cNvSpPr/>
          <p:nvPr/>
        </p:nvSpPr>
        <p:spPr>
          <a:xfrm>
            <a:off x="11265461" y="4595470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mtClean="0">
                <a:solidFill>
                  <a:schemeClr val="tx1"/>
                </a:solidFill>
              </a:rPr>
              <a:t>G</a:t>
            </a:r>
            <a:r>
              <a:rPr lang="de-DE" sz="1600" smtClean="0">
                <a:solidFill>
                  <a:schemeClr val="tx1"/>
                </a:solidFill>
              </a:rPr>
              <a:t>2</a:t>
            </a:r>
            <a:endParaRPr lang="de-DE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996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  <p:bldP spid="12" grpId="0" animBg="1"/>
      <p:bldP spid="14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709294"/>
              </p:ext>
            </p:extLst>
          </p:nvPr>
        </p:nvGraphicFramePr>
        <p:xfrm>
          <a:off x="1467765" y="1380484"/>
          <a:ext cx="10150879" cy="46875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Ü021z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1100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3.700,00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863341" y="3166207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  70,00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821783" y="312487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73360" y="3175116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Antrag auf Erlass MB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308189" y="314322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66391" y="4601917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rgbClr val="FF0000"/>
                </a:solidFill>
              </a:rPr>
              <a:t>Anrechnung aus Mahnverfahren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710024" y="4674748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rgbClr val="FF0000"/>
                </a:solidFill>
              </a:rPr>
              <a:t> </a:t>
            </a:r>
            <a:r>
              <a:rPr lang="de-DE" b="1" dirty="0">
                <a:solidFill>
                  <a:srgbClr val="FF0000"/>
                </a:solidFill>
              </a:rPr>
              <a:t>7</a:t>
            </a:r>
            <a:r>
              <a:rPr lang="de-DE" b="1" dirty="0" smtClean="0">
                <a:solidFill>
                  <a:srgbClr val="FF0000"/>
                </a:solidFill>
              </a:rPr>
              <a:t>0,00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1569584" y="3833543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1211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2517886" y="388394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4766742" y="3890200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3.700,00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6863341" y="3949125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140,00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8821782" y="391058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10308189" y="3949125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2566391" y="5334973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6710023" y="5395888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140,00</a:t>
            </a:r>
            <a:endParaRPr lang="de-DE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351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4" grpId="0" animBg="1"/>
      <p:bldP spid="12" grpId="0" animBg="1"/>
      <p:bldP spid="13" grpId="0" animBg="1"/>
      <p:bldP spid="15" grpId="0" animBg="1"/>
      <p:bldP spid="22" grpId="0" animBg="1"/>
      <p:bldP spid="36" grpId="0" animBg="1"/>
      <p:bldP spid="37" grpId="0" animBg="1"/>
      <p:bldP spid="29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uppieren 32"/>
          <p:cNvGrpSpPr/>
          <p:nvPr/>
        </p:nvGrpSpPr>
        <p:grpSpPr>
          <a:xfrm>
            <a:off x="6334361" y="3864429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150,00 EUR</a:t>
              </a:r>
              <a:endParaRPr lang="de-DE" dirty="0"/>
            </a:p>
          </p:txBody>
        </p:sp>
      </p:grpSp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Klägerin: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84833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  420,00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	mit 100%                        =140,00 EUR</a:t>
            </a:r>
            <a:endParaRPr lang="de-DE" dirty="0"/>
          </a:p>
        </p:txBody>
      </p: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021z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461029" y="3830371"/>
            <a:ext cx="5322445" cy="429560"/>
            <a:chOff x="649264" y="4830623"/>
            <a:chExt cx="5322445" cy="429560"/>
          </a:xfrm>
        </p:grpSpPr>
        <p:sp>
          <p:nvSpPr>
            <p:cNvPr id="42" name="Rechteck 41"/>
            <p:cNvSpPr/>
            <p:nvPr/>
          </p:nvSpPr>
          <p:spPr>
            <a:xfrm>
              <a:off x="649264" y="4830623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r>
                <a:rPr lang="de-DE" dirty="0" smtClean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43" name="Rectangle 1"/>
            <p:cNvSpPr>
              <a:spLocks noChangeArrowheads="1"/>
            </p:cNvSpPr>
            <p:nvPr/>
          </p:nvSpPr>
          <p:spPr bwMode="auto">
            <a:xfrm>
              <a:off x="4123378" y="4890851"/>
              <a:ext cx="18483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</a:t>
              </a:r>
              <a:r>
                <a:rPr lang="de-DE" dirty="0"/>
                <a:t> </a:t>
              </a:r>
              <a:r>
                <a:rPr lang="de-DE" dirty="0" smtClean="0"/>
                <a:t>   280,00 EUR</a:t>
              </a:r>
              <a:endParaRPr lang="de-DE" dirty="0"/>
            </a:p>
          </p:txBody>
        </p:sp>
      </p:grp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			= 0,00 EUR</a:t>
            </a:r>
            <a:endParaRPr lang="de-DE" dirty="0"/>
          </a:p>
        </p:txBody>
      </p:sp>
      <p:sp>
        <p:nvSpPr>
          <p:cNvPr id="24" name="Rechteck 23"/>
          <p:cNvSpPr/>
          <p:nvPr/>
        </p:nvSpPr>
        <p:spPr>
          <a:xfrm>
            <a:off x="6322896" y="2549009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9583357" y="261805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150 ,00 EUR</a:t>
            </a:r>
            <a:endParaRPr lang="de-DE" dirty="0"/>
          </a:p>
        </p:txBody>
      </p:sp>
      <p:grpSp>
        <p:nvGrpSpPr>
          <p:cNvPr id="48" name="Gruppieren 47"/>
          <p:cNvGrpSpPr/>
          <p:nvPr/>
        </p:nvGrpSpPr>
        <p:grpSpPr>
          <a:xfrm>
            <a:off x="7535159" y="4333402"/>
            <a:ext cx="3961829" cy="1366140"/>
            <a:chOff x="7682832" y="4870700"/>
            <a:chExt cx="3961829" cy="1366140"/>
          </a:xfrm>
        </p:grpSpPr>
        <p:sp>
          <p:nvSpPr>
            <p:cNvPr id="50" name="Gleichschenkliges Dreieck 49"/>
            <p:cNvSpPr/>
            <p:nvPr/>
          </p:nvSpPr>
          <p:spPr>
            <a:xfrm rot="21378574">
              <a:off x="10463418" y="4870700"/>
              <a:ext cx="928038" cy="777549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9" name="Rechteck 48"/>
            <p:cNvSpPr/>
            <p:nvPr/>
          </p:nvSpPr>
          <p:spPr>
            <a:xfrm>
              <a:off x="7682832" y="5259475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 smtClean="0">
                  <a:solidFill>
                    <a:srgbClr val="C00000"/>
                  </a:solidFill>
                </a:rPr>
                <a:t>Bl</a:t>
              </a:r>
              <a:r>
                <a:rPr lang="de-DE" sz="2000" b="1" i="1" dirty="0" smtClean="0">
                  <a:solidFill>
                    <a:srgbClr val="C00000"/>
                  </a:solidFill>
                </a:rPr>
                <a:t>. … an den Bekl. z. Hd. PV zu erstatten sind.</a:t>
              </a:r>
              <a:endParaRPr lang="de-DE" sz="2000" b="1" i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9" name="Gruppieren 28"/>
          <p:cNvGrpSpPr/>
          <p:nvPr/>
        </p:nvGrpSpPr>
        <p:grpSpPr>
          <a:xfrm>
            <a:off x="1509121" y="4333402"/>
            <a:ext cx="3961829" cy="1366140"/>
            <a:chOff x="7682832" y="4870700"/>
            <a:chExt cx="3961829" cy="1366140"/>
          </a:xfrm>
        </p:grpSpPr>
        <p:sp>
          <p:nvSpPr>
            <p:cNvPr id="30" name="Gleichschenkliges Dreieck 29"/>
            <p:cNvSpPr/>
            <p:nvPr/>
          </p:nvSpPr>
          <p:spPr>
            <a:xfrm rot="21378574">
              <a:off x="10463418" y="4870700"/>
              <a:ext cx="928038" cy="777549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Rechteck 30"/>
            <p:cNvSpPr/>
            <p:nvPr/>
          </p:nvSpPr>
          <p:spPr>
            <a:xfrm>
              <a:off x="7682832" y="5259475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 smtClean="0">
                  <a:solidFill>
                    <a:srgbClr val="C00000"/>
                  </a:solidFill>
                </a:rPr>
                <a:t>Bl</a:t>
              </a:r>
              <a:r>
                <a:rPr lang="de-DE" sz="2000" b="1" i="1" dirty="0" smtClean="0">
                  <a:solidFill>
                    <a:srgbClr val="C00000"/>
                  </a:solidFill>
                </a:rPr>
                <a:t>. … an die Kl. z. Hd. PV zu erstatten sind.</a:t>
              </a:r>
              <a:endParaRPr lang="de-DE" sz="2000" b="1" i="1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68059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13" grpId="0" animBg="1"/>
      <p:bldP spid="15" grpId="0" animBg="1"/>
      <p:bldP spid="22" grpId="0" animBg="1"/>
      <p:bldP spid="24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a) Alle </a:t>
            </a:r>
            <a:r>
              <a:rPr lang="de-DE" dirty="0"/>
              <a:t>Kosten sind nun gem. § 9 Abs. </a:t>
            </a:r>
            <a:r>
              <a:rPr lang="de-DE" dirty="0" smtClean="0"/>
              <a:t>3 </a:t>
            </a:r>
            <a:r>
              <a:rPr lang="de-DE" dirty="0">
                <a:solidFill>
                  <a:srgbClr val="FF0000"/>
                </a:solidFill>
              </a:rPr>
              <a:t>Nr. </a:t>
            </a:r>
            <a:r>
              <a:rPr lang="de-DE" dirty="0" smtClean="0">
                <a:solidFill>
                  <a:srgbClr val="FF0000"/>
                </a:solidFill>
              </a:rPr>
              <a:t>2 </a:t>
            </a:r>
            <a:r>
              <a:rPr lang="de-DE" dirty="0"/>
              <a:t>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514659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</a:t>
            </a:r>
            <a:r>
              <a:rPr lang="de-DE" dirty="0"/>
              <a:t>ist gem. </a:t>
            </a:r>
            <a:r>
              <a:rPr lang="de-DE" dirty="0">
                <a:solidFill>
                  <a:srgbClr val="FF0000"/>
                </a:solidFill>
              </a:rPr>
              <a:t>§ </a:t>
            </a:r>
            <a:r>
              <a:rPr lang="de-DE" dirty="0" smtClean="0">
                <a:solidFill>
                  <a:srgbClr val="FF0000"/>
                </a:solidFill>
              </a:rPr>
              <a:t>22 Abs. 1 Satz 1 </a:t>
            </a:r>
            <a:r>
              <a:rPr lang="de-DE" dirty="0">
                <a:solidFill>
                  <a:srgbClr val="FF0000"/>
                </a:solidFill>
              </a:rPr>
              <a:t>GKG </a:t>
            </a:r>
            <a:r>
              <a:rPr lang="de-DE" dirty="0" smtClean="0">
                <a:solidFill>
                  <a:srgbClr val="FF0000"/>
                </a:solidFill>
              </a:rPr>
              <a:t>die Klägerin als Antragstellerschuldnerin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Ü021z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1466394" y="4317617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Die verbleibende Überzahlung wird gem.  § 29 Abs. 3 + 4 S.1 </a:t>
            </a:r>
            <a:r>
              <a:rPr lang="de-DE" dirty="0" err="1" smtClean="0"/>
              <a:t>KostVfg</a:t>
            </a:r>
            <a:r>
              <a:rPr lang="de-DE" dirty="0" smtClean="0"/>
              <a:t> über den Prozessbevollmächtigten</a:t>
            </a:r>
          </a:p>
          <a:p>
            <a:r>
              <a:rPr lang="de-DE" dirty="0" smtClean="0"/>
              <a:t>    mit Kost 18 an den Kläger und an den Beklagten selbst erstattet.    </a:t>
            </a:r>
            <a:endParaRPr lang="de-DE" dirty="0"/>
          </a:p>
        </p:txBody>
      </p:sp>
      <p:sp>
        <p:nvSpPr>
          <p:cNvPr id="14" name="Rechteck 13"/>
          <p:cNvSpPr/>
          <p:nvPr/>
        </p:nvSpPr>
        <p:spPr>
          <a:xfrm>
            <a:off x="11351366" y="2389323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6" name="Rechteck 15"/>
          <p:cNvSpPr/>
          <p:nvPr/>
        </p:nvSpPr>
        <p:spPr>
          <a:xfrm>
            <a:off x="11351366" y="3430381"/>
            <a:ext cx="532014" cy="55733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B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11351366" y="4493990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G</a:t>
            </a:r>
            <a:r>
              <a:rPr lang="de-DE" sz="1600" dirty="0">
                <a:solidFill>
                  <a:schemeClr val="tx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273294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9" grpId="0" animBg="1"/>
      <p:bldP spid="12" grpId="0" animBg="1"/>
      <p:bldP spid="14" grpId="0" animBg="1"/>
      <p:bldP spid="16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709294"/>
              </p:ext>
            </p:extLst>
          </p:nvPr>
        </p:nvGraphicFramePr>
        <p:xfrm>
          <a:off x="1467765" y="1380484"/>
          <a:ext cx="10150879" cy="46875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Ü021z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1211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56.700,00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863341" y="3166207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733,00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651525" y="3124879"/>
            <a:ext cx="1297062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733,00 €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93791" y="30651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7010752" y="3841897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21,00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308189" y="314322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10308189" y="3789610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21,00 €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1496899" y="3855794"/>
            <a:ext cx="882153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2568612" y="3812716"/>
            <a:ext cx="1713691" cy="577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Kopierauslagen</a:t>
            </a: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42 Seiten á 0,50 €</a:t>
            </a:r>
            <a:endParaRPr lang="de-DE" sz="1400" b="1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04397" y="5480039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734759" y="5370158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754,00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28" name="Gefaltete Ecke 27"/>
          <p:cNvSpPr/>
          <p:nvPr/>
        </p:nvSpPr>
        <p:spPr>
          <a:xfrm>
            <a:off x="8560612" y="5208875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754,00€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3" name="Gefaltete Ecke 32"/>
          <p:cNvSpPr/>
          <p:nvPr/>
        </p:nvSpPr>
        <p:spPr>
          <a:xfrm>
            <a:off x="10139878" y="5189352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Beklagter=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21,00€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8736654" y="3825900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21,00 €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524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4" grpId="0" animBg="1"/>
      <p:bldP spid="12" grpId="0" animBg="1"/>
      <p:bldP spid="13" grpId="0" animBg="1"/>
      <p:bldP spid="15" grpId="0" animBg="1"/>
      <p:bldP spid="17" grpId="0" animBg="1"/>
      <p:bldP spid="22" grpId="0" animBg="1"/>
      <p:bldP spid="24" grpId="0" animBg="1"/>
      <p:bldP spid="26" grpId="0" animBg="1"/>
      <p:bldP spid="32" grpId="0" animBg="1"/>
      <p:bldP spid="36" grpId="0" animBg="1"/>
      <p:bldP spid="37" grpId="0" animBg="1"/>
      <p:bldP spid="28" grpId="0" animBg="1"/>
      <p:bldP spid="33" grpId="0" animBg="1"/>
      <p:bldP spid="29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6260045" y="2492552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vom Kläger:</a:t>
            </a:r>
            <a:endParaRPr lang="de-DE" u="sng" dirty="0">
              <a:solidFill>
                <a:schemeClr val="tx1"/>
              </a:solidFill>
            </a:endParaRPr>
          </a:p>
        </p:txBody>
      </p:sp>
      <p:grpSp>
        <p:nvGrpSpPr>
          <p:cNvPr id="33" name="Gruppieren 32"/>
          <p:cNvGrpSpPr/>
          <p:nvPr/>
        </p:nvGrpSpPr>
        <p:grpSpPr>
          <a:xfrm>
            <a:off x="6334361" y="3864429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0,00 EUR</a:t>
              </a:r>
              <a:endParaRPr lang="de-DE" dirty="0"/>
            </a:p>
          </p:txBody>
        </p:sp>
      </p:grpSp>
      <p:cxnSp>
        <p:nvCxnSpPr>
          <p:cNvPr id="9" name="Gerade Verbindung mit Pfeil 8"/>
          <p:cNvCxnSpPr/>
          <p:nvPr/>
        </p:nvCxnSpPr>
        <p:spPr>
          <a:xfrm flipV="1">
            <a:off x="5402140" y="2720244"/>
            <a:ext cx="1013453" cy="147994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Klägerin: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2057704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  2.199 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½ 	                                     =  377,00 EUR</a:t>
            </a:r>
            <a:endParaRPr lang="de-DE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503420" y="4370777"/>
            <a:ext cx="5050437" cy="421672"/>
            <a:chOff x="1190005" y="6361812"/>
            <a:chExt cx="5050437" cy="421672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66124" y="6387982"/>
              <a:ext cx="1774318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=1.445,00 EUR</a:t>
              </a:r>
              <a:endParaRPr lang="de-DE" dirty="0"/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021z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503420" y="3789092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auf den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3779538" y="3864429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377,00 EUR</a:t>
            </a:r>
            <a:endParaRPr lang="de-DE" dirty="0"/>
          </a:p>
        </p:txBody>
      </p:sp>
      <p:grpSp>
        <p:nvGrpSpPr>
          <p:cNvPr id="3" name="Gruppieren 2"/>
          <p:cNvGrpSpPr/>
          <p:nvPr/>
        </p:nvGrpSpPr>
        <p:grpSpPr>
          <a:xfrm>
            <a:off x="330957" y="2905294"/>
            <a:ext cx="5322445" cy="429560"/>
            <a:chOff x="649264" y="4830623"/>
            <a:chExt cx="5322445" cy="429560"/>
          </a:xfrm>
        </p:grpSpPr>
        <p:sp>
          <p:nvSpPr>
            <p:cNvPr id="42" name="Rechteck 41"/>
            <p:cNvSpPr/>
            <p:nvPr/>
          </p:nvSpPr>
          <p:spPr>
            <a:xfrm>
              <a:off x="649264" y="4830623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Summe:</a:t>
              </a:r>
            </a:p>
          </p:txBody>
        </p:sp>
        <p:sp>
          <p:nvSpPr>
            <p:cNvPr id="43" name="Rectangle 1"/>
            <p:cNvSpPr>
              <a:spLocks noChangeArrowheads="1"/>
            </p:cNvSpPr>
            <p:nvPr/>
          </p:nvSpPr>
          <p:spPr bwMode="auto">
            <a:xfrm>
              <a:off x="4123378" y="4890851"/>
              <a:ext cx="18483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1822,00 EUR</a:t>
              </a:r>
              <a:endParaRPr lang="de-DE" dirty="0"/>
            </a:p>
          </p:txBody>
        </p:sp>
      </p:grp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½                                                = 377,00 EUR</a:t>
            </a:r>
            <a:endParaRPr lang="de-DE" dirty="0"/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9731230" y="2609730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377,00 EUR</a:t>
            </a:r>
            <a:endParaRPr lang="de-DE" dirty="0"/>
          </a:p>
        </p:txBody>
      </p:sp>
      <p:sp>
        <p:nvSpPr>
          <p:cNvPr id="36" name="Gefaltete Ecke 35"/>
          <p:cNvSpPr/>
          <p:nvPr/>
        </p:nvSpPr>
        <p:spPr>
          <a:xfrm>
            <a:off x="3174849" y="166635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754,00€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1" name="Gefaltete Ecke 40"/>
          <p:cNvSpPr/>
          <p:nvPr/>
        </p:nvSpPr>
        <p:spPr>
          <a:xfrm>
            <a:off x="5337906" y="5253947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377€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6" name="Gefaltete Ecke 45"/>
          <p:cNvSpPr/>
          <p:nvPr/>
        </p:nvSpPr>
        <p:spPr>
          <a:xfrm>
            <a:off x="7079749" y="5193595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754€</a:t>
            </a:r>
          </a:p>
          <a:p>
            <a:pPr marL="285750" indent="-285750" algn="ctr">
              <a:buFontTx/>
              <a:buChar char="-"/>
            </a:pP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377€=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377€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37" name="Gruppieren 36"/>
          <p:cNvGrpSpPr/>
          <p:nvPr/>
        </p:nvGrpSpPr>
        <p:grpSpPr>
          <a:xfrm>
            <a:off x="723752" y="4727673"/>
            <a:ext cx="3961829" cy="1366140"/>
            <a:chOff x="7682832" y="4870700"/>
            <a:chExt cx="3961829" cy="1366140"/>
          </a:xfrm>
        </p:grpSpPr>
        <p:sp>
          <p:nvSpPr>
            <p:cNvPr id="40" name="Gleichschenkliges Dreieck 39"/>
            <p:cNvSpPr/>
            <p:nvPr/>
          </p:nvSpPr>
          <p:spPr>
            <a:xfrm rot="21378574">
              <a:off x="10463418" y="4870700"/>
              <a:ext cx="928038" cy="777549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7" name="Rechteck 46"/>
            <p:cNvSpPr/>
            <p:nvPr/>
          </p:nvSpPr>
          <p:spPr>
            <a:xfrm>
              <a:off x="7682832" y="5259475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 smtClean="0">
                  <a:solidFill>
                    <a:srgbClr val="C00000"/>
                  </a:solidFill>
                </a:rPr>
                <a:t>Bl</a:t>
              </a:r>
              <a:r>
                <a:rPr lang="de-DE" sz="2000" b="1" i="1" dirty="0" smtClean="0">
                  <a:solidFill>
                    <a:srgbClr val="C00000"/>
                  </a:solidFill>
                </a:rPr>
                <a:t>. … an die Kl. z. Hd. PV zu erstatten sind.</a:t>
              </a:r>
              <a:endParaRPr lang="de-DE" sz="2000" b="1" i="1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8795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" grpId="0" animBg="1"/>
      <p:bldP spid="6" grpId="0" animBg="1"/>
      <p:bldP spid="13" grpId="0" animBg="1"/>
      <p:bldP spid="15" grpId="0" animBg="1"/>
      <p:bldP spid="38" grpId="0" animBg="1"/>
      <p:bldP spid="39" grpId="0" animBg="1"/>
      <p:bldP spid="22" grpId="0" animBg="1"/>
      <p:bldP spid="31" grpId="0" animBg="1"/>
      <p:bldP spid="36" grpId="0" animBg="1"/>
      <p:bldP spid="41" grpId="0" animBg="1"/>
      <p:bldP spid="4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4" y="2094820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a) Alle </a:t>
            </a:r>
            <a:r>
              <a:rPr lang="de-DE" dirty="0"/>
              <a:t>Kosten sind nun gem. § 9 Abs. </a:t>
            </a:r>
            <a:r>
              <a:rPr lang="de-DE" dirty="0" smtClean="0"/>
              <a:t>3 </a:t>
            </a:r>
            <a:r>
              <a:rPr lang="de-DE" dirty="0"/>
              <a:t>Nr. </a:t>
            </a:r>
            <a:r>
              <a:rPr lang="de-DE" dirty="0" smtClean="0"/>
              <a:t>2 </a:t>
            </a:r>
            <a:r>
              <a:rPr lang="de-DE" dirty="0"/>
              <a:t>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3" y="3109024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</a:t>
            </a:r>
            <a:r>
              <a:rPr lang="de-DE" dirty="0"/>
              <a:t>ist gem. § 29 Nr. </a:t>
            </a:r>
            <a:r>
              <a:rPr lang="de-DE" dirty="0" smtClean="0"/>
              <a:t>2 </a:t>
            </a:r>
            <a:r>
              <a:rPr lang="de-DE" dirty="0"/>
              <a:t>GKG </a:t>
            </a:r>
            <a:r>
              <a:rPr lang="de-DE" dirty="0" smtClean="0"/>
              <a:t>der Beklagte und der Kläger (je ½) als Übernahmeschuldner.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3" y="3846229"/>
            <a:ext cx="10150979" cy="20313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Der </a:t>
            </a:r>
            <a:r>
              <a:rPr lang="de-DE" dirty="0"/>
              <a:t>von dem Kläger, als Antragsschuldner gem. § 22 I S.1 GKG, geleisteter </a:t>
            </a:r>
            <a:r>
              <a:rPr lang="de-DE" dirty="0" smtClean="0"/>
              <a:t>Vorschuss </a:t>
            </a:r>
            <a:r>
              <a:rPr lang="de-DE" dirty="0"/>
              <a:t>ist auf die zu </a:t>
            </a:r>
            <a:r>
              <a:rPr lang="de-DE" dirty="0" smtClean="0"/>
              <a:t>	Kosten </a:t>
            </a:r>
            <a:r>
              <a:rPr lang="de-DE" dirty="0"/>
              <a:t>der Beklagten, im Rahmen der </a:t>
            </a:r>
            <a:r>
              <a:rPr lang="de-DE" dirty="0" smtClean="0"/>
              <a:t> restlichen </a:t>
            </a:r>
            <a:r>
              <a:rPr lang="de-DE" dirty="0" err="1" smtClean="0"/>
              <a:t>Mithaft</a:t>
            </a:r>
            <a:r>
              <a:rPr lang="de-DE" dirty="0"/>
              <a:t>, zu </a:t>
            </a:r>
            <a:r>
              <a:rPr lang="de-DE" dirty="0" smtClean="0"/>
              <a:t>verrechnen</a:t>
            </a:r>
            <a:r>
              <a:rPr lang="de-DE" dirty="0"/>
              <a:t>. </a:t>
            </a:r>
          </a:p>
          <a:p>
            <a:r>
              <a:rPr lang="de-DE" dirty="0"/>
              <a:t>	</a:t>
            </a:r>
            <a:r>
              <a:rPr lang="de-DE" dirty="0" smtClean="0"/>
              <a:t>Es gibt keine offene Restforderung.</a:t>
            </a:r>
          </a:p>
          <a:p>
            <a:r>
              <a:rPr lang="de-DE" dirty="0" smtClean="0"/>
              <a:t>	Die </a:t>
            </a:r>
            <a:r>
              <a:rPr lang="de-DE" dirty="0"/>
              <a:t>verbleibende Überzahlung wird gem.  § 29 Abs. 3 + 4 S.1 </a:t>
            </a:r>
            <a:r>
              <a:rPr lang="de-DE" dirty="0" err="1"/>
              <a:t>KostVfg</a:t>
            </a:r>
            <a:r>
              <a:rPr lang="de-DE" dirty="0"/>
              <a:t> über den </a:t>
            </a:r>
            <a:r>
              <a:rPr lang="de-DE" dirty="0" smtClean="0"/>
              <a:t>	Prozessbevollmächtigten  </a:t>
            </a:r>
            <a:r>
              <a:rPr lang="de-DE" dirty="0"/>
              <a:t>mit Kost 18 an den </a:t>
            </a:r>
            <a:r>
              <a:rPr lang="de-DE" dirty="0" smtClean="0"/>
              <a:t>Kläger erstattet</a:t>
            </a:r>
            <a:r>
              <a:rPr lang="de-DE" dirty="0"/>
              <a:t>.    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Ü021z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1265461" y="2417985"/>
            <a:ext cx="532014" cy="54582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4" name="Rechteck 13"/>
          <p:cNvSpPr/>
          <p:nvPr/>
        </p:nvSpPr>
        <p:spPr>
          <a:xfrm>
            <a:off x="11265461" y="3378342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F</a:t>
            </a:r>
            <a:r>
              <a:rPr lang="de-DE" sz="1600" dirty="0" smtClean="0">
                <a:solidFill>
                  <a:schemeClr val="tx1"/>
                </a:solidFill>
              </a:rPr>
              <a:t>2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11265461" y="4595470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G</a:t>
            </a:r>
            <a:r>
              <a:rPr lang="de-DE" sz="1600" dirty="0">
                <a:solidFill>
                  <a:schemeClr val="tx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829640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  <p:bldP spid="12" grpId="0" animBg="1"/>
      <p:bldP spid="14" grpId="0" animBg="1"/>
      <p:bldP spid="17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880</Words>
  <Application>Microsoft Office PowerPoint</Application>
  <PresentationFormat>Breitbild</PresentationFormat>
  <Paragraphs>259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48</cp:revision>
  <dcterms:created xsi:type="dcterms:W3CDTF">2023-07-24T07:26:55Z</dcterms:created>
  <dcterms:modified xsi:type="dcterms:W3CDTF">2024-05-22T15:32:30Z</dcterms:modified>
</cp:coreProperties>
</file>