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58" r:id="rId4"/>
    <p:sldId id="313" r:id="rId5"/>
    <p:sldId id="314" r:id="rId6"/>
    <p:sldId id="315" r:id="rId7"/>
    <p:sldId id="265" r:id="rId8"/>
    <p:sldId id="316" r:id="rId9"/>
    <p:sldId id="317" r:id="rId10"/>
    <p:sldId id="325" r:id="rId11"/>
    <p:sldId id="267" r:id="rId12"/>
    <p:sldId id="269" r:id="rId13"/>
    <p:sldId id="270" r:id="rId14"/>
    <p:sldId id="299" r:id="rId15"/>
    <p:sldId id="319" r:id="rId16"/>
    <p:sldId id="320" r:id="rId17"/>
    <p:sldId id="321" r:id="rId18"/>
    <p:sldId id="322" r:id="rId19"/>
    <p:sldId id="323" r:id="rId20"/>
    <p:sldId id="326" r:id="rId21"/>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BDA"/>
    <a:srgbClr val="FF5050"/>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6" autoAdjust="0"/>
    <p:restoredTop sz="94660"/>
  </p:normalViewPr>
  <p:slideViewPr>
    <p:cSldViewPr snapToGrid="0" showGuides="1">
      <p:cViewPr varScale="1">
        <p:scale>
          <a:sx n="67" d="100"/>
          <a:sy n="67" d="100"/>
        </p:scale>
        <p:origin x="63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15.03.2024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15.03.2024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15.03.2024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15.03.2024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373457" y="1114913"/>
            <a:ext cx="10148340" cy="31061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Hammer, vertreten durch Rechtsanwalt Nagel, reicht Klage gegen Frau Schraube, wegen einer Forderung in Höhe von 7.899,00 EUR nebst Zinsen in der Höhe von 5 Prozentpunkten über dem jeweiligen Basiszinssatz seit dem 12.01.2022. Zum Verhandlungstermin findet eine Videokonferenz statt. Die Videokonferenz beginnt, laut Protokoll, um 10.10 Uhr und wird um 11.45 beendet. Nach Erörterung der Sach- und Rechtslage ergeht folgendes Urteil:</a:t>
            </a:r>
          </a:p>
          <a:p>
            <a:r>
              <a:rPr lang="de-DE" sz="2000" dirty="0"/>
              <a:t>„1. Die Beklagte zahlt an den Kläger 7.899,00 EUR nebst Zinsen in Höhe von 5 Prozentpunkten über dem jeweiligen Basiszinssatz seit dem 12.01.2022.</a:t>
            </a:r>
          </a:p>
          <a:p>
            <a:r>
              <a:rPr lang="de-DE" sz="2000" dirty="0"/>
              <a:t>        …2. Die Kosten des Rechtsstreits trägt die Beklagte</a:t>
            </a:r>
            <a:r>
              <a:rPr lang="de-DE" sz="2000" dirty="0" smtClean="0"/>
              <a:t>…“ </a:t>
            </a:r>
            <a:endParaRPr lang="de-DE" sz="2000"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01434" y="48396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2</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8" grpId="0" animBg="1"/>
      <p:bldP spid="10"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873,00</a:t>
            </a:r>
            <a:endParaRPr lang="de-DE" b="1" dirty="0">
              <a:solidFill>
                <a:schemeClr val="tx1"/>
              </a:solidFill>
            </a:endParaRP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9" name="Rechteck 18"/>
          <p:cNvSpPr/>
          <p:nvPr/>
        </p:nvSpPr>
        <p:spPr>
          <a:xfrm>
            <a:off x="2631913" y="3463004"/>
            <a:ext cx="2345305" cy="541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798,00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15 € pro angefangen 30 Minuten</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1469033" y="4202004"/>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4"/>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latin typeface="MV Boli" panose="02000500030200090000" pitchFamily="2" charset="0"/>
                <a:cs typeface="MV Boli" panose="02000500030200090000" pitchFamily="2" charset="0"/>
              </a:rPr>
              <a:t>9.30 Uhr bis 11.50 Uhr = 5x 30 Minuten</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2236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p:cTn id="78" dur="500" fill="hold"/>
                                        <p:tgtEl>
                                          <p:spTgt spid="28"/>
                                        </p:tgtEl>
                                        <p:attrNameLst>
                                          <p:attrName>ppt_w</p:attrName>
                                        </p:attrNameLst>
                                      </p:cBhvr>
                                      <p:tavLst>
                                        <p:tav tm="0">
                                          <p:val>
                                            <p:fltVal val="0"/>
                                          </p:val>
                                        </p:tav>
                                        <p:tav tm="100000">
                                          <p:val>
                                            <p:strVal val="#ppt_w"/>
                                          </p:val>
                                        </p:tav>
                                      </p:tavLst>
                                    </p:anim>
                                    <p:anim calcmode="lin" valueType="num">
                                      <p:cBhvr>
                                        <p:cTn id="79" dur="500" fill="hold"/>
                                        <p:tgtEl>
                                          <p:spTgt spid="28"/>
                                        </p:tgtEl>
                                        <p:attrNameLst>
                                          <p:attrName>ppt_h</p:attrName>
                                        </p:attrNameLst>
                                      </p:cBhvr>
                                      <p:tavLst>
                                        <p:tav tm="0">
                                          <p:val>
                                            <p:fltVal val="0"/>
                                          </p:val>
                                        </p:tav>
                                        <p:tav tm="100000">
                                          <p:val>
                                            <p:strVal val="#ppt_h"/>
                                          </p:val>
                                        </p:tav>
                                      </p:tavLst>
                                    </p:anim>
                                    <p:animEffect transition="in" filter="fade">
                                      <p:cBhvr>
                                        <p:cTn id="80" dur="500"/>
                                        <p:tgtEl>
                                          <p:spTgt spid="28"/>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ppt_x"/>
                                          </p:val>
                                        </p:tav>
                                        <p:tav tm="100000">
                                          <p:val>
                                            <p:strVal val="#ppt_x"/>
                                          </p:val>
                                        </p:tav>
                                      </p:tavLst>
                                    </p:anim>
                                    <p:anim calcmode="lin" valueType="num">
                                      <p:cBhvr additive="base">
                                        <p:cTn id="8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Rectangle 1"/>
          <p:cNvSpPr>
            <a:spLocks noChangeArrowheads="1"/>
          </p:cNvSpPr>
          <p:nvPr/>
        </p:nvSpPr>
        <p:spPr bwMode="auto">
          <a:xfrm>
            <a:off x="3805072" y="2561308"/>
            <a:ext cx="154403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798,00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873,00 EUR</a:t>
            </a:r>
            <a:endParaRPr lang="de-DE" dirty="0"/>
          </a:p>
        </p:txBody>
      </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75,00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12" name="Gefaltete Ecke 11"/>
          <p:cNvSpPr/>
          <p:nvPr/>
        </p:nvSpPr>
        <p:spPr>
          <a:xfrm rot="20966562">
            <a:off x="7366953" y="3045855"/>
            <a:ext cx="1473356" cy="144917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MV Boli" panose="02000500030200090000" pitchFamily="2" charset="0"/>
                <a:cs typeface="MV Boli" panose="02000500030200090000" pitchFamily="2" charset="0"/>
              </a:rPr>
              <a:t>k</a:t>
            </a:r>
            <a:r>
              <a:rPr lang="de-DE" sz="1600" dirty="0" smtClean="0">
                <a:solidFill>
                  <a:schemeClr val="tx1"/>
                </a:solidFill>
                <a:latin typeface="MV Boli" panose="02000500030200090000" pitchFamily="2" charset="0"/>
                <a:cs typeface="MV Boli" panose="02000500030200090000" pitchFamily="2" charset="0"/>
              </a:rPr>
              <a:t>eine </a:t>
            </a:r>
            <a:r>
              <a:rPr lang="de-DE" sz="1600" dirty="0" err="1" smtClean="0">
                <a:solidFill>
                  <a:schemeClr val="tx1"/>
                </a:solidFill>
                <a:latin typeface="MV Boli" panose="02000500030200090000" pitchFamily="2" charset="0"/>
                <a:cs typeface="MV Boli" panose="02000500030200090000" pitchFamily="2" charset="0"/>
              </a:rPr>
              <a:t>Mithaft</a:t>
            </a:r>
            <a:r>
              <a:rPr lang="de-DE" sz="1600" dirty="0" smtClean="0">
                <a:solidFill>
                  <a:schemeClr val="tx1"/>
                </a:solidFill>
                <a:latin typeface="MV Boli" panose="02000500030200090000" pitchFamily="2" charset="0"/>
                <a:cs typeface="MV Boli" panose="02000500030200090000" pitchFamily="2" charset="0"/>
              </a:rPr>
              <a:t>!!</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3" grpId="0" animBg="1"/>
      <p:bldP spid="15"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88" y="36035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a:t>
            </a:r>
            <a:r>
              <a:rPr lang="de-DE" sz="2000" dirty="0" smtClean="0">
                <a:solidFill>
                  <a:srgbClr val="FF0000"/>
                </a:solidFill>
              </a:rPr>
              <a:t>Klägerin</a:t>
            </a:r>
            <a:r>
              <a:rPr lang="de-DE" sz="2000" dirty="0" smtClean="0"/>
              <a:t>, als Entscheidungsschuldnerin.</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37729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nvGrpSpPr>
          <p:cNvPr id="3" name="Gruppieren 2"/>
          <p:cNvGrpSpPr/>
          <p:nvPr/>
        </p:nvGrpSpPr>
        <p:grpSpPr>
          <a:xfrm>
            <a:off x="1130632" y="4659559"/>
            <a:ext cx="10486734" cy="988667"/>
            <a:chOff x="1130632" y="5020754"/>
            <a:chExt cx="10486734" cy="988667"/>
          </a:xfrm>
        </p:grpSpPr>
        <p:sp>
          <p:nvSpPr>
            <p:cNvPr id="17" name="Rectangle 1"/>
            <p:cNvSpPr>
              <a:spLocks noChangeArrowheads="1"/>
            </p:cNvSpPr>
            <p:nvPr/>
          </p:nvSpPr>
          <p:spPr bwMode="auto">
            <a:xfrm>
              <a:off x="1466387" y="5086091"/>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Für die offene </a:t>
              </a:r>
              <a:r>
                <a:rPr lang="de-DE" dirty="0"/>
                <a:t>Forderung erfolgt eine  </a:t>
              </a:r>
              <a:r>
                <a:rPr lang="de-DE" u="sng" dirty="0" smtClean="0">
                  <a:solidFill>
                    <a:srgbClr val="FF0000"/>
                  </a:solidFill>
                </a:rPr>
                <a:t>Sollstellung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Kost </a:t>
              </a:r>
              <a:r>
                <a:rPr lang="de-DE" dirty="0"/>
                <a:t>23 zu Lasten der </a:t>
              </a:r>
              <a:r>
                <a:rPr lang="de-DE" dirty="0" smtClean="0"/>
                <a:t>Klägerin. Es gibt keine </a:t>
              </a:r>
              <a:r>
                <a:rPr lang="de-DE" dirty="0" err="1" smtClean="0"/>
                <a:t>Mithaft</a:t>
              </a:r>
              <a:r>
                <a:rPr lang="de-DE" dirty="0" smtClean="0"/>
                <a:t>.</a:t>
              </a:r>
              <a:endParaRPr lang="de-DE" dirty="0"/>
            </a:p>
            <a:p>
              <a:endParaRPr lang="de-DE" dirty="0"/>
            </a:p>
          </p:txBody>
        </p:sp>
        <p:sp>
          <p:nvSpPr>
            <p:cNvPr id="14" name="Flussdiagramm: Verbinder 13"/>
            <p:cNvSpPr/>
            <p:nvPr/>
          </p:nvSpPr>
          <p:spPr>
            <a:xfrm>
              <a:off x="1130632" y="502075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Herr Sonne, vertreten durch Rechtsanwalt Nebel, reicht Klage, gegen Frau Wolke ein, wegen einer Forderung in Höhe von 6.566,25 EUR ein. </a:t>
            </a:r>
          </a:p>
          <a:p>
            <a:r>
              <a:rPr lang="de-DE" dirty="0"/>
              <a:t>Es wird ein Termin zur mündlichen Verhandlung, durch den Richter, anberaumt und es ergeht folgender Beweisbeschluss: „Die Zeugin Frau Martina Meinung soll zur Behauptung der </a:t>
            </a:r>
            <a:r>
              <a:rPr lang="de-DE" dirty="0" smtClean="0"/>
              <a:t>Beklagten, nun vertreten durch Rechtsanwalt Hagel, </a:t>
            </a:r>
            <a:r>
              <a:rPr lang="de-DE" dirty="0"/>
              <a:t>vernommen werden und wird zum Termin geladen. Die Beklagte hat einen hinreichenden Kostenvorschuss in Höhe von 80,00 EUR zu leisten.“</a:t>
            </a:r>
          </a:p>
          <a:p>
            <a:r>
              <a:rPr lang="de-DE" dirty="0"/>
              <a:t>Laut Protokoll beginnt die </a:t>
            </a:r>
            <a:r>
              <a:rPr lang="de-DE" dirty="0" err="1"/>
              <a:t>Beweissaufnahme</a:t>
            </a:r>
            <a:r>
              <a:rPr lang="de-DE" dirty="0"/>
              <a:t> in einer Videokonferenz, um 10.15 Uhr und wird um 12.10 Uhr beendet.</a:t>
            </a:r>
          </a:p>
          <a:p>
            <a:r>
              <a:rPr lang="de-DE" dirty="0"/>
              <a:t>Nach </a:t>
            </a:r>
            <a:r>
              <a:rPr lang="de-DE" dirty="0" err="1"/>
              <a:t>Beweissaufnahme</a:t>
            </a:r>
            <a:r>
              <a:rPr lang="de-DE" dirty="0"/>
              <a:t> in einer Videokonferenz ergeht folgendes Urteil: </a:t>
            </a:r>
          </a:p>
          <a:p>
            <a:r>
              <a:rPr lang="de-DE" dirty="0"/>
              <a:t> „1. Die Beklagte zahlt an die Kläger, zum Ausgleich der Forderung, 5.350,00 EUR. Im Übrigen wird die Klage abgewiesen.</a:t>
            </a:r>
          </a:p>
          <a:p>
            <a:r>
              <a:rPr lang="de-DE" dirty="0"/>
              <a:t>…2. Die Kosten des Rechtsstreits tragen der Kläger zu 20% und die Beklagte zu 80%...“</a:t>
            </a:r>
          </a:p>
          <a:p>
            <a:r>
              <a:rPr lang="de-DE" dirty="0"/>
              <a:t> </a:t>
            </a:r>
          </a:p>
          <a:p>
            <a:r>
              <a:rPr lang="de-DE" dirty="0"/>
              <a:t>Die Zeugin wird antragsgemäß in Höhe von 85,70 EUR entschädigt.</a:t>
            </a:r>
          </a:p>
          <a:p>
            <a:r>
              <a:rPr lang="de-DE" dirty="0"/>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4453519" y="507970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003370" y="512046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6201350" y="5091714"/>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Zeugen-Vorschuss-KR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2973652771"/>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Vorschuss</a:t>
            </a:r>
            <a:endParaRPr lang="de-DE" sz="2000" b="1" dirty="0">
              <a:solidFill>
                <a:schemeClr val="tx1"/>
              </a:solidFill>
            </a:endParaRP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4" name="Rechteck 3"/>
          <p:cNvSpPr/>
          <p:nvPr/>
        </p:nvSpPr>
        <p:spPr>
          <a:xfrm>
            <a:off x="5184013" y="354682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609,00</a:t>
            </a:r>
            <a:endParaRPr lang="de-DE" b="1" dirty="0">
              <a:solidFill>
                <a:schemeClr val="tx1"/>
              </a:solidFill>
            </a:endParaRPr>
          </a:p>
        </p:txBody>
      </p:sp>
      <p:sp>
        <p:nvSpPr>
          <p:cNvPr id="19" name="Rechteck 18"/>
          <p:cNvSpPr/>
          <p:nvPr/>
        </p:nvSpPr>
        <p:spPr>
          <a:xfrm>
            <a:off x="2583351" y="3510879"/>
            <a:ext cx="2183608" cy="62716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p:txBody>
      </p:sp>
    </p:spTree>
    <p:extLst>
      <p:ext uri="{BB962C8B-B14F-4D97-AF65-F5344CB8AC3E}">
        <p14:creationId xmlns:p14="http://schemas.microsoft.com/office/powerpoint/2010/main" val="335563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609,00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des Klägers erfordert</a:t>
            </a:r>
            <a:r>
              <a:rPr lang="de-DE" sz="2000" dirty="0"/>
              <a: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2239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a:t>
            </a:r>
            <a:r>
              <a:rPr lang="de-DE" sz="2000" b="1" dirty="0" smtClean="0">
                <a:solidFill>
                  <a:schemeClr val="tx1"/>
                </a:solidFill>
              </a:rPr>
              <a:t>Zeugin</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676953" y="3532383"/>
            <a:ext cx="2179860" cy="619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a:t>
            </a:r>
            <a:r>
              <a:rPr lang="de-DE" b="1" dirty="0" smtClean="0">
                <a:solidFill>
                  <a:schemeClr val="tx1"/>
                </a:solidFill>
                <a:latin typeface="Calibri" panose="020F0502020204030204" pitchFamily="34" charset="0"/>
                <a:cs typeface="Times New Roman" panose="02020603050405020304" pitchFamily="18" charset="0"/>
              </a:rPr>
              <a:t>für Zeugin</a:t>
            </a:r>
            <a:endParaRPr lang="de-DE" b="1" dirty="0">
              <a:solidFill>
                <a:schemeClr val="tx1"/>
              </a:solidFill>
              <a:latin typeface="Calibri" panose="020F0502020204030204" pitchFamily="34" charset="0"/>
              <a:cs typeface="Times New Roman" panose="02020603050405020304" pitchFamily="18" charset="0"/>
            </a:endParaRPr>
          </a:p>
        </p:txBody>
      </p:sp>
      <p:sp>
        <p:nvSpPr>
          <p:cNvPr id="4" name="Rechteck 3"/>
          <p:cNvSpPr/>
          <p:nvPr/>
        </p:nvSpPr>
        <p:spPr>
          <a:xfrm>
            <a:off x="7071607" y="360698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80,00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697055" y="3532383"/>
            <a:ext cx="2001189"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 /voll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a:t>
            </a:r>
            <a:r>
              <a:rPr lang="de-DE" b="1" dirty="0">
                <a:solidFill>
                  <a:schemeClr val="tx1"/>
                </a:solidFill>
              </a:rPr>
              <a:t>8</a:t>
            </a:r>
            <a:r>
              <a:rPr lang="de-DE" b="1" dirty="0" smtClean="0">
                <a:solidFill>
                  <a:schemeClr val="tx1"/>
                </a:solidFill>
              </a:rPr>
              <a:t>0,00</a:t>
            </a:r>
            <a:endParaRPr lang="de-DE" b="1" dirty="0">
              <a:solidFill>
                <a:schemeClr val="tx1"/>
              </a:solidFill>
            </a:endParaRPr>
          </a:p>
        </p:txBody>
      </p:sp>
    </p:spTree>
    <p:extLst>
      <p:ext uri="{BB962C8B-B14F-4D97-AF65-F5344CB8AC3E}">
        <p14:creationId xmlns:p14="http://schemas.microsoft.com/office/powerpoint/2010/main" val="12759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2 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Beklagte</a:t>
            </a:r>
            <a:r>
              <a:rPr lang="de-DE" sz="2000" dirty="0" smtClean="0"/>
              <a:t>  </a:t>
            </a:r>
            <a:r>
              <a:rPr lang="de-DE" sz="2000" b="1" dirty="0" smtClean="0"/>
              <a:t>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der Beklagten, </a:t>
            </a:r>
            <a:r>
              <a:rPr lang="de-DE" sz="2000" dirty="0"/>
              <a:t>RA </a:t>
            </a:r>
            <a:r>
              <a:rPr lang="de-DE" sz="2000" dirty="0" smtClean="0"/>
              <a:t>Hagel.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68010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graphicFrame>
        <p:nvGraphicFramePr>
          <p:cNvPr id="5" name="Tabelle 4"/>
          <p:cNvGraphicFramePr>
            <a:graphicFrameLocks noGrp="1"/>
          </p:cNvGraphicFramePr>
          <p:nvPr>
            <p:extLst/>
          </p:nvPr>
        </p:nvGraphicFramePr>
        <p:xfrm>
          <a:off x="1467765" y="1380484"/>
          <a:ext cx="10150879" cy="4418667"/>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Kläger</a:t>
                      </a:r>
                    </a:p>
                    <a:p>
                      <a:pPr>
                        <a:lnSpc>
                          <a:spcPct val="107000"/>
                        </a:lnSpc>
                        <a:spcAft>
                          <a:spcPts val="0"/>
                        </a:spcAft>
                      </a:pPr>
                      <a:r>
                        <a:rPr lang="de-DE" sz="1800" dirty="0" smtClean="0">
                          <a:solidFill>
                            <a:schemeClr val="tx1"/>
                          </a:solidFill>
                          <a:effectLst/>
                        </a:rPr>
                        <a:t>Widerbeklagter</a:t>
                      </a:r>
                      <a:endParaRPr lang="de-DE" sz="1800" dirty="0">
                        <a:solidFill>
                          <a:schemeClr val="tx1"/>
                        </a:solidFill>
                        <a:effectLst/>
                      </a:endParaRP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p>
                      <a:pPr>
                        <a:lnSpc>
                          <a:spcPct val="107000"/>
                        </a:lnSpc>
                        <a:spcAft>
                          <a:spcPts val="0"/>
                        </a:spcAft>
                      </a:pPr>
                      <a:r>
                        <a:rPr lang="de-DE"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Widerkläger</a:t>
                      </a:r>
                      <a:endParaRPr lang="de-D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Rechteck 13"/>
          <p:cNvSpPr/>
          <p:nvPr/>
        </p:nvSpPr>
        <p:spPr>
          <a:xfrm>
            <a:off x="1467765" y="3110545"/>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5" name="Rechteck 14"/>
          <p:cNvSpPr/>
          <p:nvPr/>
        </p:nvSpPr>
        <p:spPr>
          <a:xfrm>
            <a:off x="2535606" y="3177764"/>
            <a:ext cx="1781284" cy="403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Verfahren im Allgemeinen</a:t>
            </a:r>
            <a:endParaRPr lang="de-DE" sz="1400" dirty="0">
              <a:solidFill>
                <a:schemeClr val="tx1"/>
              </a:solidFill>
            </a:endParaRPr>
          </a:p>
          <a:p>
            <a:pPr algn="ctr"/>
            <a:endParaRPr lang="de-DE" sz="1400" dirty="0">
              <a:solidFill>
                <a:schemeClr val="tx1"/>
              </a:solidFill>
            </a:endParaRPr>
          </a:p>
        </p:txBody>
      </p:sp>
      <p:sp>
        <p:nvSpPr>
          <p:cNvPr id="16" name="Rechteck 15"/>
          <p:cNvSpPr/>
          <p:nvPr/>
        </p:nvSpPr>
        <p:spPr>
          <a:xfrm>
            <a:off x="4805285" y="318378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71235" y="3131859"/>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609,00</a:t>
            </a:r>
            <a:endParaRPr lang="de-DE" b="1" dirty="0">
              <a:solidFill>
                <a:schemeClr val="tx1"/>
              </a:solidFill>
            </a:endParaRPr>
          </a:p>
        </p:txBody>
      </p:sp>
      <p:sp>
        <p:nvSpPr>
          <p:cNvPr id="23" name="Rechteck 22"/>
          <p:cNvSpPr/>
          <p:nvPr/>
        </p:nvSpPr>
        <p:spPr>
          <a:xfrm>
            <a:off x="8711093" y="313589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609,00 €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p:cNvSpPr/>
          <p:nvPr/>
        </p:nvSpPr>
        <p:spPr>
          <a:xfrm>
            <a:off x="10311161" y="314261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hteck 24"/>
          <p:cNvSpPr/>
          <p:nvPr/>
        </p:nvSpPr>
        <p:spPr>
          <a:xfrm>
            <a:off x="1487386" y="3890520"/>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6" name="Rechteck 25"/>
          <p:cNvSpPr/>
          <p:nvPr/>
        </p:nvSpPr>
        <p:spPr>
          <a:xfrm>
            <a:off x="1467765" y="4511993"/>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29" name="Rechteck 28"/>
          <p:cNvSpPr/>
          <p:nvPr/>
        </p:nvSpPr>
        <p:spPr>
          <a:xfrm>
            <a:off x="6982979"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60,00</a:t>
            </a:r>
            <a:endParaRPr lang="de-DE" b="1" dirty="0">
              <a:solidFill>
                <a:schemeClr val="tx1"/>
              </a:solidFill>
            </a:endParaRPr>
          </a:p>
        </p:txBody>
      </p:sp>
      <p:sp>
        <p:nvSpPr>
          <p:cNvPr id="30" name="Rechteck 29"/>
          <p:cNvSpPr/>
          <p:nvPr/>
        </p:nvSpPr>
        <p:spPr>
          <a:xfrm>
            <a:off x="8750905"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60,00 €</a:t>
            </a:r>
            <a:endParaRPr lang="de-DE" b="1" dirty="0">
              <a:solidFill>
                <a:schemeClr val="tx1"/>
              </a:solidFill>
            </a:endParaRPr>
          </a:p>
        </p:txBody>
      </p:sp>
      <p:sp>
        <p:nvSpPr>
          <p:cNvPr id="31" name="Rechteck 30"/>
          <p:cNvSpPr/>
          <p:nvPr/>
        </p:nvSpPr>
        <p:spPr>
          <a:xfrm>
            <a:off x="10338473" y="382265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0,00 €</a:t>
            </a:r>
            <a:endParaRPr lang="de-DE" b="1" dirty="0">
              <a:solidFill>
                <a:schemeClr val="tx1"/>
              </a:solidFill>
            </a:endParaRPr>
          </a:p>
        </p:txBody>
      </p:sp>
      <p:sp>
        <p:nvSpPr>
          <p:cNvPr id="32" name="Rechteck 31"/>
          <p:cNvSpPr/>
          <p:nvPr/>
        </p:nvSpPr>
        <p:spPr>
          <a:xfrm>
            <a:off x="2584284" y="4383395"/>
            <a:ext cx="1732606" cy="5760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Zeugenauslagen nach JVEG in voller Höhe</a:t>
            </a:r>
            <a:endParaRPr lang="de-DE" sz="1400" dirty="0">
              <a:solidFill>
                <a:schemeClr val="tx1"/>
              </a:solidFill>
            </a:endParaRPr>
          </a:p>
        </p:txBody>
      </p:sp>
      <p:sp>
        <p:nvSpPr>
          <p:cNvPr id="33" name="Rechteck 32"/>
          <p:cNvSpPr/>
          <p:nvPr/>
        </p:nvSpPr>
        <p:spPr>
          <a:xfrm>
            <a:off x="6971235"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
        <p:nvSpPr>
          <p:cNvPr id="36" name="Rechteck 35"/>
          <p:cNvSpPr/>
          <p:nvPr/>
        </p:nvSpPr>
        <p:spPr>
          <a:xfrm>
            <a:off x="2493791" y="58163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Gesamtkosten des Verfahrens</a:t>
            </a:r>
            <a:endParaRPr lang="de-DE" sz="1400" dirty="0">
              <a:solidFill>
                <a:schemeClr val="tx1"/>
              </a:solidFill>
            </a:endParaRPr>
          </a:p>
        </p:txBody>
      </p:sp>
      <p:sp>
        <p:nvSpPr>
          <p:cNvPr id="37" name="Rechteck 36"/>
          <p:cNvSpPr/>
          <p:nvPr/>
        </p:nvSpPr>
        <p:spPr>
          <a:xfrm>
            <a:off x="6301683" y="5816389"/>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754,70</a:t>
            </a:r>
            <a:endParaRPr lang="de-DE" b="1" dirty="0">
              <a:solidFill>
                <a:schemeClr val="tx1"/>
              </a:solidFill>
            </a:endParaRPr>
          </a:p>
        </p:txBody>
      </p:sp>
      <p:sp>
        <p:nvSpPr>
          <p:cNvPr id="42" name="Gefaltete Ecke 41"/>
          <p:cNvSpPr/>
          <p:nvPr/>
        </p:nvSpPr>
        <p:spPr>
          <a:xfrm>
            <a:off x="8499463" y="505312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754,70 </a:t>
            </a: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8" name="Abgerundetes Rechteck 3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9" name="Rechteck 38"/>
          <p:cNvSpPr/>
          <p:nvPr/>
        </p:nvSpPr>
        <p:spPr>
          <a:xfrm>
            <a:off x="2584283" y="3870829"/>
            <a:ext cx="1795357" cy="2472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7" name="Rechteck 26"/>
          <p:cNvSpPr/>
          <p:nvPr/>
        </p:nvSpPr>
        <p:spPr>
          <a:xfrm>
            <a:off x="8817294"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
        <p:nvSpPr>
          <p:cNvPr id="28" name="Rechteck 27"/>
          <p:cNvSpPr/>
          <p:nvPr/>
        </p:nvSpPr>
        <p:spPr>
          <a:xfrm>
            <a:off x="10310424" y="442361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Tree>
    <p:extLst>
      <p:ext uri="{BB962C8B-B14F-4D97-AF65-F5344CB8AC3E}">
        <p14:creationId xmlns:p14="http://schemas.microsoft.com/office/powerpoint/2010/main" val="317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500" fill="hold"/>
                                        <p:tgtEl>
                                          <p:spTgt spid="39"/>
                                        </p:tgtEl>
                                        <p:attrNameLst>
                                          <p:attrName>ppt_x</p:attrName>
                                        </p:attrNameLst>
                                      </p:cBhvr>
                                      <p:tavLst>
                                        <p:tav tm="0">
                                          <p:val>
                                            <p:strVal val="#ppt_x"/>
                                          </p:val>
                                        </p:tav>
                                        <p:tav tm="100000">
                                          <p:val>
                                            <p:strVal val="#ppt_x"/>
                                          </p:val>
                                        </p:tav>
                                      </p:tavLst>
                                    </p:anim>
                                    <p:anim calcmode="lin" valueType="num">
                                      <p:cBhvr additive="base">
                                        <p:cTn id="6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0"/>
                                        <p:tgtEl>
                                          <p:spTgt spid="29"/>
                                        </p:tgtEl>
                                      </p:cBhvr>
                                    </p:animEffect>
                                    <p:anim calcmode="lin" valueType="num">
                                      <p:cBhvr>
                                        <p:cTn id="74" dur="1000" fill="hold"/>
                                        <p:tgtEl>
                                          <p:spTgt spid="29"/>
                                        </p:tgtEl>
                                        <p:attrNameLst>
                                          <p:attrName>ppt_x</p:attrName>
                                        </p:attrNameLst>
                                      </p:cBhvr>
                                      <p:tavLst>
                                        <p:tav tm="0">
                                          <p:val>
                                            <p:strVal val="#ppt_x"/>
                                          </p:val>
                                        </p:tav>
                                        <p:tav tm="100000">
                                          <p:val>
                                            <p:strVal val="#ppt_x"/>
                                          </p:val>
                                        </p:tav>
                                      </p:tavLst>
                                    </p:anim>
                                    <p:anim calcmode="lin" valueType="num">
                                      <p:cBhvr>
                                        <p:cTn id="7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500" fill="hold"/>
                                        <p:tgtEl>
                                          <p:spTgt spid="30"/>
                                        </p:tgtEl>
                                        <p:attrNameLst>
                                          <p:attrName>ppt_x</p:attrName>
                                        </p:attrNameLst>
                                      </p:cBhvr>
                                      <p:tavLst>
                                        <p:tav tm="0">
                                          <p:val>
                                            <p:strVal val="#ppt_x"/>
                                          </p:val>
                                        </p:tav>
                                        <p:tav tm="100000">
                                          <p:val>
                                            <p:strVal val="#ppt_x"/>
                                          </p:val>
                                        </p:tav>
                                      </p:tavLst>
                                    </p:anim>
                                    <p:anim calcmode="lin" valueType="num">
                                      <p:cBhvr additive="base">
                                        <p:cTn id="8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31"/>
                                        </p:tgtEl>
                                        <p:attrNameLst>
                                          <p:attrName>style.visibility</p:attrName>
                                        </p:attrNameLst>
                                      </p:cBhvr>
                                      <p:to>
                                        <p:strVal val="visible"/>
                                      </p:to>
                                    </p:set>
                                    <p:anim calcmode="lin" valueType="num">
                                      <p:cBhvr additive="base">
                                        <p:cTn id="86" dur="500" fill="hold"/>
                                        <p:tgtEl>
                                          <p:spTgt spid="31"/>
                                        </p:tgtEl>
                                        <p:attrNameLst>
                                          <p:attrName>ppt_x</p:attrName>
                                        </p:attrNameLst>
                                      </p:cBhvr>
                                      <p:tavLst>
                                        <p:tav tm="0">
                                          <p:val>
                                            <p:strVal val="#ppt_x"/>
                                          </p:val>
                                        </p:tav>
                                        <p:tav tm="100000">
                                          <p:val>
                                            <p:strVal val="#ppt_x"/>
                                          </p:val>
                                        </p:tav>
                                      </p:tavLst>
                                    </p:anim>
                                    <p:anim calcmode="lin" valueType="num">
                                      <p:cBhvr additive="base">
                                        <p:cTn id="8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32"/>
                                        </p:tgtEl>
                                        <p:attrNameLst>
                                          <p:attrName>style.visibility</p:attrName>
                                        </p:attrNameLst>
                                      </p:cBhvr>
                                      <p:to>
                                        <p:strVal val="visible"/>
                                      </p:to>
                                    </p:set>
                                    <p:anim calcmode="lin" valueType="num">
                                      <p:cBhvr additive="base">
                                        <p:cTn id="92" dur="500" fill="hold"/>
                                        <p:tgtEl>
                                          <p:spTgt spid="32"/>
                                        </p:tgtEl>
                                        <p:attrNameLst>
                                          <p:attrName>ppt_x</p:attrName>
                                        </p:attrNameLst>
                                      </p:cBhvr>
                                      <p:tavLst>
                                        <p:tav tm="0">
                                          <p:val>
                                            <p:strVal val="#ppt_x"/>
                                          </p:val>
                                        </p:tav>
                                        <p:tav tm="100000">
                                          <p:val>
                                            <p:strVal val="#ppt_x"/>
                                          </p:val>
                                        </p:tav>
                                      </p:tavLst>
                                    </p:anim>
                                    <p:anim calcmode="lin" valueType="num">
                                      <p:cBhvr additive="base">
                                        <p:cTn id="93"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 calcmode="lin" valueType="num">
                                      <p:cBhvr additive="base">
                                        <p:cTn id="98" dur="500" fill="hold"/>
                                        <p:tgtEl>
                                          <p:spTgt spid="33"/>
                                        </p:tgtEl>
                                        <p:attrNameLst>
                                          <p:attrName>ppt_x</p:attrName>
                                        </p:attrNameLst>
                                      </p:cBhvr>
                                      <p:tavLst>
                                        <p:tav tm="0">
                                          <p:val>
                                            <p:strVal val="#ppt_x"/>
                                          </p:val>
                                        </p:tav>
                                        <p:tav tm="100000">
                                          <p:val>
                                            <p:strVal val="#ppt_x"/>
                                          </p:val>
                                        </p:tav>
                                      </p:tavLst>
                                    </p:anim>
                                    <p:anim calcmode="lin" valueType="num">
                                      <p:cBhvr additive="base">
                                        <p:cTn id="99"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additive="base">
                                        <p:cTn id="104" dur="500" fill="hold"/>
                                        <p:tgtEl>
                                          <p:spTgt spid="36"/>
                                        </p:tgtEl>
                                        <p:attrNameLst>
                                          <p:attrName>ppt_x</p:attrName>
                                        </p:attrNameLst>
                                      </p:cBhvr>
                                      <p:tavLst>
                                        <p:tav tm="0">
                                          <p:val>
                                            <p:strVal val="#ppt_x"/>
                                          </p:val>
                                        </p:tav>
                                        <p:tav tm="100000">
                                          <p:val>
                                            <p:strVal val="#ppt_x"/>
                                          </p:val>
                                        </p:tav>
                                      </p:tavLst>
                                    </p:anim>
                                    <p:anim calcmode="lin" valueType="num">
                                      <p:cBhvr additive="base">
                                        <p:cTn id="10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37"/>
                                        </p:tgtEl>
                                        <p:attrNameLst>
                                          <p:attrName>style.visibility</p:attrName>
                                        </p:attrNameLst>
                                      </p:cBhvr>
                                      <p:to>
                                        <p:strVal val="visible"/>
                                      </p:to>
                                    </p:set>
                                    <p:animEffect transition="in" filter="fade">
                                      <p:cBhvr>
                                        <p:cTn id="110" dur="1000"/>
                                        <p:tgtEl>
                                          <p:spTgt spid="37"/>
                                        </p:tgtEl>
                                      </p:cBhvr>
                                    </p:animEffect>
                                    <p:anim calcmode="lin" valueType="num">
                                      <p:cBhvr>
                                        <p:cTn id="111" dur="1000" fill="hold"/>
                                        <p:tgtEl>
                                          <p:spTgt spid="37"/>
                                        </p:tgtEl>
                                        <p:attrNameLst>
                                          <p:attrName>ppt_x</p:attrName>
                                        </p:attrNameLst>
                                      </p:cBhvr>
                                      <p:tavLst>
                                        <p:tav tm="0">
                                          <p:val>
                                            <p:strVal val="#ppt_x"/>
                                          </p:val>
                                        </p:tav>
                                        <p:tav tm="100000">
                                          <p:val>
                                            <p:strVal val="#ppt_x"/>
                                          </p:val>
                                        </p:tav>
                                      </p:tavLst>
                                    </p:anim>
                                    <p:anim calcmode="lin" valueType="num">
                                      <p:cBhvr>
                                        <p:cTn id="112"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42"/>
                                        </p:tgtEl>
                                        <p:attrNameLst>
                                          <p:attrName>style.visibility</p:attrName>
                                        </p:attrNameLst>
                                      </p:cBhvr>
                                      <p:to>
                                        <p:strVal val="visible"/>
                                      </p:to>
                                    </p:set>
                                    <p:anim calcmode="lin" valueType="num">
                                      <p:cBhvr>
                                        <p:cTn id="117" dur="500" fill="hold"/>
                                        <p:tgtEl>
                                          <p:spTgt spid="42"/>
                                        </p:tgtEl>
                                        <p:attrNameLst>
                                          <p:attrName>ppt_w</p:attrName>
                                        </p:attrNameLst>
                                      </p:cBhvr>
                                      <p:tavLst>
                                        <p:tav tm="0">
                                          <p:val>
                                            <p:fltVal val="0"/>
                                          </p:val>
                                        </p:tav>
                                        <p:tav tm="100000">
                                          <p:val>
                                            <p:strVal val="#ppt_w"/>
                                          </p:val>
                                        </p:tav>
                                      </p:tavLst>
                                    </p:anim>
                                    <p:anim calcmode="lin" valueType="num">
                                      <p:cBhvr>
                                        <p:cTn id="118" dur="500" fill="hold"/>
                                        <p:tgtEl>
                                          <p:spTgt spid="42"/>
                                        </p:tgtEl>
                                        <p:attrNameLst>
                                          <p:attrName>ppt_h</p:attrName>
                                        </p:attrNameLst>
                                      </p:cBhvr>
                                      <p:tavLst>
                                        <p:tav tm="0">
                                          <p:val>
                                            <p:fltVal val="0"/>
                                          </p:val>
                                        </p:tav>
                                        <p:tav tm="100000">
                                          <p:val>
                                            <p:strVal val="#ppt_h"/>
                                          </p:val>
                                        </p:tav>
                                      </p:tavLst>
                                    </p:anim>
                                    <p:animEffect transition="in" filter="fade">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7"/>
                                        </p:tgtEl>
                                        <p:attrNameLst>
                                          <p:attrName>style.visibility</p:attrName>
                                        </p:attrNameLst>
                                      </p:cBhvr>
                                      <p:to>
                                        <p:strVal val="visible"/>
                                      </p:to>
                                    </p:set>
                                    <p:anim calcmode="lin" valueType="num">
                                      <p:cBhvr additive="base">
                                        <p:cTn id="124" dur="500" fill="hold"/>
                                        <p:tgtEl>
                                          <p:spTgt spid="27"/>
                                        </p:tgtEl>
                                        <p:attrNameLst>
                                          <p:attrName>ppt_x</p:attrName>
                                        </p:attrNameLst>
                                      </p:cBhvr>
                                      <p:tavLst>
                                        <p:tav tm="0">
                                          <p:val>
                                            <p:strVal val="#ppt_x"/>
                                          </p:val>
                                        </p:tav>
                                        <p:tav tm="100000">
                                          <p:val>
                                            <p:strVal val="#ppt_x"/>
                                          </p:val>
                                        </p:tav>
                                      </p:tavLst>
                                    </p:anim>
                                    <p:anim calcmode="lin" valueType="num">
                                      <p:cBhvr additive="base">
                                        <p:cTn id="12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grpId="0" nodeType="clickEffect">
                                  <p:stCondLst>
                                    <p:cond delay="0"/>
                                  </p:stCondLst>
                                  <p:childTnLst>
                                    <p:set>
                                      <p:cBhvr>
                                        <p:cTn id="129" dur="1" fill="hold">
                                          <p:stCondLst>
                                            <p:cond delay="0"/>
                                          </p:stCondLst>
                                        </p:cTn>
                                        <p:tgtEl>
                                          <p:spTgt spid="28"/>
                                        </p:tgtEl>
                                        <p:attrNameLst>
                                          <p:attrName>style.visibility</p:attrName>
                                        </p:attrNameLst>
                                      </p:cBhvr>
                                      <p:to>
                                        <p:strVal val="visible"/>
                                      </p:to>
                                    </p:set>
                                    <p:anim calcmode="lin" valueType="num">
                                      <p:cBhvr additive="base">
                                        <p:cTn id="130" dur="500" fill="hold"/>
                                        <p:tgtEl>
                                          <p:spTgt spid="28"/>
                                        </p:tgtEl>
                                        <p:attrNameLst>
                                          <p:attrName>ppt_x</p:attrName>
                                        </p:attrNameLst>
                                      </p:cBhvr>
                                      <p:tavLst>
                                        <p:tav tm="0">
                                          <p:val>
                                            <p:strVal val="#ppt_x"/>
                                          </p:val>
                                        </p:tav>
                                        <p:tav tm="100000">
                                          <p:val>
                                            <p:strVal val="#ppt_x"/>
                                          </p:val>
                                        </p:tav>
                                      </p:tavLst>
                                    </p:anim>
                                    <p:anim calcmode="lin" valueType="num">
                                      <p:cBhvr additive="base">
                                        <p:cTn id="131"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3" grpId="0" animBg="1"/>
      <p:bldP spid="24" grpId="0" animBg="1"/>
      <p:bldP spid="25" grpId="0" animBg="1"/>
      <p:bldP spid="26" grpId="0" animBg="1"/>
      <p:bldP spid="29" grpId="0" animBg="1"/>
      <p:bldP spid="30" grpId="0" animBg="1"/>
      <p:bldP spid="31" grpId="0" animBg="1"/>
      <p:bldP spid="32" grpId="0" animBg="1"/>
      <p:bldP spid="33" grpId="0" animBg="1"/>
      <p:bldP spid="36" grpId="0" animBg="1"/>
      <p:bldP spid="37" grpId="0" animBg="1"/>
      <p:bldP spid="42" grpId="0" animBg="1"/>
      <p:bldP spid="9" grpId="0" animBg="1"/>
      <p:bldP spid="39" grpId="0" animBg="1"/>
      <p:bldP spid="27"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11131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solidFill>
                <a:schemeClr val="tx1"/>
              </a:solidFill>
            </a:endParaRPr>
          </a:p>
          <a:p>
            <a:endParaRPr lang="de-DE" dirty="0" smtClean="0">
              <a:solidFill>
                <a:schemeClr val="tx1"/>
              </a:solidFill>
            </a:endParaRPr>
          </a:p>
          <a:p>
            <a:r>
              <a:rPr lang="de-DE" dirty="0" smtClean="0">
                <a:solidFill>
                  <a:schemeClr val="tx1"/>
                </a:solidFill>
              </a:rPr>
              <a:t>Bereits gezahlt:</a:t>
            </a:r>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80%                                   =  603,76 EUR</a:t>
            </a:r>
            <a:endParaRPr lang="de-DE" dirty="0"/>
          </a:p>
        </p:txBody>
      </p:sp>
      <p:sp>
        <p:nvSpPr>
          <p:cNvPr id="13" name="Rectangle 1"/>
          <p:cNvSpPr>
            <a:spLocks noChangeArrowheads="1"/>
          </p:cNvSpPr>
          <p:nvPr/>
        </p:nvSpPr>
        <p:spPr bwMode="auto">
          <a:xfrm>
            <a:off x="3273393" y="259637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609,00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20%                                              =  150,94 EUR</a:t>
            </a:r>
            <a:endParaRPr lang="de-DE" dirty="0"/>
          </a:p>
        </p:txBody>
      </p:sp>
      <p:grpSp>
        <p:nvGrpSpPr>
          <p:cNvPr id="5" name="Gruppieren 4"/>
          <p:cNvGrpSpPr/>
          <p:nvPr/>
        </p:nvGrpSpPr>
        <p:grpSpPr>
          <a:xfrm>
            <a:off x="1070204" y="3836130"/>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26" name="Gruppieren 25"/>
          <p:cNvGrpSpPr/>
          <p:nvPr/>
        </p:nvGrpSpPr>
        <p:grpSpPr>
          <a:xfrm>
            <a:off x="1029953" y="451597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27" name="Gruppieren 26"/>
          <p:cNvGrpSpPr/>
          <p:nvPr/>
        </p:nvGrpSpPr>
        <p:grpSpPr>
          <a:xfrm>
            <a:off x="1014583" y="5114330"/>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0</a:t>
              </a:r>
              <a:r>
                <a:rPr lang="de-DE" dirty="0" smtClean="0"/>
                <a:t>,00 EUR</a:t>
              </a:r>
              <a:endParaRPr lang="de-DE" dirty="0"/>
            </a:p>
          </p:txBody>
        </p:sp>
      </p:grpSp>
      <p:grpSp>
        <p:nvGrpSpPr>
          <p:cNvPr id="31" name="Gruppieren 30"/>
          <p:cNvGrpSpPr/>
          <p:nvPr/>
        </p:nvGrpSpPr>
        <p:grpSpPr>
          <a:xfrm>
            <a:off x="6896662" y="2319267"/>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34" name="Gruppieren 33"/>
          <p:cNvGrpSpPr/>
          <p:nvPr/>
        </p:nvGrpSpPr>
        <p:grpSpPr>
          <a:xfrm>
            <a:off x="6872314" y="2939499"/>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Bereits gezahlt: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80,00 EUR</a:t>
              </a:r>
              <a:endParaRPr lang="de-DE" dirty="0"/>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Entschei-dungsschuld</a:t>
            </a:r>
            <a:r>
              <a:rPr lang="de-DE" b="1" dirty="0" smtClean="0">
                <a:solidFill>
                  <a:schemeClr val="tx1"/>
                </a:solidFill>
                <a:latin typeface="MV Boli" panose="02000500030200090000" pitchFamily="2" charset="0"/>
                <a:cs typeface="MV Boli" panose="02000500030200090000" pitchFamily="2" charset="0"/>
              </a:rPr>
              <a:t> =</a:t>
            </a:r>
          </a:p>
          <a:p>
            <a:pPr algn="ctr"/>
            <a:r>
              <a:rPr lang="de-DE" b="1" dirty="0" smtClean="0">
                <a:solidFill>
                  <a:schemeClr val="tx1"/>
                </a:solidFill>
                <a:latin typeface="MV Boli" panose="02000500030200090000" pitchFamily="2" charset="0"/>
                <a:cs typeface="MV Boli" panose="02000500030200090000" pitchFamily="2" charset="0"/>
              </a:rPr>
              <a:t>150,94€</a:t>
            </a:r>
            <a:endParaRPr lang="de-DE" b="1" dirty="0">
              <a:solidFill>
                <a:schemeClr val="tx1"/>
              </a:solidFill>
              <a:latin typeface="MV Boli" panose="02000500030200090000" pitchFamily="2" charset="0"/>
              <a:cs typeface="MV Boli" panose="02000500030200090000" pitchFamily="2" charset="0"/>
            </a:endParaRPr>
          </a:p>
        </p:txBody>
      </p:sp>
      <p:sp>
        <p:nvSpPr>
          <p:cNvPr id="42" name="Gefaltete Ecke 41"/>
          <p:cNvSpPr/>
          <p:nvPr/>
        </p:nvSpPr>
        <p:spPr>
          <a:xfrm>
            <a:off x="5957888" y="5322348"/>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smtClean="0">
                <a:solidFill>
                  <a:schemeClr val="tx1"/>
                </a:solidFill>
                <a:latin typeface="MV Boli" panose="02000500030200090000" pitchFamily="2" charset="0"/>
                <a:cs typeface="MV Boli" panose="02000500030200090000" pitchFamily="2" charset="0"/>
              </a:rPr>
              <a:t>restl. </a:t>
            </a:r>
            <a:r>
              <a:rPr lang="de-DE" sz="1400" b="1" dirty="0" err="1" smtClean="0">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
        <p:nvSpPr>
          <p:cNvPr id="16" name="Pfeil nach unten 15"/>
          <p:cNvSpPr/>
          <p:nvPr/>
        </p:nvSpPr>
        <p:spPr>
          <a:xfrm rot="2062720">
            <a:off x="5823563" y="3652419"/>
            <a:ext cx="269031" cy="1301424"/>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Antrags-schuld =</a:t>
            </a:r>
          </a:p>
          <a:p>
            <a:pPr algn="ctr"/>
            <a:r>
              <a:rPr lang="de-DE" b="1" dirty="0" smtClean="0">
                <a:solidFill>
                  <a:schemeClr val="tx1"/>
                </a:solidFill>
                <a:latin typeface="MV Boli" panose="02000500030200090000" pitchFamily="2" charset="0"/>
                <a:cs typeface="MV Boli" panose="02000500030200090000" pitchFamily="2" charset="0"/>
              </a:rPr>
              <a:t>754,70 €…</a:t>
            </a:r>
            <a:endParaRPr lang="de-DE" b="1" dirty="0">
              <a:solidFill>
                <a:schemeClr val="tx1"/>
              </a:solidFill>
              <a:latin typeface="MV Boli" panose="02000500030200090000" pitchFamily="2" charset="0"/>
              <a:cs typeface="MV Boli" panose="02000500030200090000" pitchFamily="2" charset="0"/>
            </a:endParaRPr>
          </a:p>
        </p:txBody>
      </p:sp>
      <p:grpSp>
        <p:nvGrpSpPr>
          <p:cNvPr id="37" name="Gruppieren 36"/>
          <p:cNvGrpSpPr/>
          <p:nvPr/>
        </p:nvGrpSpPr>
        <p:grpSpPr>
          <a:xfrm>
            <a:off x="6961197" y="3767384"/>
            <a:ext cx="4696360" cy="421672"/>
            <a:chOff x="1190005" y="6361812"/>
            <a:chExt cx="4696360" cy="421672"/>
          </a:xfrm>
        </p:grpSpPr>
        <p:sp>
          <p:nvSpPr>
            <p:cNvPr id="38" name="Rechteck 37"/>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9"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6</a:t>
              </a:r>
              <a:r>
                <a:rPr lang="de-DE" dirty="0" smtClean="0"/>
                <a:t>5,70 EUR</a:t>
              </a:r>
              <a:endParaRPr lang="de-DE" dirty="0"/>
            </a:p>
          </p:txBody>
        </p:sp>
      </p:grpSp>
      <p:sp>
        <p:nvSpPr>
          <p:cNvPr id="41" name="Gefaltete Ecke 40"/>
          <p:cNvSpPr/>
          <p:nvPr/>
        </p:nvSpPr>
        <p:spPr>
          <a:xfrm rot="21335635">
            <a:off x="5933369" y="3539585"/>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restl. </a:t>
            </a:r>
            <a:r>
              <a:rPr lang="de-DE" b="1" dirty="0" err="1" smtClean="0">
                <a:solidFill>
                  <a:schemeClr val="tx1"/>
                </a:solidFill>
                <a:latin typeface="MV Boli" panose="02000500030200090000" pitchFamily="2" charset="0"/>
                <a:cs typeface="MV Boli" panose="02000500030200090000" pitchFamily="2" charset="0"/>
              </a:rPr>
              <a:t>Mithaft</a:t>
            </a:r>
            <a:r>
              <a:rPr lang="de-DE" b="1" dirty="0" smtClean="0">
                <a:solidFill>
                  <a:schemeClr val="tx1"/>
                </a:solidFill>
                <a:latin typeface="MV Boli" panose="02000500030200090000" pitchFamily="2" charset="0"/>
                <a:cs typeface="MV Boli" panose="02000500030200090000" pitchFamily="2" charset="0"/>
              </a:rPr>
              <a:t> für </a:t>
            </a:r>
            <a:r>
              <a:rPr lang="de-DE" b="1" u="sng" dirty="0" smtClean="0">
                <a:solidFill>
                  <a:schemeClr val="tx1"/>
                </a:solidFill>
                <a:latin typeface="MV Boli" panose="02000500030200090000" pitchFamily="2" charset="0"/>
                <a:cs typeface="MV Boli" panose="02000500030200090000" pitchFamily="2" charset="0"/>
              </a:rPr>
              <a:t>Übertrag</a:t>
            </a:r>
          </a:p>
          <a:p>
            <a:pPr algn="ctr"/>
            <a:r>
              <a:rPr lang="de-DE" b="1" dirty="0" smtClean="0">
                <a:solidFill>
                  <a:schemeClr val="tx1"/>
                </a:solidFill>
                <a:latin typeface="MV Boli" panose="02000500030200090000" pitchFamily="2" charset="0"/>
                <a:cs typeface="MV Boli" panose="02000500030200090000" pitchFamily="2" charset="0"/>
              </a:rPr>
              <a:t>738,94 €</a:t>
            </a:r>
            <a:endParaRPr lang="de-DE" b="1" dirty="0">
              <a:solidFill>
                <a:schemeClr val="tx1"/>
              </a:solidFill>
              <a:latin typeface="MV Boli" panose="02000500030200090000" pitchFamily="2" charset="0"/>
              <a:cs typeface="MV Boli" panose="02000500030200090000" pitchFamily="2" charset="0"/>
            </a:endParaRPr>
          </a:p>
        </p:txBody>
      </p:sp>
      <p:sp>
        <p:nvSpPr>
          <p:cNvPr id="46" name="Gefaltete Ecke 45"/>
          <p:cNvSpPr/>
          <p:nvPr/>
        </p:nvSpPr>
        <p:spPr>
          <a:xfrm>
            <a:off x="9777831" y="4998459"/>
            <a:ext cx="1417283" cy="1362041"/>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738,76</a:t>
            </a:r>
          </a:p>
          <a:p>
            <a:pPr algn="ctr"/>
            <a:r>
              <a:rPr lang="de-DE" b="1" dirty="0" smtClean="0">
                <a:solidFill>
                  <a:schemeClr val="tx1"/>
                </a:solidFill>
                <a:latin typeface="MV Boli" panose="02000500030200090000" pitchFamily="2" charset="0"/>
                <a:cs typeface="MV Boli" panose="02000500030200090000" pitchFamily="2" charset="0"/>
              </a:rPr>
              <a:t>-458,06</a:t>
            </a:r>
          </a:p>
          <a:p>
            <a:pPr algn="ctr"/>
            <a:r>
              <a:rPr lang="de-DE" b="1" dirty="0" smtClean="0">
                <a:solidFill>
                  <a:schemeClr val="tx1"/>
                </a:solidFill>
                <a:latin typeface="MV Boli" panose="02000500030200090000" pitchFamily="2" charset="0"/>
                <a:cs typeface="MV Boli" panose="02000500030200090000" pitchFamily="2" charset="0"/>
              </a:rPr>
              <a:t>=280,70 €</a:t>
            </a:r>
            <a:endParaRPr lang="de-DE" b="1" dirty="0">
              <a:solidFill>
                <a:schemeClr val="tx1"/>
              </a:solidFill>
              <a:latin typeface="MV Boli" panose="02000500030200090000" pitchFamily="2" charset="0"/>
              <a:cs typeface="MV Boli" panose="02000500030200090000" pitchFamily="2" charset="0"/>
            </a:endParaRPr>
          </a:p>
        </p:txBody>
      </p:sp>
      <p:sp>
        <p:nvSpPr>
          <p:cNvPr id="3" name="Rechteckige Legende 2"/>
          <p:cNvSpPr/>
          <p:nvPr/>
        </p:nvSpPr>
        <p:spPr>
          <a:xfrm>
            <a:off x="9307983" y="4373087"/>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Tree>
    <p:extLst>
      <p:ext uri="{BB962C8B-B14F-4D97-AF65-F5344CB8AC3E}">
        <p14:creationId xmlns:p14="http://schemas.microsoft.com/office/powerpoint/2010/main" val="11641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animEffect transition="in" filter="fade">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1"/>
                                        </p:tgtEl>
                                        <p:attrNameLst>
                                          <p:attrName>style.visibility</p:attrName>
                                        </p:attrNameLst>
                                      </p:cBhvr>
                                      <p:to>
                                        <p:strVal val="visible"/>
                                      </p:to>
                                    </p:set>
                                    <p:anim calcmode="lin" valueType="num">
                                      <p:cBhvr additive="base">
                                        <p:cTn id="72" dur="500" fill="hold"/>
                                        <p:tgtEl>
                                          <p:spTgt spid="41"/>
                                        </p:tgtEl>
                                        <p:attrNameLst>
                                          <p:attrName>ppt_x</p:attrName>
                                        </p:attrNameLst>
                                      </p:cBhvr>
                                      <p:tavLst>
                                        <p:tav tm="0">
                                          <p:val>
                                            <p:strVal val="#ppt_x"/>
                                          </p:val>
                                        </p:tav>
                                        <p:tav tm="100000">
                                          <p:val>
                                            <p:strVal val="#ppt_x"/>
                                          </p:val>
                                        </p:tav>
                                      </p:tavLst>
                                    </p:anim>
                                    <p:anim calcmode="lin" valueType="num">
                                      <p:cBhvr additive="base">
                                        <p:cTn id="7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31"/>
                                        </p:tgtEl>
                                        <p:attrNameLst>
                                          <p:attrName>style.visibility</p:attrName>
                                        </p:attrNameLst>
                                      </p:cBhvr>
                                      <p:to>
                                        <p:strVal val="visible"/>
                                      </p:to>
                                    </p:set>
                                    <p:anim calcmode="lin" valueType="num">
                                      <p:cBhvr additive="base">
                                        <p:cTn id="84" dur="500" fill="hold"/>
                                        <p:tgtEl>
                                          <p:spTgt spid="31"/>
                                        </p:tgtEl>
                                        <p:attrNameLst>
                                          <p:attrName>ppt_x</p:attrName>
                                        </p:attrNameLst>
                                      </p:cBhvr>
                                      <p:tavLst>
                                        <p:tav tm="0">
                                          <p:val>
                                            <p:strVal val="#ppt_x"/>
                                          </p:val>
                                        </p:tav>
                                        <p:tav tm="100000">
                                          <p:val>
                                            <p:strVal val="#ppt_x"/>
                                          </p:val>
                                        </p:tav>
                                      </p:tavLst>
                                    </p:anim>
                                    <p:anim calcmode="lin" valueType="num">
                                      <p:cBhvr additive="base">
                                        <p:cTn id="8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34"/>
                                        </p:tgtEl>
                                        <p:attrNameLst>
                                          <p:attrName>style.visibility</p:attrName>
                                        </p:attrNameLst>
                                      </p:cBhvr>
                                      <p:to>
                                        <p:strVal val="visible"/>
                                      </p:to>
                                    </p:set>
                                    <p:anim calcmode="lin" valueType="num">
                                      <p:cBhvr additive="base">
                                        <p:cTn id="90" dur="500" fill="hold"/>
                                        <p:tgtEl>
                                          <p:spTgt spid="34"/>
                                        </p:tgtEl>
                                        <p:attrNameLst>
                                          <p:attrName>ppt_x</p:attrName>
                                        </p:attrNameLst>
                                      </p:cBhvr>
                                      <p:tavLst>
                                        <p:tav tm="0">
                                          <p:val>
                                            <p:strVal val="#ppt_x"/>
                                          </p:val>
                                        </p:tav>
                                        <p:tav tm="100000">
                                          <p:val>
                                            <p:strVal val="#ppt_x"/>
                                          </p:val>
                                        </p:tav>
                                      </p:tavLst>
                                    </p:anim>
                                    <p:anim calcmode="lin" valueType="num">
                                      <p:cBhvr additive="base">
                                        <p:cTn id="9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p:cTn id="96" dur="500" fill="hold"/>
                                        <p:tgtEl>
                                          <p:spTgt spid="42"/>
                                        </p:tgtEl>
                                        <p:attrNameLst>
                                          <p:attrName>ppt_w</p:attrName>
                                        </p:attrNameLst>
                                      </p:cBhvr>
                                      <p:tavLst>
                                        <p:tav tm="0">
                                          <p:val>
                                            <p:fltVal val="0"/>
                                          </p:val>
                                        </p:tav>
                                        <p:tav tm="100000">
                                          <p:val>
                                            <p:strVal val="#ppt_w"/>
                                          </p:val>
                                        </p:tav>
                                      </p:tavLst>
                                    </p:anim>
                                    <p:anim calcmode="lin" valueType="num">
                                      <p:cBhvr>
                                        <p:cTn id="97" dur="500" fill="hold"/>
                                        <p:tgtEl>
                                          <p:spTgt spid="42"/>
                                        </p:tgtEl>
                                        <p:attrNameLst>
                                          <p:attrName>ppt_h</p:attrName>
                                        </p:attrNameLst>
                                      </p:cBhvr>
                                      <p:tavLst>
                                        <p:tav tm="0">
                                          <p:val>
                                            <p:fltVal val="0"/>
                                          </p:val>
                                        </p:tav>
                                        <p:tav tm="100000">
                                          <p:val>
                                            <p:strVal val="#ppt_h"/>
                                          </p:val>
                                        </p:tav>
                                      </p:tavLst>
                                    </p:anim>
                                    <p:animEffect transition="in" filter="fade">
                                      <p:cBhvr>
                                        <p:cTn id="98" dur="500"/>
                                        <p:tgtEl>
                                          <p:spTgt spid="42"/>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500" fill="hold"/>
                                        <p:tgtEl>
                                          <p:spTgt spid="37"/>
                                        </p:tgtEl>
                                        <p:attrNameLst>
                                          <p:attrName>ppt_x</p:attrName>
                                        </p:attrNameLst>
                                      </p:cBhvr>
                                      <p:tavLst>
                                        <p:tav tm="0">
                                          <p:val>
                                            <p:strVal val="#ppt_x"/>
                                          </p:val>
                                        </p:tav>
                                        <p:tav tm="100000">
                                          <p:val>
                                            <p:strVal val="#ppt_x"/>
                                          </p:val>
                                        </p:tav>
                                      </p:tavLst>
                                    </p:anim>
                                    <p:anim calcmode="lin" valueType="num">
                                      <p:cBhvr additive="base">
                                        <p:cTn id="10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53" presetClass="entr" presetSubtype="16" fill="hold" grpId="0" nodeType="click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p:cTn id="109" dur="500" fill="hold"/>
                                        <p:tgtEl>
                                          <p:spTgt spid="46"/>
                                        </p:tgtEl>
                                        <p:attrNameLst>
                                          <p:attrName>ppt_w</p:attrName>
                                        </p:attrNameLst>
                                      </p:cBhvr>
                                      <p:tavLst>
                                        <p:tav tm="0">
                                          <p:val>
                                            <p:fltVal val="0"/>
                                          </p:val>
                                        </p:tav>
                                        <p:tav tm="100000">
                                          <p:val>
                                            <p:strVal val="#ppt_w"/>
                                          </p:val>
                                        </p:tav>
                                      </p:tavLst>
                                    </p:anim>
                                    <p:anim calcmode="lin" valueType="num">
                                      <p:cBhvr>
                                        <p:cTn id="110" dur="500" fill="hold"/>
                                        <p:tgtEl>
                                          <p:spTgt spid="46"/>
                                        </p:tgtEl>
                                        <p:attrNameLst>
                                          <p:attrName>ppt_h</p:attrName>
                                        </p:attrNameLst>
                                      </p:cBhvr>
                                      <p:tavLst>
                                        <p:tav tm="0">
                                          <p:val>
                                            <p:fltVal val="0"/>
                                          </p:val>
                                        </p:tav>
                                        <p:tav tm="100000">
                                          <p:val>
                                            <p:strVal val="#ppt_h"/>
                                          </p:val>
                                        </p:tav>
                                      </p:tavLst>
                                    </p:anim>
                                    <p:animEffect transition="in" filter="fade">
                                      <p:cBhvr>
                                        <p:cTn id="111" dur="500"/>
                                        <p:tgtEl>
                                          <p:spTgt spid="46"/>
                                        </p:tgtEl>
                                      </p:cBhvr>
                                    </p:animEffect>
                                  </p:childTnLst>
                                </p:cTn>
                              </p:par>
                            </p:childTnLst>
                          </p:cTn>
                        </p:par>
                      </p:childTnLst>
                    </p:cTn>
                  </p:par>
                  <p:par>
                    <p:cTn id="112" fill="hold">
                      <p:stCondLst>
                        <p:cond delay="indefinite"/>
                      </p:stCondLst>
                      <p:childTnLst>
                        <p:par>
                          <p:cTn id="113" fill="hold">
                            <p:stCondLst>
                              <p:cond delay="0"/>
                            </p:stCondLst>
                            <p:childTnLst>
                              <p:par>
                                <p:cTn id="114" presetID="21" presetClass="entr" presetSubtype="1" fill="hold" grpId="0" nodeType="clickEffect">
                                  <p:stCondLst>
                                    <p:cond delay="0"/>
                                  </p:stCondLst>
                                  <p:childTnLst>
                                    <p:set>
                                      <p:cBhvr>
                                        <p:cTn id="115" dur="1" fill="hold">
                                          <p:stCondLst>
                                            <p:cond delay="0"/>
                                          </p:stCondLst>
                                        </p:cTn>
                                        <p:tgtEl>
                                          <p:spTgt spid="3"/>
                                        </p:tgtEl>
                                        <p:attrNameLst>
                                          <p:attrName>style.visibility</p:attrName>
                                        </p:attrNameLst>
                                      </p:cBhvr>
                                      <p:to>
                                        <p:strVal val="visible"/>
                                      </p:to>
                                    </p:set>
                                    <p:animEffect transition="in" filter="wheel(1)">
                                      <p:cBhvr>
                                        <p:cTn id="1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animBg="1"/>
      <p:bldP spid="13" grpId="0" animBg="1"/>
      <p:bldP spid="15" grpId="0" animBg="1"/>
      <p:bldP spid="40" grpId="0" animBg="1"/>
      <p:bldP spid="42" grpId="0" animBg="1"/>
      <p:bldP spid="16" grpId="0" animBg="1"/>
      <p:bldP spid="43" grpId="0" animBg="1"/>
      <p:bldP spid="41" grpId="0" animBg="1"/>
      <p:bldP spid="4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066228"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4855131" y="3698225"/>
            <a:ext cx="155148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7.899,00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a:t>
            </a:r>
            <a:r>
              <a:rPr lang="de-DE" b="1" dirty="0" smtClean="0">
                <a:solidFill>
                  <a:schemeClr val="tx1"/>
                </a:solidFill>
              </a:rPr>
              <a:t>72,00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a:t>
            </a:r>
            <a:r>
              <a:rPr lang="de-DE" b="1" dirty="0" smtClean="0">
                <a:solidFill>
                  <a:schemeClr val="tx1"/>
                </a:solidFill>
              </a:rPr>
              <a:t>72,00</a:t>
            </a:r>
            <a:endParaRPr lang="de-DE" b="1" dirty="0">
              <a:solidFill>
                <a:schemeClr val="tx1"/>
              </a:solidFill>
            </a:endParaRP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a:t>
              </a:r>
              <a:r>
                <a:rPr lang="de-DE" smtClean="0"/>
                <a:t>3 </a:t>
              </a:r>
              <a:r>
                <a:rPr lang="de-DE" dirty="0" smtClean="0"/>
                <a:t>Nr. 1 GKG fällig. Gem. § 28 Abs. 1 </a:t>
              </a:r>
              <a:r>
                <a:rPr lang="de-DE" dirty="0" err="1" smtClean="0"/>
                <a:t>KostVfg</a:t>
              </a:r>
              <a:r>
                <a:rPr lang="de-DE" dirty="0" smtClean="0"/>
                <a:t>. ist nunmehr eine neue Kostenrechnung die Schlusskostenrechnung, zu erstellen.</a:t>
              </a:r>
              <a:endParaRPr lang="de-DE" dirty="0"/>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30631" y="3220325"/>
            <a:ext cx="10486740" cy="923330"/>
            <a:chOff x="1130631" y="3220325"/>
            <a:chExt cx="10486740" cy="923330"/>
          </a:xfrm>
        </p:grpSpPr>
        <p:sp>
          <p:nvSpPr>
            <p:cNvPr id="15" name="Rectangle 1"/>
            <p:cNvSpPr>
              <a:spLocks noChangeArrowheads="1"/>
            </p:cNvSpPr>
            <p:nvPr/>
          </p:nvSpPr>
          <p:spPr bwMode="auto">
            <a:xfrm>
              <a:off x="1466392" y="3220325"/>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Kostenschuldnerin sind der </a:t>
              </a:r>
              <a:r>
                <a:rPr lang="de-DE" dirty="0" smtClean="0">
                  <a:solidFill>
                    <a:srgbClr val="FF0000"/>
                  </a:solidFill>
                </a:rPr>
                <a:t>Kläger mit 20% und die Beklagte mit 80% </a:t>
              </a:r>
              <a:r>
                <a:rPr lang="de-DE" dirty="0" smtClean="0"/>
                <a:t> gem. § 29 Nr. 1 GKG, als </a:t>
              </a:r>
            </a:p>
            <a:p>
              <a:r>
                <a:rPr lang="de-DE" dirty="0"/>
                <a:t> </a:t>
              </a:r>
              <a:r>
                <a:rPr lang="de-DE" dirty="0" smtClean="0"/>
                <a:t>     Entscheidungsschuldner.</a:t>
              </a:r>
            </a:p>
            <a:p>
              <a:r>
                <a:rPr lang="de-DE" dirty="0"/>
                <a:t> </a:t>
              </a:r>
              <a:r>
                <a:rPr lang="de-DE" dirty="0" smtClean="0"/>
                <a:t>    </a:t>
              </a:r>
              <a:endParaRPr lang="de-DE" dirty="0"/>
            </a:p>
          </p:txBody>
        </p:sp>
        <p:sp>
          <p:nvSpPr>
            <p:cNvPr id="19" name="Flussdiagramm: Verbinder 18"/>
            <p:cNvSpPr/>
            <p:nvPr/>
          </p:nvSpPr>
          <p:spPr>
            <a:xfrm>
              <a:off x="1130631" y="323326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c)  Der von dem Kläger, als Antragsschuldner gem. § 22 I S.1 GKG, geleisteter Vorschuss ist auf die zu Kosten</a:t>
              </a:r>
            </a:p>
            <a:p>
              <a:r>
                <a:rPr lang="de-DE" dirty="0"/>
                <a:t> </a:t>
              </a:r>
              <a:r>
                <a:rPr lang="de-DE" dirty="0" smtClean="0"/>
                <a:t>    der Beklagten, im Rahmen der restlichen </a:t>
              </a:r>
              <a:r>
                <a:rPr lang="de-DE" dirty="0" err="1" smtClean="0"/>
                <a:t>Mithaft</a:t>
              </a:r>
              <a:r>
                <a:rPr lang="de-DE" dirty="0" smtClean="0"/>
                <a:t>, zu verrechnen. </a:t>
              </a:r>
              <a:r>
                <a:rPr lang="de-DE" dirty="0"/>
                <a:t>Für </a:t>
              </a:r>
              <a:r>
                <a:rPr lang="de-DE" dirty="0" smtClean="0"/>
                <a:t>die offene </a:t>
              </a:r>
              <a:r>
                <a:rPr lang="de-DE" dirty="0"/>
                <a:t>Forderung erfolgt </a:t>
              </a:r>
              <a:r>
                <a:rPr lang="de-DE" dirty="0" smtClean="0"/>
                <a:t>eine</a:t>
              </a:r>
            </a:p>
            <a:p>
              <a:r>
                <a:rPr lang="de-DE" dirty="0"/>
                <a:t> </a:t>
              </a:r>
              <a:r>
                <a:rPr lang="de-DE" dirty="0" smtClean="0"/>
                <a:t>    </a:t>
              </a:r>
              <a:r>
                <a:rPr lang="de-DE" u="sng" dirty="0" smtClean="0">
                  <a:solidFill>
                    <a:srgbClr val="FF0000"/>
                  </a:solidFill>
                </a:rPr>
                <a:t>Sollstellung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a:t>
              </a:r>
              <a:r>
                <a:rPr lang="de-DE" dirty="0"/>
                <a:t>Kost 23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124576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6</a:t>
            </a:r>
            <a:r>
              <a:rPr lang="de-DE" sz="2000" dirty="0" smtClean="0"/>
              <a:t>72,00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des Klägers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732,00</a:t>
            </a:r>
            <a:endParaRPr lang="de-DE" b="1" dirty="0">
              <a:solidFill>
                <a:schemeClr val="tx1"/>
              </a:solidFill>
            </a:endParaRP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9" name="Rechteck 18"/>
          <p:cNvSpPr/>
          <p:nvPr/>
        </p:nvSpPr>
        <p:spPr>
          <a:xfrm>
            <a:off x="2630649" y="3511643"/>
            <a:ext cx="2346569" cy="5351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672,00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7</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.899,00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15 € pro angefangen 30 Minuten</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1469033" y="4157396"/>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60,00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latin typeface="MV Boli" panose="02000500030200090000" pitchFamily="2" charset="0"/>
                <a:cs typeface="MV Boli" panose="02000500030200090000" pitchFamily="2" charset="0"/>
              </a:rPr>
              <a:t>10.10 Uhr bis 11.45 Uhr = 4x 30 Minuten</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38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p:cTn id="77" dur="1000" fill="hold"/>
                                        <p:tgtEl>
                                          <p:spTgt spid="23"/>
                                        </p:tgtEl>
                                        <p:attrNameLst>
                                          <p:attrName>ppt_w</p:attrName>
                                        </p:attrNameLst>
                                      </p:cBhvr>
                                      <p:tavLst>
                                        <p:tav tm="0">
                                          <p:val>
                                            <p:fltVal val="0"/>
                                          </p:val>
                                        </p:tav>
                                        <p:tav tm="100000">
                                          <p:val>
                                            <p:strVal val="#ppt_w"/>
                                          </p:val>
                                        </p:tav>
                                      </p:tavLst>
                                    </p:anim>
                                    <p:anim calcmode="lin" valueType="num">
                                      <p:cBhvr>
                                        <p:cTn id="78" dur="1000" fill="hold"/>
                                        <p:tgtEl>
                                          <p:spTgt spid="23"/>
                                        </p:tgtEl>
                                        <p:attrNameLst>
                                          <p:attrName>ppt_h</p:attrName>
                                        </p:attrNameLst>
                                      </p:cBhvr>
                                      <p:tavLst>
                                        <p:tav tm="0">
                                          <p:val>
                                            <p:fltVal val="0"/>
                                          </p:val>
                                        </p:tav>
                                        <p:tav tm="100000">
                                          <p:val>
                                            <p:strVal val="#ppt_h"/>
                                          </p:val>
                                        </p:tav>
                                      </p:tavLst>
                                    </p:anim>
                                    <p:anim calcmode="lin" valueType="num">
                                      <p:cBhvr>
                                        <p:cTn id="79" dur="1000" fill="hold"/>
                                        <p:tgtEl>
                                          <p:spTgt spid="23"/>
                                        </p:tgtEl>
                                        <p:attrNameLst>
                                          <p:attrName>style.rotation</p:attrName>
                                        </p:attrNameLst>
                                      </p:cBhvr>
                                      <p:tavLst>
                                        <p:tav tm="0">
                                          <p:val>
                                            <p:fltVal val="90"/>
                                          </p:val>
                                        </p:tav>
                                        <p:tav tm="100000">
                                          <p:val>
                                            <p:fltVal val="0"/>
                                          </p:val>
                                        </p:tav>
                                      </p:tavLst>
                                    </p:anim>
                                    <p:animEffect transition="in" filter="fade">
                                      <p:cBhvr>
                                        <p:cTn id="80" dur="1000"/>
                                        <p:tgtEl>
                                          <p:spTgt spid="23"/>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p:cTn id="85" dur="500" fill="hold"/>
                                        <p:tgtEl>
                                          <p:spTgt spid="28"/>
                                        </p:tgtEl>
                                        <p:attrNameLst>
                                          <p:attrName>ppt_w</p:attrName>
                                        </p:attrNameLst>
                                      </p:cBhvr>
                                      <p:tavLst>
                                        <p:tav tm="0">
                                          <p:val>
                                            <p:fltVal val="0"/>
                                          </p:val>
                                        </p:tav>
                                        <p:tav tm="100000">
                                          <p:val>
                                            <p:strVal val="#ppt_w"/>
                                          </p:val>
                                        </p:tav>
                                      </p:tavLst>
                                    </p:anim>
                                    <p:anim calcmode="lin" valueType="num">
                                      <p:cBhvr>
                                        <p:cTn id="86" dur="500" fill="hold"/>
                                        <p:tgtEl>
                                          <p:spTgt spid="28"/>
                                        </p:tgtEl>
                                        <p:attrNameLst>
                                          <p:attrName>ppt_h</p:attrName>
                                        </p:attrNameLst>
                                      </p:cBhvr>
                                      <p:tavLst>
                                        <p:tav tm="0">
                                          <p:val>
                                            <p:fltVal val="0"/>
                                          </p:val>
                                        </p:tav>
                                        <p:tav tm="100000">
                                          <p:val>
                                            <p:strVal val="#ppt_h"/>
                                          </p:val>
                                        </p:tav>
                                      </p:tavLst>
                                    </p:anim>
                                    <p:animEffect transition="in" filter="fade">
                                      <p:cBhvr>
                                        <p:cTn id="8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 732,00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38" name="Gefaltete Ecke 37"/>
          <p:cNvSpPr/>
          <p:nvPr/>
        </p:nvSpPr>
        <p:spPr>
          <a:xfrm>
            <a:off x="5957888" y="44015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732,00 €</a:t>
            </a:r>
            <a:endParaRPr lang="de-DE" sz="2000"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a:endCxn id="22" idx="3"/>
          </p:cNvCxnSpPr>
          <p:nvPr/>
        </p:nvCxnSpPr>
        <p:spPr>
          <a:xfrm flipH="1" flipV="1">
            <a:off x="5333740" y="3719643"/>
            <a:ext cx="1038485" cy="68192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Gefaltete Ecke 28"/>
          <p:cNvSpPr/>
          <p:nvPr/>
        </p:nvSpPr>
        <p:spPr>
          <a:xfrm>
            <a:off x="9465671" y="4265431"/>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 vom Kl.=</a:t>
            </a:r>
          </a:p>
          <a:p>
            <a:pPr algn="ctr"/>
            <a:r>
              <a:rPr lang="de-DE" sz="2000" dirty="0" smtClean="0">
                <a:solidFill>
                  <a:schemeClr val="tx1"/>
                </a:solidFill>
                <a:latin typeface="MV Boli" panose="02000500030200090000" pitchFamily="2" charset="0"/>
                <a:cs typeface="MV Boli" panose="02000500030200090000" pitchFamily="2" charset="0"/>
              </a:rPr>
              <a:t>60,00 €</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461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additive="base">
                                        <p:cTn id="62" dur="500" fill="hold"/>
                                        <p:tgtEl>
                                          <p:spTgt spid="31"/>
                                        </p:tgtEl>
                                        <p:attrNameLst>
                                          <p:attrName>ppt_x</p:attrName>
                                        </p:attrNameLst>
                                      </p:cBhvr>
                                      <p:tavLst>
                                        <p:tav tm="0">
                                          <p:val>
                                            <p:strVal val="#ppt_x"/>
                                          </p:val>
                                        </p:tav>
                                        <p:tav tm="100000">
                                          <p:val>
                                            <p:strVal val="#ppt_x"/>
                                          </p:val>
                                        </p:tav>
                                      </p:tavLst>
                                    </p:anim>
                                    <p:anim calcmode="lin" valueType="num">
                                      <p:cBhvr additive="base">
                                        <p:cTn id="63"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additive="base">
                                        <p:cTn id="68" dur="500" fill="hold"/>
                                        <p:tgtEl>
                                          <p:spTgt spid="34"/>
                                        </p:tgtEl>
                                        <p:attrNameLst>
                                          <p:attrName>ppt_x</p:attrName>
                                        </p:attrNameLst>
                                      </p:cBhvr>
                                      <p:tavLst>
                                        <p:tav tm="0">
                                          <p:val>
                                            <p:strVal val="#ppt_x"/>
                                          </p:val>
                                        </p:tav>
                                        <p:tav tm="100000">
                                          <p:val>
                                            <p:strVal val="#ppt_x"/>
                                          </p:val>
                                        </p:tav>
                                      </p:tavLst>
                                    </p:anim>
                                    <p:anim calcmode="lin" valueType="num">
                                      <p:cBhvr additive="base">
                                        <p:cTn id="6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 calcmode="lin" valueType="num">
                                      <p:cBhvr>
                                        <p:cTn id="81" dur="500" fill="hold"/>
                                        <p:tgtEl>
                                          <p:spTgt spid="29"/>
                                        </p:tgtEl>
                                        <p:attrNameLst>
                                          <p:attrName>ppt_w</p:attrName>
                                        </p:attrNameLst>
                                      </p:cBhvr>
                                      <p:tavLst>
                                        <p:tav tm="0">
                                          <p:val>
                                            <p:fltVal val="0"/>
                                          </p:val>
                                        </p:tav>
                                        <p:tav tm="100000">
                                          <p:val>
                                            <p:strVal val="#ppt_w"/>
                                          </p:val>
                                        </p:tav>
                                      </p:tavLst>
                                    </p:anim>
                                    <p:anim calcmode="lin" valueType="num">
                                      <p:cBhvr>
                                        <p:cTn id="82" dur="500" fill="hold"/>
                                        <p:tgtEl>
                                          <p:spTgt spid="29"/>
                                        </p:tgtEl>
                                        <p:attrNameLst>
                                          <p:attrName>ppt_h</p:attrName>
                                        </p:attrNameLst>
                                      </p:cBhvr>
                                      <p:tavLst>
                                        <p:tav tm="0">
                                          <p:val>
                                            <p:fltVal val="0"/>
                                          </p:val>
                                        </p:tav>
                                        <p:tav tm="100000">
                                          <p:val>
                                            <p:strVal val="#ppt_h"/>
                                          </p:val>
                                        </p:tav>
                                      </p:tavLst>
                                    </p:anim>
                                    <p:animEffect transition="in" filter="fade">
                                      <p:cBhvr>
                                        <p:cTn id="8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3 Nr. 1 GKG fällig. Gem. § 28 Abs. 1 </a:t>
              </a:r>
              <a:r>
                <a:rPr lang="de-DE" dirty="0" err="1" smtClean="0"/>
                <a:t>KostVfg</a:t>
              </a:r>
              <a:r>
                <a:rPr lang="de-DE" dirty="0" smtClean="0"/>
                <a:t>. ist nunmehr eine neue Kostenrechnung die Schlusskostenrechnung, zu erstellen.</a:t>
              </a:r>
              <a:endParaRPr lang="de-DE" dirty="0"/>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30633" y="3155626"/>
            <a:ext cx="10486738" cy="849529"/>
            <a:chOff x="1130633" y="3155626"/>
            <a:chExt cx="10486738" cy="849529"/>
          </a:xfrm>
        </p:grpSpPr>
        <p:sp>
          <p:nvSpPr>
            <p:cNvPr id="15" name="Rectangle 1"/>
            <p:cNvSpPr>
              <a:spLocks noChangeArrowheads="1"/>
            </p:cNvSpPr>
            <p:nvPr/>
          </p:nvSpPr>
          <p:spPr bwMode="auto">
            <a:xfrm>
              <a:off x="1466392" y="3358824"/>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b)   Kostenschuldnerin ist </a:t>
              </a:r>
              <a:r>
                <a:rPr lang="de-DE" dirty="0" smtClean="0">
                  <a:solidFill>
                    <a:srgbClr val="FF0000"/>
                  </a:solidFill>
                </a:rPr>
                <a:t>die Beklagte</a:t>
              </a:r>
              <a:r>
                <a:rPr lang="de-DE" dirty="0" smtClean="0"/>
                <a:t> gem. § 29 Nr. 1 GKG, als Entscheidungsschuldnerin.</a:t>
              </a:r>
            </a:p>
            <a:p>
              <a:r>
                <a:rPr lang="de-DE" dirty="0"/>
                <a:t> </a:t>
              </a:r>
              <a:r>
                <a:rPr lang="de-DE" dirty="0" smtClean="0"/>
                <a:t>    </a:t>
              </a:r>
              <a:endParaRPr lang="de-DE" dirty="0"/>
            </a:p>
          </p:txBody>
        </p:sp>
        <p:sp>
          <p:nvSpPr>
            <p:cNvPr id="19" name="Flussdiagramm: Verbinder 18"/>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c)  Der von dem Kläger, als Antragsschuldner gem. § 22 I S.1 GKG, geleisteter Vorschuss ist auf die zu Kosten</a:t>
              </a:r>
            </a:p>
            <a:p>
              <a:r>
                <a:rPr lang="de-DE" dirty="0"/>
                <a:t> </a:t>
              </a:r>
              <a:r>
                <a:rPr lang="de-DE" dirty="0" smtClean="0"/>
                <a:t>    der Beklagten, im Rahmen der </a:t>
              </a:r>
              <a:r>
                <a:rPr lang="de-DE" dirty="0" err="1" smtClean="0"/>
                <a:t>Mithaft</a:t>
              </a:r>
              <a:r>
                <a:rPr lang="de-DE" dirty="0" smtClean="0"/>
                <a:t>, zu verrechnen. </a:t>
              </a:r>
              <a:r>
                <a:rPr lang="de-DE" dirty="0"/>
                <a:t>Für </a:t>
              </a:r>
              <a:r>
                <a:rPr lang="de-DE" dirty="0" smtClean="0"/>
                <a:t>die offene </a:t>
              </a:r>
              <a:r>
                <a:rPr lang="de-DE" dirty="0"/>
                <a:t>Forderung erfolgt eine  </a:t>
              </a:r>
              <a:r>
                <a:rPr lang="de-DE" u="sng" dirty="0" smtClean="0">
                  <a:solidFill>
                    <a:srgbClr val="FF0000"/>
                  </a:solidFill>
                </a:rPr>
                <a:t>Sollstellung</a:t>
              </a:r>
            </a:p>
            <a:p>
              <a:r>
                <a:rPr lang="de-DE" dirty="0">
                  <a:solidFill>
                    <a:srgbClr val="FF0000"/>
                  </a:solidFill>
                </a:rPr>
                <a:t> </a:t>
              </a:r>
              <a:r>
                <a:rPr lang="de-DE" dirty="0" smtClean="0">
                  <a:solidFill>
                    <a:srgbClr val="FF0000"/>
                  </a:solidFill>
                </a:rPr>
                <a:t>  </a:t>
              </a:r>
              <a:r>
                <a:rPr lang="de-DE" dirty="0">
                  <a:solidFill>
                    <a:srgbClr val="FF0000"/>
                  </a:solidFill>
                </a:rPr>
                <a:t>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a:t>
              </a:r>
              <a:r>
                <a:rPr lang="de-DE" dirty="0"/>
                <a:t>Kost 23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3552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Frau Obst, vertreten durch Rechtsanwalt Apfel, reicht Klage gegen Frau Gurke, wegen einer Forderung in Höhe von 9.773,00 EUR nebst Zinsen in der Höhe von 5 Prozentpunkten über dem jeweiligen Basiszinssatz seit dem 15.05.2022. </a:t>
            </a:r>
          </a:p>
          <a:p>
            <a:r>
              <a:rPr lang="de-DE" sz="2000" dirty="0"/>
              <a:t>Zum Verhandlungstermin findet eine Videokonferenz statt. Die Videokonferenz beginnt, laut Protokoll, um 9.30 Uhr und wird um 11.50 beendet. Nach Erörterung der Sach- und Rechtslage ergeht folgendes Urteil:</a:t>
            </a:r>
          </a:p>
          <a:p>
            <a:r>
              <a:rPr lang="de-DE" sz="2000" dirty="0"/>
              <a:t>„1. Die Klage wird abgewiesen…</a:t>
            </a:r>
          </a:p>
          <a:p>
            <a:r>
              <a:rPr lang="de-DE" sz="2000" dirty="0"/>
              <a:t>        …2. Die Kosten des Rechtsstreits trägt die Klägerin…“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25647" y="487720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2</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003259" cy="9415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61715" y="3676372"/>
            <a:ext cx="1189060"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922794" y="3567813"/>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       798,00</a:t>
            </a:r>
            <a:endParaRPr lang="de-DE" b="1" dirty="0">
              <a:solidFill>
                <a:schemeClr val="tx1"/>
              </a:solidFill>
            </a:endParaRPr>
          </a:p>
        </p:txBody>
      </p:sp>
      <p:sp>
        <p:nvSpPr>
          <p:cNvPr id="13" name="Rechteck 12"/>
          <p:cNvSpPr/>
          <p:nvPr/>
        </p:nvSpPr>
        <p:spPr>
          <a:xfrm>
            <a:off x="8681683" y="3593255"/>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           798,00</a:t>
            </a:r>
            <a:endParaRPr lang="de-DE" b="1" dirty="0">
              <a:solidFill>
                <a:schemeClr val="tx1"/>
              </a:solidFill>
            </a:endParaRPr>
          </a:p>
        </p:txBody>
      </p:sp>
    </p:spTree>
    <p:extLst>
      <p:ext uri="{BB962C8B-B14F-4D97-AF65-F5344CB8AC3E}">
        <p14:creationId xmlns:p14="http://schemas.microsoft.com/office/powerpoint/2010/main" val="407902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780,00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91024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1846</Words>
  <Application>Microsoft Office PowerPoint</Application>
  <PresentationFormat>Breitbild</PresentationFormat>
  <Paragraphs>420</Paragraphs>
  <Slides>20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106</cp:revision>
  <cp:lastPrinted>2023-10-26T09:55:40Z</cp:lastPrinted>
  <dcterms:created xsi:type="dcterms:W3CDTF">2023-10-24T11:11:57Z</dcterms:created>
  <dcterms:modified xsi:type="dcterms:W3CDTF">2024-03-15T09:17:50Z</dcterms:modified>
</cp:coreProperties>
</file>