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2" r:id="rId8"/>
    <p:sldId id="285" r:id="rId9"/>
    <p:sldId id="286" r:id="rId10"/>
    <p:sldId id="288" r:id="rId11"/>
    <p:sldId id="281" r:id="rId12"/>
    <p:sldId id="283" r:id="rId13"/>
    <p:sldId id="28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5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43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79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54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0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91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42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32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37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2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9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6984A-24E6-4208-ADD2-3C05488587F6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7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693270" y="140327"/>
            <a:ext cx="6337427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/>
              <a:t>Geschäftsfähigkeit</a:t>
            </a:r>
          </a:p>
          <a:p>
            <a:pPr algn="ctr"/>
            <a:r>
              <a:rPr lang="de-DE" sz="3600" dirty="0" smtClean="0"/>
              <a:t>§§ 104-113 BGB</a:t>
            </a:r>
            <a:endParaRPr lang="de-DE" sz="3600" dirty="0"/>
          </a:p>
        </p:txBody>
      </p:sp>
      <p:sp>
        <p:nvSpPr>
          <p:cNvPr id="5" name="Abgerundetes Rechteck 4"/>
          <p:cNvSpPr/>
          <p:nvPr/>
        </p:nvSpPr>
        <p:spPr>
          <a:xfrm>
            <a:off x="2014393" y="2238468"/>
            <a:ext cx="7659232" cy="112942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Geschäftsunfähigkeit</a:t>
            </a:r>
            <a:endParaRPr lang="de-DE" sz="4000" dirty="0"/>
          </a:p>
        </p:txBody>
      </p:sp>
      <p:sp>
        <p:nvSpPr>
          <p:cNvPr id="6" name="Abgerundetes Rechteck 5"/>
          <p:cNvSpPr/>
          <p:nvPr/>
        </p:nvSpPr>
        <p:spPr>
          <a:xfrm>
            <a:off x="2032368" y="3655336"/>
            <a:ext cx="7659232" cy="12335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beschränkte Geschäftsfähigkeit 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014393" y="5176318"/>
            <a:ext cx="7659232" cy="119732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volle Geschäftsfähigkeit </a:t>
            </a:r>
          </a:p>
        </p:txBody>
      </p:sp>
    </p:spTree>
    <p:extLst>
      <p:ext uri="{BB962C8B-B14F-4D97-AF65-F5344CB8AC3E}">
        <p14:creationId xmlns:p14="http://schemas.microsoft.com/office/powerpoint/2010/main" val="1377972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227909" y="535577"/>
            <a:ext cx="10058400" cy="59044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1658982" y="949574"/>
            <a:ext cx="8934995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Der 12-jährige </a:t>
            </a:r>
            <a:r>
              <a:rPr lang="de-DE" sz="2800" dirty="0" smtClean="0">
                <a:solidFill>
                  <a:schemeClr val="bg1"/>
                </a:solidFill>
              </a:rPr>
              <a:t>Felix </a:t>
            </a:r>
            <a:r>
              <a:rPr lang="de-DE" sz="2800" dirty="0">
                <a:solidFill>
                  <a:schemeClr val="bg1"/>
                </a:solidFill>
              </a:rPr>
              <a:t>hat von seinem Vater 5,00 € Taschengeld erhalten. Mit diesem Geld kauft </a:t>
            </a:r>
            <a:r>
              <a:rPr lang="de-DE" sz="2800" dirty="0" smtClean="0">
                <a:solidFill>
                  <a:schemeClr val="bg1"/>
                </a:solidFill>
              </a:rPr>
              <a:t>Felix </a:t>
            </a:r>
            <a:r>
              <a:rPr lang="de-DE" sz="2800" dirty="0">
                <a:solidFill>
                  <a:schemeClr val="bg1"/>
                </a:solidFill>
              </a:rPr>
              <a:t>eine Tüte Gummibärchen für 2,50 €. Der Vater schimpft nachher mit </a:t>
            </a:r>
            <a:r>
              <a:rPr lang="de-DE" sz="2800" dirty="0" smtClean="0">
                <a:solidFill>
                  <a:schemeClr val="bg1"/>
                </a:solidFill>
              </a:rPr>
              <a:t>Felix, </a:t>
            </a:r>
            <a:r>
              <a:rPr lang="de-DE" sz="2800" dirty="0">
                <a:solidFill>
                  <a:schemeClr val="bg1"/>
                </a:solidFill>
              </a:rPr>
              <a:t>dass er das Geld nicht gespart hat, sondern für Süßigkeiten ausgegeben hat. Ist der Vertrag mangels Genehmigung des Vaters damit unwirksam</a:t>
            </a:r>
            <a:r>
              <a:rPr lang="de-DE" sz="2800" dirty="0" smtClean="0">
                <a:solidFill>
                  <a:schemeClr val="bg1"/>
                </a:solidFill>
              </a:rPr>
              <a:t>?</a:t>
            </a:r>
          </a:p>
          <a:p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b="1" dirty="0"/>
              <a:t>Hier war die Genehmigung des Vaters nicht erforderlich. Das Taschengeld war Felix zur freien Verfügung überlassen. Damit konnte er allein einen wirksamen Kaufvertrag über die Tüte Gummibärchen abschließen.</a:t>
            </a:r>
          </a:p>
          <a:p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 flipH="1">
            <a:off x="241659" y="178040"/>
            <a:ext cx="1905001" cy="771534"/>
          </a:xfrm>
          <a:prstGeom prst="wedgeRoundRectCallout">
            <a:avLst>
              <a:gd name="adj1" fmla="val -22547"/>
              <a:gd name="adj2" fmla="val 75176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Beispiel :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530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beschränkte Geschäftsfähigkeit</a:t>
            </a:r>
            <a:endParaRPr lang="de-DE" sz="66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46314" y="2272687"/>
            <a:ext cx="10374087" cy="2847953"/>
            <a:chOff x="446314" y="2272687"/>
            <a:chExt cx="10374087" cy="284795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46314" y="3110887"/>
              <a:ext cx="10374087" cy="2009753"/>
              <a:chOff x="310285" y="2525224"/>
              <a:chExt cx="10363751" cy="1244861"/>
            </a:xfrm>
          </p:grpSpPr>
          <p:sp>
            <p:nvSpPr>
              <p:cNvPr id="6" name="Abgerundetes Rechteck 5"/>
              <p:cNvSpPr/>
              <p:nvPr/>
            </p:nvSpPr>
            <p:spPr>
              <a:xfrm>
                <a:off x="1167897" y="2525224"/>
                <a:ext cx="9506139" cy="124486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sz="4000" dirty="0"/>
              </a:p>
              <a:p>
                <a:r>
                  <a:rPr lang="de-DE" sz="4000" dirty="0" smtClean="0"/>
                  <a:t>Willenserklärungen</a:t>
                </a:r>
                <a:r>
                  <a:rPr lang="de-DE" sz="4000" dirty="0"/>
                  <a:t>, die lediglich rechtlich vorteilhaft sind, sind </a:t>
                </a:r>
                <a:r>
                  <a:rPr lang="de-DE" sz="4000" dirty="0" smtClean="0"/>
                  <a:t>wirksam.</a:t>
                </a:r>
              </a:p>
              <a:p>
                <a:endParaRPr lang="de-DE" sz="4000" dirty="0"/>
              </a:p>
            </p:txBody>
          </p:sp>
          <p:sp>
            <p:nvSpPr>
              <p:cNvPr id="3" name="Pfeil nach rechts 2"/>
              <p:cNvSpPr/>
              <p:nvPr/>
            </p:nvSpPr>
            <p:spPr>
              <a:xfrm>
                <a:off x="310285" y="2849239"/>
                <a:ext cx="978408" cy="484632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" name="Abgerundetes Rechteck 8"/>
            <p:cNvSpPr/>
            <p:nvPr/>
          </p:nvSpPr>
          <p:spPr>
            <a:xfrm>
              <a:off x="649863" y="2272687"/>
              <a:ext cx="2873829" cy="838200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 smtClean="0"/>
                <a:t>Ausnahme:</a:t>
              </a:r>
              <a:endParaRPr lang="de-DE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672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Geschäftsfähigkeit </a:t>
            </a:r>
            <a:endParaRPr lang="de-DE" sz="6000" dirty="0" smtClean="0"/>
          </a:p>
          <a:p>
            <a:pPr algn="ctr"/>
            <a:r>
              <a:rPr lang="de-DE" sz="6000" dirty="0" smtClean="0"/>
              <a:t>(§ </a:t>
            </a:r>
            <a:r>
              <a:rPr lang="de-DE" sz="6000" dirty="0"/>
              <a:t>2 BGB)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42720" y="2724940"/>
            <a:ext cx="10431316" cy="1840257"/>
            <a:chOff x="325146" y="2265629"/>
            <a:chExt cx="10348890" cy="152457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Abgerundetes Rechteck 5"/>
            <p:cNvSpPr/>
            <p:nvPr/>
          </p:nvSpPr>
          <p:spPr>
            <a:xfrm>
              <a:off x="1167897" y="2265629"/>
              <a:ext cx="9506139" cy="152457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4000" dirty="0" smtClean="0"/>
                <a:t>Man ist geschäftsfähig ab </a:t>
              </a:r>
              <a:r>
                <a:rPr lang="de-DE" sz="4000" dirty="0"/>
                <a:t>Vollendung des </a:t>
              </a:r>
              <a:r>
                <a:rPr lang="de-DE" sz="4000" dirty="0" smtClean="0"/>
                <a:t>18</a:t>
              </a:r>
              <a:r>
                <a:rPr lang="de-DE" sz="4000" dirty="0"/>
                <a:t>. Lebensjahr </a:t>
              </a:r>
              <a:r>
                <a:rPr lang="de-DE" sz="4000" dirty="0" smtClean="0"/>
                <a:t>bis </a:t>
              </a:r>
              <a:r>
                <a:rPr lang="de-DE" sz="4000" dirty="0"/>
                <a:t>zum </a:t>
              </a:r>
              <a:r>
                <a:rPr lang="de-DE" sz="4000" dirty="0" smtClean="0"/>
                <a:t>Tod.</a:t>
              </a:r>
              <a:endParaRPr lang="de-DE" sz="4000" dirty="0"/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325146" y="2820052"/>
              <a:ext cx="978408" cy="484632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31579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Geschäftsfähigkeit </a:t>
            </a:r>
            <a:endParaRPr lang="de-DE" sz="6000" dirty="0" smtClean="0"/>
          </a:p>
          <a:p>
            <a:pPr algn="ctr"/>
            <a:r>
              <a:rPr lang="de-DE" sz="6000" dirty="0" smtClean="0"/>
              <a:t>(§ </a:t>
            </a:r>
            <a:r>
              <a:rPr lang="de-DE" sz="6000" dirty="0"/>
              <a:t>2 BGB)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167898" y="2947501"/>
            <a:ext cx="9293166" cy="1840257"/>
            <a:chOff x="325146" y="2300082"/>
            <a:chExt cx="10348890" cy="152457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Abgerundetes Rechteck 5"/>
            <p:cNvSpPr/>
            <p:nvPr/>
          </p:nvSpPr>
          <p:spPr>
            <a:xfrm>
              <a:off x="1167897" y="2300082"/>
              <a:ext cx="9506139" cy="152457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4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Alle</a:t>
              </a:r>
              <a:r>
                <a:rPr lang="de-DE" sz="4000" dirty="0" smtClean="0"/>
                <a:t> </a:t>
              </a:r>
              <a:r>
                <a:rPr lang="de-DE" sz="4000" dirty="0"/>
                <a:t>Rechtsgeschäfte sind </a:t>
              </a:r>
              <a:r>
                <a:rPr lang="de-DE" sz="4000" dirty="0" smtClean="0"/>
                <a:t>wirksam !</a:t>
              </a:r>
              <a:endParaRPr lang="de-DE" sz="4000" dirty="0"/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325146" y="2820052"/>
              <a:ext cx="978408" cy="484632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 rot="930521">
            <a:off x="5565920" y="4384952"/>
            <a:ext cx="2101784" cy="2044328"/>
            <a:chOff x="10045816" y="374579"/>
            <a:chExt cx="2101784" cy="2044328"/>
          </a:xfrm>
        </p:grpSpPr>
        <p:sp>
          <p:nvSpPr>
            <p:cNvPr id="9" name="Gefaltete Ecke 8"/>
            <p:cNvSpPr/>
            <p:nvPr/>
          </p:nvSpPr>
          <p:spPr>
            <a:xfrm rot="21290927">
              <a:off x="10045816" y="374579"/>
              <a:ext cx="2101784" cy="2044328"/>
            </a:xfrm>
            <a:prstGeom prst="foldedCorner">
              <a:avLst/>
            </a:prstGeom>
            <a:solidFill>
              <a:srgbClr val="F286B4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 smtClean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… noch wach?</a:t>
              </a:r>
              <a:endParaRPr lang="de-DE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2" name="Smiley 1"/>
            <p:cNvSpPr/>
            <p:nvPr/>
          </p:nvSpPr>
          <p:spPr>
            <a:xfrm rot="21200101">
              <a:off x="10941604" y="1689106"/>
              <a:ext cx="642938" cy="614363"/>
            </a:xfrm>
            <a:prstGeom prst="smileyFace">
              <a:avLst/>
            </a:prstGeom>
            <a:solidFill>
              <a:srgbClr val="F286B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48159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675296" y="185594"/>
            <a:ext cx="6337427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Geschäftsfähigkeit</a:t>
            </a:r>
            <a:endParaRPr lang="de-DE" sz="6600" dirty="0"/>
          </a:p>
        </p:txBody>
      </p:sp>
      <p:sp>
        <p:nvSpPr>
          <p:cNvPr id="6" name="Abgerundetes Rechteck 5"/>
          <p:cNvSpPr/>
          <p:nvPr/>
        </p:nvSpPr>
        <p:spPr>
          <a:xfrm>
            <a:off x="2014393" y="2514600"/>
            <a:ext cx="7659232" cy="3524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Ist </a:t>
            </a:r>
            <a:r>
              <a:rPr lang="de-DE" sz="4000" dirty="0"/>
              <a:t>die Fähigkeit einer Partei, rechtsgeschäftliche Erklärungen abzugeben und </a:t>
            </a:r>
            <a:r>
              <a:rPr lang="de-DE" sz="4000" dirty="0" smtClean="0"/>
              <a:t>entgegenzunehmen.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4242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Geschäftsunfähigkeit </a:t>
            </a:r>
            <a:endParaRPr lang="de-DE" sz="6000" dirty="0" smtClean="0"/>
          </a:p>
          <a:p>
            <a:pPr algn="ctr"/>
            <a:r>
              <a:rPr lang="de-DE" sz="6000" dirty="0" smtClean="0"/>
              <a:t>(§ </a:t>
            </a:r>
            <a:r>
              <a:rPr lang="de-DE" sz="6000" dirty="0"/>
              <a:t>104 BGB)</a:t>
            </a:r>
            <a:endParaRPr lang="de-DE" sz="66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97941" y="2285999"/>
            <a:ext cx="10176095" cy="1611516"/>
            <a:chOff x="497941" y="2265629"/>
            <a:chExt cx="10176095" cy="1611516"/>
          </a:xfrm>
        </p:grpSpPr>
        <p:sp>
          <p:nvSpPr>
            <p:cNvPr id="6" name="Abgerundetes Rechteck 5"/>
            <p:cNvSpPr/>
            <p:nvPr/>
          </p:nvSpPr>
          <p:spPr>
            <a:xfrm>
              <a:off x="1167897" y="2265629"/>
              <a:ext cx="9506139" cy="16115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 smtClean="0"/>
                <a:t>wer das 7. Lebensjahr noch nicht  vollendet hat</a:t>
              </a:r>
              <a:endParaRPr lang="de-DE" sz="4000" dirty="0"/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497941" y="2829071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97941" y="4146487"/>
            <a:ext cx="10176095" cy="2263365"/>
            <a:chOff x="497941" y="4146487"/>
            <a:chExt cx="10176095" cy="2263365"/>
          </a:xfrm>
        </p:grpSpPr>
        <p:sp>
          <p:nvSpPr>
            <p:cNvPr id="2" name="Abgerundetes Rechteck 1"/>
            <p:cNvSpPr/>
            <p:nvPr/>
          </p:nvSpPr>
          <p:spPr>
            <a:xfrm>
              <a:off x="1167897" y="4146487"/>
              <a:ext cx="9506139" cy="226336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/>
                <a:t>„sich in einem die freie Willensbestimmung 	ausschließenden Zustand krankhafter 	Störung der Geistestätigkeit“ befindet</a:t>
              </a:r>
            </a:p>
          </p:txBody>
        </p:sp>
        <p:sp>
          <p:nvSpPr>
            <p:cNvPr id="5" name="Pfeil nach rechts 4"/>
            <p:cNvSpPr/>
            <p:nvPr/>
          </p:nvSpPr>
          <p:spPr>
            <a:xfrm>
              <a:off x="497941" y="5035853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92775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Geschäftsunfähigkeit </a:t>
            </a:r>
            <a:endParaRPr lang="de-DE" sz="6000" dirty="0" smtClean="0"/>
          </a:p>
          <a:p>
            <a:pPr algn="ctr"/>
            <a:r>
              <a:rPr lang="de-DE" sz="6000" dirty="0" smtClean="0"/>
              <a:t>(§ </a:t>
            </a:r>
            <a:r>
              <a:rPr lang="de-DE" sz="6000" dirty="0"/>
              <a:t>104 BGB)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97941" y="2285429"/>
            <a:ext cx="10176095" cy="1611516"/>
            <a:chOff x="497941" y="2265629"/>
            <a:chExt cx="10176095" cy="1611516"/>
          </a:xfrm>
        </p:grpSpPr>
        <p:sp>
          <p:nvSpPr>
            <p:cNvPr id="6" name="Abgerundetes Rechteck 5"/>
            <p:cNvSpPr/>
            <p:nvPr/>
          </p:nvSpPr>
          <p:spPr>
            <a:xfrm>
              <a:off x="1167897" y="2265629"/>
              <a:ext cx="9506139" cy="16115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/>
                <a:t>alle Willenserklärungen </a:t>
              </a:r>
              <a:r>
                <a:rPr lang="de-DE" sz="4000" dirty="0" smtClean="0"/>
                <a:t>sind nichtig </a:t>
              </a:r>
            </a:p>
            <a:p>
              <a:pPr algn="ctr"/>
              <a:r>
                <a:rPr lang="de-DE" sz="4000" dirty="0" smtClean="0"/>
                <a:t>(§ </a:t>
              </a:r>
              <a:r>
                <a:rPr lang="de-DE" sz="4000" dirty="0"/>
                <a:t>105 BGB)</a:t>
              </a:r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497941" y="2829071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8878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beschränkte Geschäftsfähigkeit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97941" y="2312589"/>
            <a:ext cx="10176095" cy="1611516"/>
            <a:chOff x="497941" y="2292789"/>
            <a:chExt cx="10176095" cy="1611516"/>
          </a:xfrm>
        </p:grpSpPr>
        <p:sp>
          <p:nvSpPr>
            <p:cNvPr id="6" name="Abgerundetes Rechteck 5"/>
            <p:cNvSpPr/>
            <p:nvPr/>
          </p:nvSpPr>
          <p:spPr>
            <a:xfrm>
              <a:off x="1167897" y="2292789"/>
              <a:ext cx="9506139" cy="16115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/>
                <a:t>wer das 7., aber noch nicht </a:t>
              </a:r>
              <a:r>
                <a:rPr lang="de-DE" sz="4000" dirty="0" smtClean="0"/>
                <a:t>das 18</a:t>
              </a:r>
              <a:r>
                <a:rPr lang="de-DE" sz="4000" dirty="0"/>
                <a:t>. Lebensjahr vollendet hat</a:t>
              </a:r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497941" y="2829071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5524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beschränkte Geschäftsfähigkeit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63285" y="2426621"/>
            <a:ext cx="10999960" cy="2666818"/>
            <a:chOff x="310285" y="2265629"/>
            <a:chExt cx="10363751" cy="1651853"/>
          </a:xfrm>
        </p:grpSpPr>
        <p:sp>
          <p:nvSpPr>
            <p:cNvPr id="6" name="Abgerundetes Rechteck 5"/>
            <p:cNvSpPr/>
            <p:nvPr/>
          </p:nvSpPr>
          <p:spPr>
            <a:xfrm>
              <a:off x="1167897" y="2265629"/>
              <a:ext cx="9506139" cy="16518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4000" dirty="0" smtClean="0"/>
                <a:t>Es bedarf der Willenserklärung, durch </a:t>
              </a:r>
            </a:p>
            <a:p>
              <a:r>
                <a:rPr lang="de-DE" sz="4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Zustimmung</a:t>
              </a:r>
              <a:r>
                <a:rPr lang="de-DE" sz="4000" dirty="0" smtClean="0"/>
                <a:t> </a:t>
              </a:r>
              <a:r>
                <a:rPr lang="de-DE" sz="4000" dirty="0"/>
                <a:t>(vorher</a:t>
              </a:r>
              <a:r>
                <a:rPr lang="de-DE" sz="4000" dirty="0" smtClean="0"/>
                <a:t>), </a:t>
              </a:r>
              <a:r>
                <a:rPr lang="de-DE" sz="4000" dirty="0"/>
                <a:t>oder </a:t>
              </a:r>
              <a:r>
                <a:rPr lang="de-DE" sz="4000" dirty="0" smtClean="0"/>
                <a:t>der </a:t>
              </a:r>
              <a:r>
                <a:rPr lang="de-DE" sz="40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Genehmigung</a:t>
              </a:r>
              <a:r>
                <a:rPr lang="de-DE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4000" dirty="0"/>
                <a:t>(nachher) </a:t>
              </a:r>
              <a:r>
                <a:rPr lang="de-DE" sz="4000" dirty="0" smtClean="0"/>
                <a:t>des </a:t>
              </a:r>
              <a:r>
                <a:rPr lang="de-DE" sz="40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gesetzlichen Vertreters </a:t>
              </a:r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310285" y="2849239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20370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424540" y="277588"/>
            <a:ext cx="10488389" cy="6232069"/>
            <a:chOff x="424540" y="277588"/>
            <a:chExt cx="10488389" cy="6232069"/>
          </a:xfrm>
        </p:grpSpPr>
        <p:sp>
          <p:nvSpPr>
            <p:cNvPr id="4" name="Abgerundetes Rechteck 3"/>
            <p:cNvSpPr/>
            <p:nvPr/>
          </p:nvSpPr>
          <p:spPr>
            <a:xfrm>
              <a:off x="1377040" y="664030"/>
              <a:ext cx="9535889" cy="584562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dirty="0"/>
                <a:t>Beispiel: Das 12-jährige Kind </a:t>
              </a:r>
              <a:r>
                <a:rPr lang="de-DE" sz="2400" dirty="0" smtClean="0"/>
                <a:t>Konrad </a:t>
              </a:r>
              <a:r>
                <a:rPr lang="de-DE" sz="2400" dirty="0"/>
                <a:t>besucht mit seinen Eltern eine Computermesse. Während sich die Eltern in Ruhe umsehen wollen, bringen sie </a:t>
              </a:r>
              <a:r>
                <a:rPr lang="de-DE" sz="2400" dirty="0" smtClean="0"/>
                <a:t>Konrad </a:t>
              </a:r>
              <a:r>
                <a:rPr lang="de-DE" sz="2400" dirty="0"/>
                <a:t>in das Kinderparadies. Dort entwischt </a:t>
              </a:r>
              <a:r>
                <a:rPr lang="de-DE" sz="2400" dirty="0" smtClean="0"/>
                <a:t>Konrad </a:t>
              </a:r>
              <a:r>
                <a:rPr lang="de-DE" sz="2400" dirty="0"/>
                <a:t>und sieht sich alleine in den Ausstellungshallen um. Am Stand </a:t>
              </a:r>
              <a:r>
                <a:rPr lang="de-DE" sz="2400" dirty="0" smtClean="0"/>
                <a:t>der Firma Smart </a:t>
              </a:r>
              <a:r>
                <a:rPr lang="de-DE" sz="2400" dirty="0"/>
                <a:t>wird es auf einen Laptop aufmerksam, den sein großer Bruder zu Weihnachten bekommen hat und welchen es sich ebenfalls wünscht. Der Ladenpreis für den Laptop liegt bei 1.200,00 €. </a:t>
              </a:r>
              <a:r>
                <a:rPr lang="de-DE" sz="2400" dirty="0" smtClean="0"/>
                <a:t>Konrad </a:t>
              </a:r>
              <a:r>
                <a:rPr lang="de-DE" sz="2400" dirty="0"/>
                <a:t>spricht einen Verkäufer </a:t>
              </a:r>
              <a:r>
                <a:rPr lang="de-DE" sz="2400" dirty="0" smtClean="0"/>
                <a:t>der Firma Smart </a:t>
              </a:r>
              <a:r>
                <a:rPr lang="de-DE" sz="2400" dirty="0"/>
                <a:t>an und handelt ihn auf 650,00 €. </a:t>
              </a:r>
              <a:r>
                <a:rPr lang="de-DE" sz="2400" dirty="0" smtClean="0"/>
                <a:t>Konrad </a:t>
              </a:r>
              <a:r>
                <a:rPr lang="de-DE" sz="2400" dirty="0"/>
                <a:t>erklärt, den Laptop kaufen zu wollen und mit seinen Eltern zwecks Bezahlung zurückzukommen. Der Verkäufer ist einverstanden. Dabei übersieht er, dass sein Chef selbst den Laptop für 700,00 € einkauft und er ihn damit mit Verlust an </a:t>
              </a:r>
              <a:r>
                <a:rPr lang="de-DE" sz="2400" dirty="0" smtClean="0"/>
                <a:t>Konrad </a:t>
              </a:r>
              <a:r>
                <a:rPr lang="de-DE" sz="2400" dirty="0"/>
                <a:t>verkauft hat. Ist </a:t>
              </a:r>
              <a:r>
                <a:rPr lang="de-DE" sz="2400" dirty="0" smtClean="0"/>
                <a:t>die Firma Smart </a:t>
              </a:r>
              <a:r>
                <a:rPr lang="de-DE" sz="2400" dirty="0"/>
                <a:t>an den Kaufvertrag gebunden?</a:t>
              </a:r>
            </a:p>
          </p:txBody>
        </p:sp>
        <p:sp>
          <p:nvSpPr>
            <p:cNvPr id="3" name="Abgerundete rechteckige Legende 2"/>
            <p:cNvSpPr/>
            <p:nvPr/>
          </p:nvSpPr>
          <p:spPr>
            <a:xfrm flipH="1">
              <a:off x="424540" y="277588"/>
              <a:ext cx="1905001" cy="772884"/>
            </a:xfrm>
            <a:prstGeom prst="wedgeRoundRectCallout">
              <a:avLst>
                <a:gd name="adj1" fmla="val -22547"/>
                <a:gd name="adj2" fmla="val 75176"/>
                <a:gd name="adj3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 smtClean="0"/>
                <a:t>Beispiel :</a:t>
              </a:r>
              <a:endParaRPr lang="de-DE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81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385612" y="166517"/>
            <a:ext cx="9506138" cy="1251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/>
              <a:t>beschränkte Geschäftsfähigkeit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98714" y="1251857"/>
            <a:ext cx="2177143" cy="73430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Beispiel</a:t>
            </a:r>
            <a:endParaRPr lang="de-DE" sz="36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293913" y="2905519"/>
            <a:ext cx="3004459" cy="2742505"/>
            <a:chOff x="293913" y="2905519"/>
            <a:chExt cx="3004459" cy="2742505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14" y="2905519"/>
              <a:ext cx="2883658" cy="2200847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293913" y="5197084"/>
              <a:ext cx="3004459" cy="4509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/>
                <a:t>Listenpreis: 1200 €</a:t>
              </a:r>
              <a:endParaRPr lang="de-DE" sz="2400" dirty="0"/>
            </a:p>
          </p:txBody>
        </p:sp>
      </p:grpSp>
      <p:sp>
        <p:nvSpPr>
          <p:cNvPr id="10" name="Abgerundetes Rechteck 9"/>
          <p:cNvSpPr/>
          <p:nvPr/>
        </p:nvSpPr>
        <p:spPr>
          <a:xfrm>
            <a:off x="3974701" y="1611086"/>
            <a:ext cx="3200400" cy="17852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Konrad kauft den Laptop</a:t>
            </a:r>
          </a:p>
          <a:p>
            <a:pPr algn="ctr"/>
            <a:r>
              <a:rPr lang="de-DE" sz="2800" dirty="0" smtClean="0"/>
              <a:t>für 650 €</a:t>
            </a:r>
          </a:p>
          <a:p>
            <a:pPr algn="ctr"/>
            <a:r>
              <a:rPr lang="de-DE" sz="2000" dirty="0" smtClean="0"/>
              <a:t>(Einkaufspreis: 700 €)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3973839" y="4499935"/>
            <a:ext cx="3201262" cy="9371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Rechtsgeschäft ist schwebend</a:t>
            </a:r>
            <a:endParaRPr lang="de-DE" sz="2800" dirty="0"/>
          </a:p>
        </p:txBody>
      </p:sp>
      <p:sp>
        <p:nvSpPr>
          <p:cNvPr id="14" name="Pfeil nach rechts 13"/>
          <p:cNvSpPr/>
          <p:nvPr/>
        </p:nvSpPr>
        <p:spPr>
          <a:xfrm rot="19865655">
            <a:off x="3049403" y="2766393"/>
            <a:ext cx="977444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5400000">
            <a:off x="5085697" y="3671953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8153400" y="1778004"/>
            <a:ext cx="3733800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Eltern </a:t>
            </a:r>
            <a:r>
              <a:rPr lang="de-DE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erteilen</a:t>
            </a:r>
            <a:r>
              <a:rPr lang="de-DE" sz="2800" dirty="0" smtClean="0"/>
              <a:t> die </a:t>
            </a:r>
            <a:r>
              <a:rPr lang="de-DE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Genehmigung</a:t>
            </a:r>
            <a:endParaRPr lang="de-DE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8153398" y="3060538"/>
            <a:ext cx="3733801" cy="10778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Verkäufer muss den Laptop herausgeben</a:t>
            </a:r>
            <a:endParaRPr lang="de-DE" sz="28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8153398" y="4561466"/>
            <a:ext cx="3733801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Eltern </a:t>
            </a:r>
            <a:r>
              <a:rPr lang="de-DE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verweigern</a:t>
            </a:r>
            <a:r>
              <a:rPr lang="de-DE" sz="2800" dirty="0" smtClean="0">
                <a:solidFill>
                  <a:schemeClr val="bg1"/>
                </a:solidFill>
              </a:rPr>
              <a:t> die </a:t>
            </a:r>
            <a:r>
              <a:rPr lang="de-DE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Genehmigung</a:t>
            </a:r>
            <a:endParaRPr lang="de-DE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8153396" y="5795826"/>
            <a:ext cx="3733801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Kaufvertrag ist </a:t>
            </a:r>
            <a:r>
              <a:rPr lang="de-D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de-DE" sz="2800" dirty="0" smtClean="0"/>
              <a:t> zustande gekommen</a:t>
            </a:r>
            <a:endParaRPr lang="de-DE" sz="2800" dirty="0"/>
          </a:p>
        </p:txBody>
      </p:sp>
      <p:sp>
        <p:nvSpPr>
          <p:cNvPr id="20" name="Pfeil nach rechts 19"/>
          <p:cNvSpPr/>
          <p:nvPr/>
        </p:nvSpPr>
        <p:spPr>
          <a:xfrm rot="18911216">
            <a:off x="6155730" y="3275315"/>
            <a:ext cx="2338561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5400000">
            <a:off x="9732047" y="2716570"/>
            <a:ext cx="576501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7260993" y="4746511"/>
            <a:ext cx="97840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 rot="5400000">
            <a:off x="9737011" y="5463525"/>
            <a:ext cx="56657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485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423902" cy="14363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/>
              <a:t>Taschengeldparagraph</a:t>
            </a:r>
            <a:endParaRPr lang="de-DE" sz="6600" dirty="0"/>
          </a:p>
        </p:txBody>
      </p:sp>
      <p:sp>
        <p:nvSpPr>
          <p:cNvPr id="6" name="Abgerundetes Rechteck 5"/>
          <p:cNvSpPr/>
          <p:nvPr/>
        </p:nvSpPr>
        <p:spPr>
          <a:xfrm>
            <a:off x="1167898" y="1964245"/>
            <a:ext cx="9506139" cy="4545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Eine Ausnahme zum Zustimmungs- oder Genehmigungserfordernis bildet der </a:t>
            </a:r>
            <a:r>
              <a:rPr lang="de-DE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Taschengeldparagraph (§ 110 BGB)</a:t>
            </a:r>
            <a:r>
              <a:rPr lang="de-DE" sz="4000" dirty="0"/>
              <a:t>.</a:t>
            </a:r>
          </a:p>
          <a:p>
            <a:pPr algn="ctr"/>
            <a:r>
              <a:rPr lang="de-DE" sz="4000" dirty="0"/>
              <a:t>Danach kann der Minderjährige ohne Zustimmung einen Vertrag dann wirksam alleine schließen, wenn die Bezahlung mit seinem Taschengeld erfolgt.</a:t>
            </a:r>
          </a:p>
        </p:txBody>
      </p:sp>
    </p:spTree>
    <p:extLst>
      <p:ext uri="{BB962C8B-B14F-4D97-AF65-F5344CB8AC3E}">
        <p14:creationId xmlns:p14="http://schemas.microsoft.com/office/powerpoint/2010/main" val="1275379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463</Words>
  <Application>Microsoft Office PowerPoint</Application>
  <PresentationFormat>Breitbild</PresentationFormat>
  <Paragraphs>51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MV Boli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Dittrich, Katja</dc:creator>
  <cp:lastModifiedBy>Simmerl-Hübner, Susanne</cp:lastModifiedBy>
  <cp:revision>48</cp:revision>
  <dcterms:created xsi:type="dcterms:W3CDTF">2021-02-04T05:37:09Z</dcterms:created>
  <dcterms:modified xsi:type="dcterms:W3CDTF">2024-09-24T11:43:25Z</dcterms:modified>
</cp:coreProperties>
</file>