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9" r:id="rId4"/>
    <p:sldId id="270" r:id="rId5"/>
    <p:sldId id="271" r:id="rId6"/>
    <p:sldId id="27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3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114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D17F9-FC6F-496C-A800-D238553E08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6F4CCA-DA36-476F-907E-328E80560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6AB541-2557-4470-BA14-38D2878B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3E964F-61D8-4DC0-8837-016902854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9E3B6-878E-4033-8E31-9CC128EC0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534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1343B-5206-4CC9-BEE3-943255AE7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4617EC8-2B09-4F9D-B5A1-A2B99FAEF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541D5C-37CD-4094-BDFE-7942B80A2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B8FA8D-3073-4335-9987-483C5F4A8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25683C-CD0A-4B95-8680-0781C099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60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EC5F252-2992-46B7-B573-06E91B3C71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66CF43-4421-421B-9A8F-D2B97C215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6D4E1D-8F5D-4CF8-82D2-85B33FA72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F39A26-D13A-4400-AED1-DF55ABB05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7705AF-B78D-4A09-9BD3-92BFEB5C3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02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CE2EC5-48A2-4F56-8A0C-56C3FB359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901CF8-7A62-49CD-A741-5207140D9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849245-9A67-4D31-BB05-053F95189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D8DB57-3C5F-49D6-A8A5-841694B4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783A83-3CB0-428D-B007-87DED1644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2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DD0E3B-74D4-47B0-9A53-3342146B6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97932F-5B50-4341-A7B2-802EB64CA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20A949-A9D3-4A30-953C-7F119BBE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E93653-3613-4A8A-8E89-5F9FE6FE2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21F8D-F1B6-46D0-90A0-1A666C62F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68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3C9ED-89CE-4C68-A498-AD09BD43D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070962-D92E-42D1-8224-90A335555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FF116D5-012D-4226-BA75-56D50D1EB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AA66F6-F21A-4480-8ACE-136A79664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85DAFB-9FB9-4316-9172-C2FBEB85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8BEBDC-00BE-4C6D-BDDF-42428E3D8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295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B1184C-5F8F-4377-85AD-C3433099F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3F3FAD-DD5D-416A-B8FD-F7C1A937E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DDF30C5-EB2C-4AD2-9E85-AB7EBB0DB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1370E74-437F-4A38-B67D-E1719BF93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4288219-BDBB-4D92-A8A6-2CB2E2451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9A552D0-243F-444B-92FC-9A7B13B88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B86493-0D26-45C3-BE1F-FF098CDD9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F1185C9-758B-4926-A509-DA098D865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94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8138C-1993-4A5D-837E-0B775F14F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8A3D88E-3944-4D4A-8ACF-F2D27F1F5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1CB50F-A4EB-4E90-8CF3-AAD83F53C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F128F0-4191-4048-AA34-9A35E5D0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13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0C0AD7-7DDE-48A9-BDF3-181726979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BF7D6A-F87B-440F-A50B-E9ACC9F8B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A5247CF-D0F8-45D1-9AB4-D766B5ECE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84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BDA2DD-85AF-47F4-B6B6-5203CC9B7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FDDDE6-5CF3-4389-80EA-F14C5E72D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29E6E0-D054-4DE0-BC8B-CCE8C2B04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9DDD2C-47EE-4296-842C-9761150B2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14C211-2C2D-4EFC-BD74-48DB7471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E187C5-0B5D-4CA1-B0DE-B6304B193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819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459410-A12F-46B2-B8CF-8BEA4C098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64A7637-FF37-4F45-BB11-9A24829230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5F4AE9-539B-46A5-86F6-F3A5B8DC5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733F17-F0E5-4341-B020-DD9F9DF8F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54DA66-955E-4B31-B894-91327F722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E8FD1A-4A11-42B3-8C1B-1175271D1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820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23CEA1-0EB8-4EDF-998B-2A3329BF6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659617-B1C1-4541-99CA-8A6347285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C2F94D-DEE6-4EBD-A580-6A7BA59BFB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81235-19C1-4E0E-A222-AF852201EB24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FA43B8-7347-47A2-84A1-36F6FD5813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551DDF-2344-4F46-A6CF-54E125B7C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022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59113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178019">
            <a:off x="9838900" y="197385"/>
            <a:ext cx="1483428" cy="132348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D25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EF1DD9D5-4CE8-42C9-A5B5-88E3E783D91F}"/>
              </a:ext>
            </a:extLst>
          </p:cNvPr>
          <p:cNvSpPr/>
          <p:nvPr/>
        </p:nvSpPr>
        <p:spPr>
          <a:xfrm>
            <a:off x="466730" y="1755457"/>
            <a:ext cx="7911548" cy="126919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a) Welche Paragrafen sind für die familiengerichtliche Genehmigungen für die Eltern und für den Vormund maßgeblich?</a:t>
            </a:r>
            <a:endParaRPr lang="de-DE" sz="2000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2ED4369A-8D65-4FBE-8AAF-C07701E34126}"/>
              </a:ext>
            </a:extLst>
          </p:cNvPr>
          <p:cNvSpPr/>
          <p:nvPr/>
        </p:nvSpPr>
        <p:spPr>
          <a:xfrm>
            <a:off x="2986435" y="3470084"/>
            <a:ext cx="7152034" cy="126919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>
                <a:solidFill>
                  <a:schemeClr val="tx1"/>
                </a:solidFill>
              </a:rPr>
              <a:t>Eltern - § 1643 BGB, Vormund - § 1799 BGB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67BD238-D16F-4571-90C2-927F77ED5E76}"/>
              </a:ext>
            </a:extLst>
          </p:cNvPr>
          <p:cNvSpPr/>
          <p:nvPr/>
        </p:nvSpPr>
        <p:spPr>
          <a:xfrm>
            <a:off x="210860" y="561915"/>
            <a:ext cx="5216840" cy="929222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dirty="0"/>
              <a:t>familiengerichtliche Genehmigung</a:t>
            </a:r>
          </a:p>
        </p:txBody>
      </p:sp>
    </p:spTree>
    <p:extLst>
      <p:ext uri="{BB962C8B-B14F-4D97-AF65-F5344CB8AC3E}">
        <p14:creationId xmlns:p14="http://schemas.microsoft.com/office/powerpoint/2010/main" val="232932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59113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178019">
            <a:off x="9838900" y="197385"/>
            <a:ext cx="1483428" cy="132348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D25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EF1DD9D5-4CE8-42C9-A5B5-88E3E783D91F}"/>
              </a:ext>
            </a:extLst>
          </p:cNvPr>
          <p:cNvSpPr/>
          <p:nvPr/>
        </p:nvSpPr>
        <p:spPr>
          <a:xfrm>
            <a:off x="979694" y="886446"/>
            <a:ext cx="7911548" cy="126919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b) Nennen Sie fünf Beispiele für eine familiengerichtliche Genehmigung. Gehen Sie auch darauf ein, für wen diese Norm gilt!</a:t>
            </a: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2ED4369A-8D65-4FBE-8AAF-C07701E34126}"/>
              </a:ext>
            </a:extLst>
          </p:cNvPr>
          <p:cNvSpPr/>
          <p:nvPr/>
        </p:nvSpPr>
        <p:spPr>
          <a:xfrm>
            <a:off x="1690530" y="2282413"/>
            <a:ext cx="9504584" cy="397324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>
                <a:solidFill>
                  <a:schemeClr val="tx1"/>
                </a:solidFill>
              </a:rPr>
              <a:t>Genehmigung einer anderen Anlegung von Geld = Vormund (§ 1848 BGB)</a:t>
            </a:r>
          </a:p>
          <a:p>
            <a:r>
              <a:rPr lang="de-DE" sz="2000" dirty="0">
                <a:solidFill>
                  <a:schemeClr val="tx1"/>
                </a:solidFill>
              </a:rPr>
              <a:t>Genehmigung bei Verfügung über Rechte und Wertpapiere = Vormund (§ 1849 BGB)</a:t>
            </a:r>
          </a:p>
          <a:p>
            <a:r>
              <a:rPr lang="de-DE" sz="2000" dirty="0">
                <a:solidFill>
                  <a:schemeClr val="tx1"/>
                </a:solidFill>
              </a:rPr>
              <a:t>Genehmigung für Rechtsgeschäfte über Grundstück und Schiffe = Eltern und Vormund (§ 1850 BGB)</a:t>
            </a:r>
          </a:p>
          <a:p>
            <a:r>
              <a:rPr lang="de-DE" sz="2000" dirty="0">
                <a:solidFill>
                  <a:schemeClr val="tx1"/>
                </a:solidFill>
              </a:rPr>
              <a:t>Genehmigung für erbrechtliche Rechtsgeschäfte = Eltern und Vormund (§ 1851 BGB)</a:t>
            </a:r>
          </a:p>
          <a:p>
            <a:r>
              <a:rPr lang="de-DE" sz="2000" dirty="0">
                <a:solidFill>
                  <a:schemeClr val="tx1"/>
                </a:solidFill>
              </a:rPr>
              <a:t>Genehmigung für handels- und gesellschaftsrechtliche Rechtsgeschäfte = Eltern und Vormund (§ 1852 BGB)</a:t>
            </a:r>
          </a:p>
          <a:p>
            <a:r>
              <a:rPr lang="de-DE" sz="2000" dirty="0">
                <a:solidFill>
                  <a:schemeClr val="tx1"/>
                </a:solidFill>
              </a:rPr>
              <a:t>Genehmigung bei Verträgen über wiederkehrende Leistungen = Eltern und Vormund (§ 1853 BGB)</a:t>
            </a:r>
          </a:p>
          <a:p>
            <a:r>
              <a:rPr lang="de-DE" sz="2000" dirty="0">
                <a:solidFill>
                  <a:schemeClr val="tx1"/>
                </a:solidFill>
              </a:rPr>
              <a:t>Genehmigung für sonstige Rechtsgeschäfte = Eltern und Vormund (§ 1854 BGB)</a:t>
            </a:r>
            <a:endParaRPr lang="de-DE" sz="20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3901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59113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178019">
            <a:off x="9838900" y="197385"/>
            <a:ext cx="1483428" cy="132348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D25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EF1DD9D5-4CE8-42C9-A5B5-88E3E783D91F}"/>
              </a:ext>
            </a:extLst>
          </p:cNvPr>
          <p:cNvSpPr/>
          <p:nvPr/>
        </p:nvSpPr>
        <p:spPr>
          <a:xfrm>
            <a:off x="979694" y="886446"/>
            <a:ext cx="7911548" cy="126919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>
                <a:solidFill>
                  <a:schemeClr val="bg1"/>
                </a:solidFill>
              </a:rPr>
              <a:t>c) Welches Rechtsmittel ist gegen einen Beschluss über eine familiengerichtliche Genehmigung gegeben? Gehen Sie auch auf die Fristen ein! </a:t>
            </a: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2ED4369A-8D65-4FBE-8AAF-C07701E34126}"/>
              </a:ext>
            </a:extLst>
          </p:cNvPr>
          <p:cNvSpPr/>
          <p:nvPr/>
        </p:nvSpPr>
        <p:spPr>
          <a:xfrm>
            <a:off x="1690530" y="2282413"/>
            <a:ext cx="9504584" cy="176707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>
                <a:solidFill>
                  <a:schemeClr val="tx1"/>
                </a:solidFill>
              </a:rPr>
              <a:t>Beschwerde (§ 58 I FamFG), 2 Wochen ab schriftlicher Bekanntgabe des Genehmigungsbeschlusses an die Beteiligten (§ 63 II Nr. 2, III 1 FamFG)</a:t>
            </a:r>
          </a:p>
          <a:p>
            <a:r>
              <a:rPr lang="de-DE" sz="2000">
                <a:solidFill>
                  <a:schemeClr val="tx1"/>
                </a:solidFill>
              </a:rPr>
              <a:t>fehlt es an einer wirksamen Bekanntgabe, beginnt die Beschwerdefrist fünf Monate nach Erlass der Genehmigung (§ 63 III 2 FamFG)</a:t>
            </a:r>
            <a:endParaRPr lang="de-DE" sz="20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7130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59113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178019">
            <a:off x="9838900" y="197385"/>
            <a:ext cx="1483428" cy="132348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D25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EF1DD9D5-4CE8-42C9-A5B5-88E3E783D91F}"/>
              </a:ext>
            </a:extLst>
          </p:cNvPr>
          <p:cNvSpPr/>
          <p:nvPr/>
        </p:nvSpPr>
        <p:spPr>
          <a:xfrm>
            <a:off x="972950" y="1347049"/>
            <a:ext cx="3853563" cy="126919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d) Wer ist funktionell zuständig?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2ED4369A-8D65-4FBE-8AAF-C07701E34126}"/>
              </a:ext>
            </a:extLst>
          </p:cNvPr>
          <p:cNvSpPr/>
          <p:nvPr/>
        </p:nvSpPr>
        <p:spPr>
          <a:xfrm>
            <a:off x="5507787" y="2616241"/>
            <a:ext cx="2576670" cy="96878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>
                <a:solidFill>
                  <a:schemeClr val="tx1"/>
                </a:solidFill>
              </a:rPr>
              <a:t>Rechtspfleger</a:t>
            </a:r>
            <a:endParaRPr lang="de-DE" sz="20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711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59113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178019">
            <a:off x="9838900" y="197385"/>
            <a:ext cx="1483428" cy="132348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D25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EF1DD9D5-4CE8-42C9-A5B5-88E3E783D91F}"/>
              </a:ext>
            </a:extLst>
          </p:cNvPr>
          <p:cNvSpPr/>
          <p:nvPr/>
        </p:nvSpPr>
        <p:spPr>
          <a:xfrm>
            <a:off x="994209" y="1794787"/>
            <a:ext cx="7911548" cy="126919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e) Welche Besonderheit besteht bei Kindern, die das 14. Lebensjahr vollendet haben? 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2ED4369A-8D65-4FBE-8AAF-C07701E34126}"/>
              </a:ext>
            </a:extLst>
          </p:cNvPr>
          <p:cNvSpPr/>
          <p:nvPr/>
        </p:nvSpPr>
        <p:spPr>
          <a:xfrm>
            <a:off x="1690530" y="3672114"/>
            <a:ext cx="9504584" cy="1030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>
                <a:solidFill>
                  <a:schemeClr val="tx1"/>
                </a:solidFill>
              </a:rPr>
              <a:t>verfahrensfähig – kann Anträge und Beschwerden einlegen (§§ 9 I Nr. 3, 60, 164 FamFG)</a:t>
            </a:r>
            <a:endParaRPr lang="de-DE" sz="20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6451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59113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178019">
            <a:off x="9838900" y="197385"/>
            <a:ext cx="1483428" cy="132348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D25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EF1DD9D5-4CE8-42C9-A5B5-88E3E783D91F}"/>
              </a:ext>
            </a:extLst>
          </p:cNvPr>
          <p:cNvSpPr/>
          <p:nvPr/>
        </p:nvSpPr>
        <p:spPr>
          <a:xfrm>
            <a:off x="994209" y="1794787"/>
            <a:ext cx="7911548" cy="126919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f) Welche Besonderheit gibt es bei der Bekanntgabe bei einem Genehmigungsbeschluss?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2ED4369A-8D65-4FBE-8AAF-C07701E34126}"/>
              </a:ext>
            </a:extLst>
          </p:cNvPr>
          <p:cNvSpPr/>
          <p:nvPr/>
        </p:nvSpPr>
        <p:spPr>
          <a:xfrm>
            <a:off x="1690530" y="3672114"/>
            <a:ext cx="9504584" cy="1030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>
                <a:solidFill>
                  <a:schemeClr val="tx1"/>
                </a:solidFill>
              </a:rPr>
              <a:t>ein Beschluss, der die Genehmigung eines Rechtsgeschäfts zum Gegenstand hat, ist auch demjenigen, für den das Rechtsgeschäft genehmigt wird, bekannt zu geben </a:t>
            </a:r>
          </a:p>
          <a:p>
            <a:r>
              <a:rPr lang="de-DE" sz="2000" dirty="0">
                <a:solidFill>
                  <a:schemeClr val="tx1"/>
                </a:solidFill>
              </a:rPr>
              <a:t>(§ 41 III </a:t>
            </a:r>
            <a:r>
              <a:rPr lang="de-DE" sz="2000" dirty="0" err="1">
                <a:solidFill>
                  <a:schemeClr val="tx1"/>
                </a:solidFill>
              </a:rPr>
              <a:t>FamFG</a:t>
            </a:r>
            <a:r>
              <a:rPr lang="de-DE" sz="2000" dirty="0">
                <a:solidFill>
                  <a:schemeClr val="tx1"/>
                </a:solidFill>
              </a:rPr>
              <a:t>) </a:t>
            </a:r>
            <a:endParaRPr lang="de-DE" sz="20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2081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</Words>
  <Application>Microsoft Office PowerPoint</Application>
  <PresentationFormat>Breitbild</PresentationFormat>
  <Paragraphs>51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18</cp:revision>
  <dcterms:created xsi:type="dcterms:W3CDTF">2025-01-06T11:40:08Z</dcterms:created>
  <dcterms:modified xsi:type="dcterms:W3CDTF">2025-03-05T11:55:49Z</dcterms:modified>
</cp:coreProperties>
</file>