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1" r:id="rId2"/>
    <p:sldId id="402" r:id="rId3"/>
    <p:sldId id="403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2" r:id="rId13"/>
    <p:sldId id="413" r:id="rId14"/>
    <p:sldId id="414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5012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0266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8477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9417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38894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6146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938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98986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71890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47173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5300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4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735697"/>
            <a:ext cx="10278893" cy="1188950"/>
            <a:chOff x="0" y="0"/>
            <a:chExt cx="2055778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57790" cy="2377903"/>
            </a:xfrm>
            <a:custGeom>
              <a:avLst/>
              <a:gdLst/>
              <a:ahLst/>
              <a:cxnLst/>
              <a:rect l="l" t="t" r="r" b="b"/>
              <a:pathLst>
                <a:path w="20557790" h="2377903">
                  <a:moveTo>
                    <a:pt x="0" y="0"/>
                  </a:moveTo>
                  <a:lnTo>
                    <a:pt x="20557790" y="0"/>
                  </a:lnTo>
                  <a:lnTo>
                    <a:pt x="2055779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0139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20557785" cy="23017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4968"/>
                </a:lnSpc>
              </a:pPr>
              <a:r>
                <a:rPr lang="en-US" sz="46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Grundbuchgeschäfte nach § 12 c GBO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3661" y="2599506"/>
            <a:ext cx="10143668" cy="3435531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gem. § 12 c GBO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Aufgaben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Gestattung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gewährt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§ 12 Abs.1 Satz 1 GBO</a:t>
              </a: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Urkunden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Abs. 1 Satz 2 GBO</a:t>
              </a: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Grundakten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4, § 12 Abs. 3 Nr. 1 GBO, § 46 GBV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5277" y="607964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15277" y="423357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8774" y="221332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659" y="191684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18502" y="189079"/>
            <a:ext cx="10566133" cy="1573711"/>
            <a:chOff x="0" y="0"/>
            <a:chExt cx="21132267" cy="31474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090402" cy="3147422"/>
            </a:xfrm>
            <a:custGeom>
              <a:avLst/>
              <a:gdLst/>
              <a:ahLst/>
              <a:cxnLst/>
              <a:rect l="l" t="t" r="r" b="b"/>
              <a:pathLst>
                <a:path w="20090402" h="3147422">
                  <a:moveTo>
                    <a:pt x="0" y="0"/>
                  </a:moveTo>
                  <a:lnTo>
                    <a:pt x="20090402" y="0"/>
                  </a:lnTo>
                  <a:lnTo>
                    <a:pt x="20090402" y="3147422"/>
                  </a:lnTo>
                  <a:lnTo>
                    <a:pt x="0" y="314742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8582" r="-2185" b="-6560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21132267" cy="30997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492"/>
                </a:lnSpc>
              </a:pPr>
              <a:r>
                <a:rPr lang="en-US" sz="3000" dirty="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VERWAHRUNG UND RÜCKGABE VON URKUNDEN § 12 C ABS. 1 NR. 4 GBO &amp; VERSENDUNG GRUNDAKTEN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270001" y="2514600"/>
            <a:ext cx="11225079" cy="355288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61968" lvl="1" indent="-180984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Gegenstände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Verwahrung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10 Abs. 1 Satz 1 GBO</a:t>
            </a:r>
          </a:p>
          <a:p>
            <a:pPr marL="180984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auf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begründet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Nachweis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Voraussetzungen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</a:t>
            </a: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vorgelegen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aufzubewahrenden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Grundakten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verwahrt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24 Abs. 1 GBV</a:t>
            </a:r>
          </a:p>
          <a:p>
            <a:pPr marL="180984" lvl="1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verwahrte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Urkunde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Einreichenden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Wunsch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zurückzugeben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davon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Abschrift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Grundakten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gefertigt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→ Kosten fallen an</a:t>
            </a:r>
          </a:p>
          <a:p>
            <a:pPr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Grundakten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dürfen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strengen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Voraussetzungen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versendet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andere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Behörde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nicht an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!!!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787" y="888581"/>
            <a:ext cx="11032573" cy="1226820"/>
            <a:chOff x="0" y="0"/>
            <a:chExt cx="22065146" cy="24536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65151" cy="2453643"/>
            </a:xfrm>
            <a:custGeom>
              <a:avLst/>
              <a:gdLst/>
              <a:ahLst/>
              <a:cxnLst/>
              <a:rect l="l" t="t" r="r" b="b"/>
              <a:pathLst>
                <a:path w="22065151" h="2453643">
                  <a:moveTo>
                    <a:pt x="0" y="0"/>
                  </a:moveTo>
                  <a:lnTo>
                    <a:pt x="22065151" y="0"/>
                  </a:lnTo>
                  <a:lnTo>
                    <a:pt x="22065151" y="2453643"/>
                  </a:lnTo>
                  <a:lnTo>
                    <a:pt x="0" y="245364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8245" r="16277" b="-9515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22065146" cy="239649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3960"/>
                </a:lnSpc>
              </a:pPr>
              <a:r>
                <a:rPr lang="en-US" sz="3666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Erhaltung der Übereinstimmung zwischen Kataster und Grundbuch § 12 C Abs. 2 Satz 2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3661" y="2599506"/>
            <a:ext cx="10143668" cy="3435531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aufgrund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Fortführungsmitteilungen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Veränderungsanzeigen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durchgeführt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übereinstimmen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müssen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Ämter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vernetzt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Nachrichten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in Abt. 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elektronisch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(ALB) und 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Papierform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787" y="888581"/>
            <a:ext cx="11032573" cy="1188950"/>
            <a:chOff x="0" y="0"/>
            <a:chExt cx="22065146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65151" cy="2377903"/>
            </a:xfrm>
            <a:custGeom>
              <a:avLst/>
              <a:gdLst/>
              <a:ahLst/>
              <a:cxnLst/>
              <a:rect l="l" t="t" r="r" b="b"/>
              <a:pathLst>
                <a:path w="22065151" h="2377903">
                  <a:moveTo>
                    <a:pt x="0" y="0"/>
                  </a:moveTo>
                  <a:lnTo>
                    <a:pt x="22065151" y="0"/>
                  </a:lnTo>
                  <a:lnTo>
                    <a:pt x="22065151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6277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2065146" cy="23112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Zuständigkeit gem. § 12 C Abs. 2 Nr. 2 GBO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3661" y="2599506"/>
            <a:ext cx="10143668" cy="3435531"/>
            <a:chOff x="0" y="0"/>
            <a:chExt cx="20287336" cy="6871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20287336" cy="68805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Tätigkeit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Fortführungsverfahren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Grundbuchberichtigung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⟶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lediglich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Richtigstellungsverfahren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28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Fortführungsnachweis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Verwaltungsakt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an den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928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Siegel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deshalb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787" y="434698"/>
            <a:ext cx="6592772" cy="1263705"/>
            <a:chOff x="0" y="-149508"/>
            <a:chExt cx="13185544" cy="25274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85544" cy="2377903"/>
            </a:xfrm>
            <a:custGeom>
              <a:avLst/>
              <a:gdLst/>
              <a:ahLst/>
              <a:cxnLst/>
              <a:rect l="l" t="t" r="r" b="b"/>
              <a:pathLst>
                <a:path w="13185544" h="2377903">
                  <a:moveTo>
                    <a:pt x="0" y="0"/>
                  </a:moveTo>
                  <a:lnTo>
                    <a:pt x="13185544" y="0"/>
                  </a:lnTo>
                  <a:lnTo>
                    <a:pt x="13185544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-40103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9508"/>
              <a:ext cx="13185539" cy="1004409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4320"/>
                </a:lnSpc>
              </a:pPr>
              <a:r>
                <a:rPr lang="en-US" sz="40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BESTANDSBERICHTIGUNG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87842" y="990983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-87842" y="1236259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94450" y="1599073"/>
            <a:ext cx="10929045" cy="4573123"/>
            <a:chOff x="-397099" y="-689208"/>
            <a:chExt cx="21858091" cy="9146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0992" cy="8457037"/>
            </a:xfrm>
            <a:custGeom>
              <a:avLst/>
              <a:gdLst/>
              <a:ahLst/>
              <a:cxnLst/>
              <a:rect l="l" t="t" r="r" b="b"/>
              <a:pathLst>
                <a:path w="21460992" h="8457037">
                  <a:moveTo>
                    <a:pt x="0" y="0"/>
                  </a:moveTo>
                  <a:lnTo>
                    <a:pt x="21460992" y="0"/>
                  </a:lnTo>
                  <a:lnTo>
                    <a:pt x="21460992" y="8457037"/>
                  </a:lnTo>
                  <a:lnTo>
                    <a:pt x="0" y="84570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118" r="5468" b="1263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97099" y="-689208"/>
              <a:ext cx="21460991" cy="84665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Bestandsangaben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Weise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berichtigen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bisherige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gerötet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neue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geeigneter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Stelle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928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für:</a:t>
              </a: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Grundbuchbeschreibung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Gemarkung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Flurstücknummer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Lagebezeichnung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</a:t>
              </a: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tatsächlicher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Nutzung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Flurstückfläche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Änderungen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Zerlegung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Verschmelzung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28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Achtung: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Verschmelzung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unterschiedlich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belastet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</a:t>
              </a:r>
            </a:p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     =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6274134" y="5595361"/>
            <a:ext cx="5981461" cy="1390058"/>
          </a:xfrm>
          <a:custGeom>
            <a:avLst/>
            <a:gdLst/>
            <a:ahLst/>
            <a:cxnLst/>
            <a:rect l="l" t="t" r="r" b="b"/>
            <a:pathLst>
              <a:path w="8972191" h="2085087">
                <a:moveTo>
                  <a:pt x="0" y="0"/>
                </a:moveTo>
                <a:lnTo>
                  <a:pt x="8972191" y="0"/>
                </a:lnTo>
                <a:lnTo>
                  <a:pt x="8972191" y="2085086"/>
                </a:lnTo>
                <a:lnTo>
                  <a:pt x="0" y="2085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787" y="509452"/>
            <a:ext cx="11032573" cy="1188950"/>
            <a:chOff x="0" y="0"/>
            <a:chExt cx="22065146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65151" cy="2377903"/>
            </a:xfrm>
            <a:custGeom>
              <a:avLst/>
              <a:gdLst/>
              <a:ahLst/>
              <a:cxnLst/>
              <a:rect l="l" t="t" r="r" b="b"/>
              <a:pathLst>
                <a:path w="22065151" h="2377903">
                  <a:moveTo>
                    <a:pt x="0" y="0"/>
                  </a:moveTo>
                  <a:lnTo>
                    <a:pt x="22065151" y="0"/>
                  </a:lnTo>
                  <a:lnTo>
                    <a:pt x="22065151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r="16277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2065146" cy="23112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BESTANDSBERICHTIGUNG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59865" y="1698402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-59864" y="1943678"/>
            <a:ext cx="11383359" cy="845430"/>
            <a:chOff x="0" y="0"/>
            <a:chExt cx="22766718" cy="1690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1690849"/>
            </a:xfrm>
            <a:custGeom>
              <a:avLst/>
              <a:gdLst/>
              <a:ahLst/>
              <a:cxnLst/>
              <a:rect l="l" t="t" r="r" b="b"/>
              <a:pathLst>
                <a:path w="22766782" h="1690849">
                  <a:moveTo>
                    <a:pt x="0" y="0"/>
                  </a:moveTo>
                  <a:lnTo>
                    <a:pt x="22766782" y="0"/>
                  </a:lnTo>
                  <a:lnTo>
                    <a:pt x="22766782" y="1690849"/>
                  </a:lnTo>
                  <a:lnTo>
                    <a:pt x="0" y="1690849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22429" y="1155874"/>
            <a:ext cx="10730495" cy="4266895"/>
            <a:chOff x="0" y="0"/>
            <a:chExt cx="21460991" cy="8533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0992" cy="8533782"/>
            </a:xfrm>
            <a:custGeom>
              <a:avLst/>
              <a:gdLst/>
              <a:ahLst/>
              <a:cxnLst/>
              <a:rect l="l" t="t" r="r" b="b"/>
              <a:pathLst>
                <a:path w="21460992" h="8533782">
                  <a:moveTo>
                    <a:pt x="0" y="0"/>
                  </a:moveTo>
                  <a:lnTo>
                    <a:pt x="21460992" y="0"/>
                  </a:lnTo>
                  <a:lnTo>
                    <a:pt x="21460992" y="8533782"/>
                  </a:lnTo>
                  <a:lnTo>
                    <a:pt x="0" y="85337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063" r="5468" b="1342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21460991" cy="85433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928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928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Vereinigung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5 GBO</a:t>
              </a:r>
            </a:p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Zuschreibung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928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Verschmelzung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unterschiedlich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belastet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249693">
            <a:off x="9246532" y="3588953"/>
            <a:ext cx="2848647" cy="2923254"/>
          </a:xfrm>
          <a:custGeom>
            <a:avLst/>
            <a:gdLst/>
            <a:ahLst/>
            <a:cxnLst/>
            <a:rect l="l" t="t" r="r" b="b"/>
            <a:pathLst>
              <a:path w="4272970" h="4384881">
                <a:moveTo>
                  <a:pt x="0" y="0"/>
                </a:moveTo>
                <a:lnTo>
                  <a:pt x="4272970" y="0"/>
                </a:lnTo>
                <a:lnTo>
                  <a:pt x="4272970" y="4384881"/>
                </a:lnTo>
                <a:lnTo>
                  <a:pt x="0" y="4384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Voraussetzungen der 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8609" y="2833597"/>
            <a:ext cx="10143668" cy="2886791"/>
            <a:chOff x="0" y="0"/>
            <a:chExt cx="20287336" cy="57735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5773577"/>
            </a:xfrm>
            <a:custGeom>
              <a:avLst/>
              <a:gdLst/>
              <a:ahLst/>
              <a:cxnLst/>
              <a:rect l="l" t="t" r="r" b="b"/>
              <a:pathLst>
                <a:path w="20287337" h="5773577">
                  <a:moveTo>
                    <a:pt x="0" y="0"/>
                  </a:moveTo>
                  <a:lnTo>
                    <a:pt x="20287337" y="0"/>
                  </a:lnTo>
                  <a:lnTo>
                    <a:pt x="20287337" y="5773577"/>
                  </a:lnTo>
                  <a:lnTo>
                    <a:pt x="0" y="57735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962" b="-2797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57354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buFont typeface="Arial"/>
                <a:buChar char="•"/>
              </a:pP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öffentliches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Register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hat</a:t>
              </a:r>
            </a:p>
            <a:p>
              <a:pPr marL="217181" lvl="1" defTabSz="609630"/>
              <a:endPara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Glaubens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Öffentlichkeit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Grundbuchstand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zumindest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bestimmten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auf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Grundbucheinsicht</a:t>
              </a:r>
              <a:r>
                <a:rPr lang="en-US" sz="29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9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endPara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9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44413" y="2457802"/>
            <a:ext cx="11718635" cy="4078636"/>
            <a:chOff x="0" y="0"/>
            <a:chExt cx="23437271" cy="81572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901334" cy="8157272"/>
            </a:xfrm>
            <a:custGeom>
              <a:avLst/>
              <a:gdLst/>
              <a:ahLst/>
              <a:cxnLst/>
              <a:rect l="l" t="t" r="r" b="b"/>
              <a:pathLst>
                <a:path w="22901334" h="8157272">
                  <a:moveTo>
                    <a:pt x="0" y="0"/>
                  </a:moveTo>
                  <a:lnTo>
                    <a:pt x="22901334" y="0"/>
                  </a:lnTo>
                  <a:lnTo>
                    <a:pt x="22901334" y="8157272"/>
                  </a:lnTo>
                  <a:lnTo>
                    <a:pt x="0" y="81572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43" r="11414" b="942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35939" y="12300"/>
              <a:ext cx="22901332" cy="81191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Gestattung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Interessenabwägung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vorzunehmen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Interesse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Interesse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Öffentlichkeit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möchte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muss also sein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darlegen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MIET-, PACHT- UND KAUFINTERESSE IST KEIN BERECHTIGTES INTERESSE</a:t>
              </a: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rechtliches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Einsichtsberechtigte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materiell-rechtlichen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Anspruch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</a:t>
              </a: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8354" y="413124"/>
            <a:ext cx="9256984" cy="1188951"/>
            <a:chOff x="-40573" y="52385"/>
            <a:chExt cx="18513968" cy="2377903"/>
          </a:xfrm>
        </p:grpSpPr>
        <p:sp>
          <p:nvSpPr>
            <p:cNvPr id="3" name="Freeform 3"/>
            <p:cNvSpPr/>
            <p:nvPr/>
          </p:nvSpPr>
          <p:spPr>
            <a:xfrm>
              <a:off x="-40573" y="52385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04775"/>
              <a:ext cx="18473395" cy="22731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Einsicht</a:t>
              </a:r>
              <a:r>
                <a:rPr lang="en-US" sz="54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 27 </a:t>
              </a:r>
              <a:r>
                <a:rPr lang="en-US" sz="54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Geschbh</a:t>
              </a:r>
              <a:endParaRPr lang="en-US" sz="54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3661" y="2599506"/>
            <a:ext cx="10143668" cy="3754789"/>
            <a:chOff x="0" y="0"/>
            <a:chExt cx="20287336" cy="75095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7509573"/>
            </a:xfrm>
            <a:custGeom>
              <a:avLst/>
              <a:gdLst/>
              <a:ahLst/>
              <a:cxnLst/>
              <a:rect l="l" t="t" r="r" b="b"/>
              <a:pathLst>
                <a:path w="20287337" h="7509573">
                  <a:moveTo>
                    <a:pt x="0" y="0"/>
                  </a:moveTo>
                  <a:lnTo>
                    <a:pt x="20287337" y="0"/>
                  </a:lnTo>
                  <a:lnTo>
                    <a:pt x="20287337" y="7509573"/>
                  </a:lnTo>
                  <a:lnTo>
                    <a:pt x="0" y="75095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890" b="161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20287336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wirtschaftliches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hat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Vermögensverhältnisse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informieren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möchte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konkret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bevorstehenden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Vertragsabschluss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beabsichtigt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Presse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glaubhaft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Informationen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Öffentlichkeit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687918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" y="1892630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05608" y="2461264"/>
            <a:ext cx="11383359" cy="4009805"/>
            <a:chOff x="0" y="0"/>
            <a:chExt cx="21179396" cy="801961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79397" cy="8019604"/>
            </a:xfrm>
            <a:custGeom>
              <a:avLst/>
              <a:gdLst/>
              <a:ahLst/>
              <a:cxnLst/>
              <a:rect l="l" t="t" r="r" b="b"/>
              <a:pathLst>
                <a:path w="21179397" h="8019604">
                  <a:moveTo>
                    <a:pt x="0" y="0"/>
                  </a:moveTo>
                  <a:lnTo>
                    <a:pt x="21179397" y="0"/>
                  </a:lnTo>
                  <a:lnTo>
                    <a:pt x="21179397" y="8019604"/>
                  </a:lnTo>
                  <a:lnTo>
                    <a:pt x="0" y="80196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52" r="4211" b="786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21179396" cy="80100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784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muss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darlegen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gem. §12 c Abs. 1 Satz 1 GBO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84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84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Darlegung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nötig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784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Vollmacht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43 Abs. 2 Satz 2 GBV</a:t>
              </a: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 (Person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Glaubens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§ 43 Abs. 1 GBV</a:t>
              </a: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Beauftrage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inländischer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43 Abs. 1 GBV, Art. 35 GG</a:t>
              </a: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Vorlage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ihres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Mietvertrages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Personalausweises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Interesse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BV und Abt 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erfahren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9531148" y="190055"/>
            <a:ext cx="2057819" cy="1934648"/>
          </a:xfrm>
          <a:custGeom>
            <a:avLst/>
            <a:gdLst/>
            <a:ahLst/>
            <a:cxnLst/>
            <a:rect l="l" t="t" r="r" b="b"/>
            <a:pathLst>
              <a:path w="3086729" h="2901972">
                <a:moveTo>
                  <a:pt x="0" y="0"/>
                </a:moveTo>
                <a:lnTo>
                  <a:pt x="3086730" y="0"/>
                </a:lnTo>
                <a:lnTo>
                  <a:pt x="3086730" y="2901972"/>
                </a:lnTo>
                <a:lnTo>
                  <a:pt x="0" y="29019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Einsicht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575881"/>
            <a:ext cx="11733056" cy="394150"/>
          </a:xfrm>
          <a:custGeom>
            <a:avLst/>
            <a:gdLst/>
            <a:ahLst/>
            <a:cxnLst/>
            <a:rect l="l" t="t" r="r" b="b"/>
            <a:pathLst>
              <a:path w="17599584" h="591225">
                <a:moveTo>
                  <a:pt x="0" y="0"/>
                </a:moveTo>
                <a:lnTo>
                  <a:pt x="17599584" y="0"/>
                </a:lnTo>
                <a:lnTo>
                  <a:pt x="17599584" y="591225"/>
                </a:lnTo>
                <a:lnTo>
                  <a:pt x="0" y="5912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28272" r="-14725" b="-134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801347" y="2279881"/>
            <a:ext cx="10143668" cy="3435531"/>
            <a:chOff x="0" y="0"/>
            <a:chExt cx="20287336" cy="68710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Verfahren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formlos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Diensträumen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Bediensteten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Seit 2014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Einsichtnahme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Protokoll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führen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§ 12 Abs. 4 Satz 1 GBO,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Einzelheiten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regelt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46a GBV</a:t>
              </a: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GRUNDAKTEN ZU VERSENDEN IST GRDS. UNZULÄSSIG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281269" y="4887970"/>
            <a:ext cx="1329858" cy="1226794"/>
          </a:xfrm>
          <a:custGeom>
            <a:avLst/>
            <a:gdLst/>
            <a:ahLst/>
            <a:cxnLst/>
            <a:rect l="l" t="t" r="r" b="b"/>
            <a:pathLst>
              <a:path w="1994787" h="1840191">
                <a:moveTo>
                  <a:pt x="0" y="0"/>
                </a:moveTo>
                <a:lnTo>
                  <a:pt x="1994786" y="0"/>
                </a:lnTo>
                <a:lnTo>
                  <a:pt x="1994786" y="1840190"/>
                </a:lnTo>
                <a:lnTo>
                  <a:pt x="0" y="18401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200" b="-4200"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8641" y="386931"/>
            <a:ext cx="9236697" cy="1188950"/>
            <a:chOff x="0" y="0"/>
            <a:chExt cx="18473395" cy="237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73400" cy="2377903"/>
            </a:xfrm>
            <a:custGeom>
              <a:avLst/>
              <a:gdLst/>
              <a:ahLst/>
              <a:cxnLst/>
              <a:rect l="l" t="t" r="r" b="b"/>
              <a:pathLst>
                <a:path w="18473400" h="2377903">
                  <a:moveTo>
                    <a:pt x="0" y="0"/>
                  </a:moveTo>
                  <a:lnTo>
                    <a:pt x="18473400" y="0"/>
                  </a:lnTo>
                  <a:lnTo>
                    <a:pt x="18473400" y="2377903"/>
                  </a:lnTo>
                  <a:lnTo>
                    <a:pt x="0" y="23779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1375" b="-10137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473395" cy="22826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Zuständigkeit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2" y="1998371"/>
            <a:ext cx="11695081" cy="782174"/>
          </a:xfrm>
          <a:custGeom>
            <a:avLst/>
            <a:gdLst/>
            <a:ahLst/>
            <a:cxnLst/>
            <a:rect l="l" t="t" r="r" b="b"/>
            <a:pathLst>
              <a:path w="17542621" h="1173261">
                <a:moveTo>
                  <a:pt x="0" y="0"/>
                </a:moveTo>
                <a:lnTo>
                  <a:pt x="17542621" y="0"/>
                </a:lnTo>
                <a:lnTo>
                  <a:pt x="17542621" y="1173261"/>
                </a:lnTo>
                <a:lnTo>
                  <a:pt x="0" y="11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" y="2203082"/>
            <a:ext cx="11383359" cy="4147845"/>
            <a:chOff x="0" y="0"/>
            <a:chExt cx="22766718" cy="82956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6782" cy="8295640"/>
            </a:xfrm>
            <a:custGeom>
              <a:avLst/>
              <a:gdLst/>
              <a:ahLst/>
              <a:cxnLst/>
              <a:rect l="l" t="t" r="r" b="b"/>
              <a:pathLst>
                <a:path w="22766782" h="8295640">
                  <a:moveTo>
                    <a:pt x="0" y="0"/>
                  </a:moveTo>
                  <a:lnTo>
                    <a:pt x="22766782" y="0"/>
                  </a:lnTo>
                  <a:lnTo>
                    <a:pt x="22766782" y="8295640"/>
                  </a:lnTo>
                  <a:lnTo>
                    <a:pt x="0" y="8295640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3661" y="2599506"/>
            <a:ext cx="11124448" cy="3529349"/>
            <a:chOff x="0" y="0"/>
            <a:chExt cx="22248896" cy="7058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287337" cy="6871056"/>
            </a:xfrm>
            <a:custGeom>
              <a:avLst/>
              <a:gdLst/>
              <a:ahLst/>
              <a:cxnLst/>
              <a:rect l="l" t="t" r="r" b="b"/>
              <a:pathLst>
                <a:path w="20287337" h="6871056">
                  <a:moveTo>
                    <a:pt x="0" y="0"/>
                  </a:moveTo>
                  <a:lnTo>
                    <a:pt x="20287337" y="0"/>
                  </a:lnTo>
                  <a:lnTo>
                    <a:pt x="20287337" y="6871056"/>
                  </a:lnTo>
                  <a:lnTo>
                    <a:pt x="0" y="68710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31" b="-75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961560" y="225736"/>
              <a:ext cx="20287336" cy="68329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d.h.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sachlich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unabhängig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c Abs. 1 Nr. 1 GBO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Kosten: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gebührenfrei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verweigert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Einsehende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Erinnerung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(§12C IV 1 GBO)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Beschwerde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möglich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Kammergericht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entschieden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71 GBO)</a:t>
              </a:r>
            </a:p>
          </p:txBody>
        </p:sp>
      </p:grpSp>
      <p:sp>
        <p:nvSpPr>
          <p:cNvPr id="11" name="Freeform 11"/>
          <p:cNvSpPr/>
          <p:nvPr/>
        </p:nvSpPr>
        <p:spPr>
          <a:xfrm rot="1105209">
            <a:off x="563803" y="3349411"/>
            <a:ext cx="1277658" cy="1148295"/>
          </a:xfrm>
          <a:custGeom>
            <a:avLst/>
            <a:gdLst/>
            <a:ahLst/>
            <a:cxnLst/>
            <a:rect l="l" t="t" r="r" b="b"/>
            <a:pathLst>
              <a:path w="1916487" h="1722443">
                <a:moveTo>
                  <a:pt x="0" y="0"/>
                </a:moveTo>
                <a:lnTo>
                  <a:pt x="1916487" y="0"/>
                </a:lnTo>
                <a:lnTo>
                  <a:pt x="1916487" y="1722443"/>
                </a:lnTo>
                <a:lnTo>
                  <a:pt x="0" y="1722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5729" y="13"/>
            <a:ext cx="527711" cy="5860053"/>
          </a:xfrm>
          <a:custGeom>
            <a:avLst/>
            <a:gdLst/>
            <a:ahLst/>
            <a:cxnLst/>
            <a:rect l="l" t="t" r="r" b="b"/>
            <a:pathLst>
              <a:path w="791566" h="8790080">
                <a:moveTo>
                  <a:pt x="0" y="0"/>
                </a:moveTo>
                <a:lnTo>
                  <a:pt x="791566" y="0"/>
                </a:lnTo>
                <a:lnTo>
                  <a:pt x="791566" y="8790080"/>
                </a:lnTo>
                <a:lnTo>
                  <a:pt x="0" y="8790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289304" y="329477"/>
            <a:ext cx="9460645" cy="1459579"/>
            <a:chOff x="0" y="-121099"/>
            <a:chExt cx="18921291" cy="29191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921288" cy="2798059"/>
            </a:xfrm>
            <a:custGeom>
              <a:avLst/>
              <a:gdLst/>
              <a:ahLst/>
              <a:cxnLst/>
              <a:rect l="l" t="t" r="r" b="b"/>
              <a:pathLst>
                <a:path w="18921288" h="2798059">
                  <a:moveTo>
                    <a:pt x="0" y="0"/>
                  </a:moveTo>
                  <a:lnTo>
                    <a:pt x="18921288" y="0"/>
                  </a:lnTo>
                  <a:lnTo>
                    <a:pt x="18921288" y="2798059"/>
                  </a:lnTo>
                  <a:lnTo>
                    <a:pt x="0" y="279805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88946" r="-4112" b="-8541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1099"/>
              <a:ext cx="18921291" cy="274091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4536"/>
                </a:lnSpc>
              </a:pPr>
              <a:r>
                <a:rPr lang="en-US" sz="4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Erteilung</a:t>
              </a:r>
              <a:r>
                <a:rPr lang="en-US" sz="42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von </a:t>
              </a:r>
              <a:r>
                <a:rPr lang="en-US" sz="4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Abschriften</a:t>
              </a:r>
              <a:r>
                <a:rPr lang="en-US" sz="42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/</a:t>
              </a:r>
              <a:r>
                <a:rPr lang="en-US" sz="4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Ausdrucken</a:t>
              </a:r>
              <a:r>
                <a:rPr lang="en-US" sz="42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 12 c Abs 1 Nr. 1 GBO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202072" y="3817580"/>
            <a:ext cx="11989929" cy="3241289"/>
          </a:xfrm>
          <a:custGeom>
            <a:avLst/>
            <a:gdLst/>
            <a:ahLst/>
            <a:cxnLst/>
            <a:rect l="l" t="t" r="r" b="b"/>
            <a:pathLst>
              <a:path w="17984893" h="4861933">
                <a:moveTo>
                  <a:pt x="0" y="0"/>
                </a:moveTo>
                <a:lnTo>
                  <a:pt x="17984893" y="0"/>
                </a:lnTo>
                <a:lnTo>
                  <a:pt x="17984893" y="4861933"/>
                </a:lnTo>
                <a:lnTo>
                  <a:pt x="0" y="48619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</a:blip>
            <a:stretch>
              <a:fillRect t="-42478" b="-42478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777257" y="2223746"/>
            <a:ext cx="11220909" cy="3109914"/>
            <a:chOff x="-574056" y="-155495"/>
            <a:chExt cx="20288452" cy="62198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699501" cy="6064333"/>
            </a:xfrm>
            <a:custGeom>
              <a:avLst/>
              <a:gdLst/>
              <a:ahLst/>
              <a:cxnLst/>
              <a:rect l="l" t="t" r="r" b="b"/>
              <a:pathLst>
                <a:path w="19699501" h="6064333">
                  <a:moveTo>
                    <a:pt x="0" y="0"/>
                  </a:moveTo>
                  <a:lnTo>
                    <a:pt x="19699501" y="0"/>
                  </a:lnTo>
                  <a:lnTo>
                    <a:pt x="19699501" y="6064333"/>
                  </a:lnTo>
                  <a:lnTo>
                    <a:pt x="0" y="606433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3295" b="-1329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574056" y="-155495"/>
              <a:ext cx="20288452" cy="603576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Recht auf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Abschriften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Ausdrucke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Kosten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richten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GNotKG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863643" lvl="2" indent="-287881" defTabSz="609630">
                <a:buFont typeface="Arial"/>
                <a:buChar char="⚬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einfacher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Grundbuchauszug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kostete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10€</a:t>
              </a:r>
            </a:p>
            <a:p>
              <a:pPr marL="863643" lvl="2" indent="-287881" defTabSz="609630">
                <a:buFont typeface="Arial"/>
                <a:buChar char="⚬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amtlicher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/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20€</a:t>
              </a:r>
            </a:p>
            <a:p>
              <a:pPr marL="431822" lvl="1" indent="-215911" algn="just" defTabSz="609630"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Kopien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welche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beglaubigen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863643" lvl="2" indent="-287881" algn="just" defTabSz="609630">
                <a:buFont typeface="Arial"/>
                <a:buChar char="⚬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Dokumentenpauschale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beträgt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je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0,50€, ab der 51.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Seite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0,15 €.</a:t>
              </a:r>
            </a:p>
            <a:p>
              <a:pPr marL="361968" lvl="1" indent="-180984"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5729" y="13"/>
            <a:ext cx="527711" cy="5860053"/>
          </a:xfrm>
          <a:custGeom>
            <a:avLst/>
            <a:gdLst/>
            <a:ahLst/>
            <a:cxnLst/>
            <a:rect l="l" t="t" r="r" b="b"/>
            <a:pathLst>
              <a:path w="791566" h="8790080">
                <a:moveTo>
                  <a:pt x="0" y="0"/>
                </a:moveTo>
                <a:lnTo>
                  <a:pt x="791566" y="0"/>
                </a:lnTo>
                <a:lnTo>
                  <a:pt x="791566" y="8790080"/>
                </a:lnTo>
                <a:lnTo>
                  <a:pt x="0" y="8790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89585" y="344236"/>
            <a:ext cx="11111731" cy="3366066"/>
            <a:chOff x="0" y="0"/>
            <a:chExt cx="22223463" cy="67321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23476" cy="6732132"/>
            </a:xfrm>
            <a:custGeom>
              <a:avLst/>
              <a:gdLst/>
              <a:ahLst/>
              <a:cxnLst/>
              <a:rect l="l" t="t" r="r" b="b"/>
              <a:pathLst>
                <a:path w="22223476" h="6732132">
                  <a:moveTo>
                    <a:pt x="0" y="0"/>
                  </a:moveTo>
                  <a:lnTo>
                    <a:pt x="22223476" y="0"/>
                  </a:lnTo>
                  <a:lnTo>
                    <a:pt x="22223476" y="6732132"/>
                  </a:lnTo>
                  <a:lnTo>
                    <a:pt x="0" y="6732132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17295" y="-225136"/>
            <a:ext cx="9949840" cy="2681831"/>
            <a:chOff x="0" y="-2664326"/>
            <a:chExt cx="19899679" cy="53636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699501" cy="2699337"/>
            </a:xfrm>
            <a:custGeom>
              <a:avLst/>
              <a:gdLst/>
              <a:ahLst/>
              <a:cxnLst/>
              <a:rect l="l" t="t" r="r" b="b"/>
              <a:pathLst>
                <a:path w="19699501" h="2699337">
                  <a:moveTo>
                    <a:pt x="0" y="0"/>
                  </a:moveTo>
                  <a:lnTo>
                    <a:pt x="19699501" y="0"/>
                  </a:lnTo>
                  <a:lnTo>
                    <a:pt x="19699501" y="2699337"/>
                  </a:lnTo>
                  <a:lnTo>
                    <a:pt x="0" y="269933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2199" b="-92200"/>
              </a:stretch>
            </a:blip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00176" y="-2664326"/>
              <a:ext cx="19699503" cy="260409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defTabSz="609630">
                <a:lnSpc>
                  <a:spcPts val="5832"/>
                </a:lnSpc>
              </a:pPr>
              <a:r>
                <a:rPr lang="en-US" sz="5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Erteilung</a:t>
              </a:r>
              <a:r>
                <a:rPr lang="en-US" sz="5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von </a:t>
              </a:r>
              <a:r>
                <a:rPr lang="en-US" sz="5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Auskünften</a:t>
              </a:r>
              <a:endParaRPr lang="en-US" sz="54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53440" y="863016"/>
            <a:ext cx="11241697" cy="3416657"/>
            <a:chOff x="-407278" y="-2278976"/>
            <a:chExt cx="22483393" cy="6833313"/>
          </a:xfrm>
        </p:grpSpPr>
        <p:sp>
          <p:nvSpPr>
            <p:cNvPr id="9" name="Freeform 9"/>
            <p:cNvSpPr/>
            <p:nvPr/>
          </p:nvSpPr>
          <p:spPr>
            <a:xfrm>
              <a:off x="-407278" y="-2278976"/>
              <a:ext cx="20816591" cy="6064335"/>
            </a:xfrm>
            <a:custGeom>
              <a:avLst/>
              <a:gdLst/>
              <a:ahLst/>
              <a:cxnLst/>
              <a:rect l="l" t="t" r="r" b="b"/>
              <a:pathLst>
                <a:path w="20816593" h="6064333">
                  <a:moveTo>
                    <a:pt x="0" y="0"/>
                  </a:moveTo>
                  <a:lnTo>
                    <a:pt x="20816593" y="0"/>
                  </a:lnTo>
                  <a:lnTo>
                    <a:pt x="20816593" y="6064333"/>
                  </a:lnTo>
                  <a:lnTo>
                    <a:pt x="0" y="606433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3295" r="5366" b="-13295"/>
              </a:stretch>
            </a:blip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147360" y="-1481424"/>
              <a:ext cx="22223475" cy="603576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a GBO (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Flurstückverzeichnis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180984" lvl="1"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Verzeichnisse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12 a GBO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nehmen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am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öffentlichen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teil</a:t>
              </a:r>
            </a:p>
            <a:p>
              <a:pPr marL="180984" lvl="1"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sonstigen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gesetzlich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vorgesehenen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Fällen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→ §§ 17, 19,  146 ZVG =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Auskünfte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Vollstreckungsgericht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8343191" y="4279673"/>
            <a:ext cx="2789521" cy="2578327"/>
          </a:xfrm>
          <a:custGeom>
            <a:avLst/>
            <a:gdLst/>
            <a:ahLst/>
            <a:cxnLst/>
            <a:rect l="l" t="t" r="r" b="b"/>
            <a:pathLst>
              <a:path w="4184282" h="3867491">
                <a:moveTo>
                  <a:pt x="0" y="0"/>
                </a:moveTo>
                <a:lnTo>
                  <a:pt x="4184282" y="0"/>
                </a:lnTo>
                <a:lnTo>
                  <a:pt x="4184282" y="3867491"/>
                </a:lnTo>
                <a:lnTo>
                  <a:pt x="0" y="38674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095" b="-4095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876</Words>
  <Application>Microsoft Office PowerPoint</Application>
  <PresentationFormat>Breitbild</PresentationFormat>
  <Paragraphs>110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Inter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2026-04-08T05:41:15Z</dcterms:created>
  <dcterms:modified xsi:type="dcterms:W3CDTF">2026-04-08T05:42:22Z</dcterms:modified>
</cp:coreProperties>
</file>