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0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13644-72C8-4CC0-A275-FFAD90F14A33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71DC8-F15D-4008-8079-4EFD45504C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1485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13644-72C8-4CC0-A275-FFAD90F14A33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71DC8-F15D-4008-8079-4EFD45504C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9057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13644-72C8-4CC0-A275-FFAD90F14A33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71DC8-F15D-4008-8079-4EFD45504C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5353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13644-72C8-4CC0-A275-FFAD90F14A33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71DC8-F15D-4008-8079-4EFD45504C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4763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13644-72C8-4CC0-A275-FFAD90F14A33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71DC8-F15D-4008-8079-4EFD45504C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9762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13644-72C8-4CC0-A275-FFAD90F14A33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71DC8-F15D-4008-8079-4EFD45504C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1940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13644-72C8-4CC0-A275-FFAD90F14A33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71DC8-F15D-4008-8079-4EFD45504C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2726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13644-72C8-4CC0-A275-FFAD90F14A33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71DC8-F15D-4008-8079-4EFD45504C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8386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13644-72C8-4CC0-A275-FFAD90F14A33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71DC8-F15D-4008-8079-4EFD45504C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967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13644-72C8-4CC0-A275-FFAD90F14A33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71DC8-F15D-4008-8079-4EFD45504C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0762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13644-72C8-4CC0-A275-FFAD90F14A33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71DC8-F15D-4008-8079-4EFD45504C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103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13644-72C8-4CC0-A275-FFAD90F14A33}" type="datetimeFigureOut">
              <a:rPr lang="de-DE" smtClean="0"/>
              <a:t>29.09.2024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71DC8-F15D-4008-8079-4EFD45504C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1991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rgbClr val="002060"/>
                </a:solidFill>
              </a:rPr>
              <a:t>Die Klage,</a:t>
            </a:r>
            <a:br>
              <a:rPr lang="de-DE" b="1" dirty="0" smtClean="0">
                <a:solidFill>
                  <a:srgbClr val="002060"/>
                </a:solidFill>
              </a:rPr>
            </a:br>
            <a:r>
              <a:rPr lang="de-DE" b="1" u="sng" dirty="0" smtClean="0">
                <a:solidFill>
                  <a:srgbClr val="002060"/>
                </a:solidFill>
              </a:rPr>
              <a:t>der Antrag </a:t>
            </a:r>
            <a:r>
              <a:rPr lang="de-DE" b="1" dirty="0" smtClean="0">
                <a:solidFill>
                  <a:srgbClr val="002060"/>
                </a:solidFill>
              </a:rPr>
              <a:t>auf gerichtliche Entscheidung</a:t>
            </a:r>
            <a:endParaRPr lang="de-DE" b="1" dirty="0">
              <a:solidFill>
                <a:srgbClr val="00206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5056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u="sng" dirty="0" smtClean="0">
                <a:solidFill>
                  <a:srgbClr val="C00000"/>
                </a:solidFill>
              </a:rPr>
              <a:t>Merke:</a:t>
            </a:r>
          </a:p>
          <a:p>
            <a:pPr marL="0" indent="0">
              <a:buNone/>
            </a:pPr>
            <a:r>
              <a:rPr lang="de-DE" dirty="0" smtClean="0"/>
              <a:t>Neben der Zuständigkeit, der Partei-, der Prozess- und der Postulationsfähigkeit gehört auch die ordnungsgemäße Klageerhebung zu einer Voraussetzung, die vorliegen muss, damit das Gericht über den eingeklagten Anspruch entscheiden kann (Sachurteil).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93576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423949"/>
            <a:ext cx="10515600" cy="5753014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Mit Einreichung der Klageschrift (§253 ZPO) bei Gericht gilt die Klage als erhoben und das gerichtliche Verfahren ist in Gang gesetzt.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Der Kläger muss sich zunächst einmal überlegen, welche Art Klage er denn einreichen muss, um an sein gewünschtes Ziel zu gelangen.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938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nhaltsplatzhalter 1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19378" y="1063464"/>
            <a:ext cx="548688" cy="266571"/>
          </a:xfrm>
          <a:prstGeom prst="rect">
            <a:avLst/>
          </a:prstGeom>
        </p:spPr>
      </p:pic>
      <p:sp>
        <p:nvSpPr>
          <p:cNvPr id="4" name="Rechteck 3"/>
          <p:cNvSpPr/>
          <p:nvPr/>
        </p:nvSpPr>
        <p:spPr>
          <a:xfrm>
            <a:off x="838200" y="315884"/>
            <a:ext cx="10232967" cy="75645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smtClean="0"/>
              <a:t>Klagearten</a:t>
            </a:r>
            <a:endParaRPr lang="de-DE" sz="3600" dirty="0"/>
          </a:p>
        </p:txBody>
      </p:sp>
      <p:sp>
        <p:nvSpPr>
          <p:cNvPr id="5" name="Abgerundetes Rechteck 4"/>
          <p:cNvSpPr/>
          <p:nvPr/>
        </p:nvSpPr>
        <p:spPr>
          <a:xfrm>
            <a:off x="847896" y="1300942"/>
            <a:ext cx="3158837" cy="54448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Leistungsklage</a:t>
            </a:r>
            <a:endParaRPr lang="de-DE" sz="2000" dirty="0"/>
          </a:p>
        </p:txBody>
      </p:sp>
      <p:sp>
        <p:nvSpPr>
          <p:cNvPr id="6" name="Abgerundetes Rechteck 5"/>
          <p:cNvSpPr/>
          <p:nvPr/>
        </p:nvSpPr>
        <p:spPr>
          <a:xfrm>
            <a:off x="4289367" y="1330036"/>
            <a:ext cx="3208713" cy="51539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Feststellungsklage</a:t>
            </a:r>
            <a:endParaRPr lang="de-DE" sz="2000" dirty="0"/>
          </a:p>
        </p:txBody>
      </p:sp>
      <p:sp>
        <p:nvSpPr>
          <p:cNvPr id="7" name="Abgerundetes Rechteck 6"/>
          <p:cNvSpPr/>
          <p:nvPr/>
        </p:nvSpPr>
        <p:spPr>
          <a:xfrm>
            <a:off x="7664335" y="1300943"/>
            <a:ext cx="3406831" cy="54448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Gestaltungsklage</a:t>
            </a:r>
            <a:endParaRPr lang="de-DE" sz="2000" dirty="0"/>
          </a:p>
        </p:txBody>
      </p:sp>
      <p:sp>
        <p:nvSpPr>
          <p:cNvPr id="8" name="Abgerundetes Rechteck 7"/>
          <p:cNvSpPr/>
          <p:nvPr/>
        </p:nvSpPr>
        <p:spPr>
          <a:xfrm>
            <a:off x="849283" y="2053243"/>
            <a:ext cx="3136669" cy="6317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Zahlungsklage</a:t>
            </a:r>
            <a:endParaRPr lang="de-DE" dirty="0"/>
          </a:p>
        </p:txBody>
      </p:sp>
      <p:sp>
        <p:nvSpPr>
          <p:cNvPr id="9" name="Abgerundetes Rechteck 8"/>
          <p:cNvSpPr/>
          <p:nvPr/>
        </p:nvSpPr>
        <p:spPr>
          <a:xfrm>
            <a:off x="849283" y="2793076"/>
            <a:ext cx="3158837" cy="590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Herausgabeklage</a:t>
            </a:r>
            <a:endParaRPr lang="de-DE" dirty="0"/>
          </a:p>
        </p:txBody>
      </p:sp>
      <p:sp>
        <p:nvSpPr>
          <p:cNvPr id="10" name="Abgerundetes Rechteck 9"/>
          <p:cNvSpPr/>
          <p:nvPr/>
        </p:nvSpPr>
        <p:spPr>
          <a:xfrm>
            <a:off x="827115" y="3532909"/>
            <a:ext cx="3158837" cy="5403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Klage auf Abgabe einer</a:t>
            </a:r>
            <a:br>
              <a:rPr lang="de-DE" dirty="0" smtClean="0"/>
            </a:br>
            <a:r>
              <a:rPr lang="de-DE" dirty="0" smtClean="0"/>
              <a:t>Willenserklärung</a:t>
            </a:r>
            <a:endParaRPr lang="de-DE" dirty="0"/>
          </a:p>
        </p:txBody>
      </p:sp>
      <p:sp>
        <p:nvSpPr>
          <p:cNvPr id="11" name="Abgerundetes Rechteck 10"/>
          <p:cNvSpPr/>
          <p:nvPr/>
        </p:nvSpPr>
        <p:spPr>
          <a:xfrm>
            <a:off x="838200" y="4214553"/>
            <a:ext cx="3158837" cy="5818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Unterlassungsklage</a:t>
            </a:r>
            <a:endParaRPr lang="de-DE" dirty="0"/>
          </a:p>
        </p:txBody>
      </p:sp>
      <p:sp>
        <p:nvSpPr>
          <p:cNvPr id="12" name="Abgerundetes Rechteck 11"/>
          <p:cNvSpPr/>
          <p:nvPr/>
        </p:nvSpPr>
        <p:spPr>
          <a:xfrm>
            <a:off x="849283" y="4937757"/>
            <a:ext cx="3093720" cy="548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Duldungsklage</a:t>
            </a:r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4289367" y="2053243"/>
            <a:ext cx="3208713" cy="6317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Positive Feststellungsklage</a:t>
            </a:r>
            <a:endParaRPr lang="de-DE" dirty="0"/>
          </a:p>
        </p:txBody>
      </p:sp>
      <p:sp>
        <p:nvSpPr>
          <p:cNvPr id="14" name="Abgerundetes Rechteck 13"/>
          <p:cNvSpPr/>
          <p:nvPr/>
        </p:nvSpPr>
        <p:spPr>
          <a:xfrm>
            <a:off x="4289366" y="2797233"/>
            <a:ext cx="3208713" cy="5860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Negative Feststellungsklage</a:t>
            </a:r>
            <a:endParaRPr lang="de-DE" dirty="0"/>
          </a:p>
        </p:txBody>
      </p:sp>
      <p:sp>
        <p:nvSpPr>
          <p:cNvPr id="15" name="Abgerundetes Rechteck 14"/>
          <p:cNvSpPr/>
          <p:nvPr/>
        </p:nvSpPr>
        <p:spPr>
          <a:xfrm>
            <a:off x="838200" y="5744094"/>
            <a:ext cx="3147752" cy="70658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„Der Beklagte wird verurteilt…“</a:t>
            </a:r>
            <a:endParaRPr lang="de-DE" dirty="0"/>
          </a:p>
        </p:txBody>
      </p:sp>
      <p:sp>
        <p:nvSpPr>
          <p:cNvPr id="16" name="Abgerundetes Rechteck 15"/>
          <p:cNvSpPr/>
          <p:nvPr/>
        </p:nvSpPr>
        <p:spPr>
          <a:xfrm>
            <a:off x="4397433" y="5744094"/>
            <a:ext cx="3100646" cy="70658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„ Es wird festgestellt, dass…“</a:t>
            </a:r>
            <a:endParaRPr lang="de-DE" dirty="0"/>
          </a:p>
        </p:txBody>
      </p:sp>
      <p:sp>
        <p:nvSpPr>
          <p:cNvPr id="17" name="Abgerundetes Rechteck 16"/>
          <p:cNvSpPr/>
          <p:nvPr/>
        </p:nvSpPr>
        <p:spPr>
          <a:xfrm>
            <a:off x="7930342" y="5004262"/>
            <a:ext cx="3233651" cy="144641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„Die Gesellschaft wird aufgelöst“</a:t>
            </a:r>
          </a:p>
          <a:p>
            <a:pPr algn="ctr"/>
            <a:endParaRPr lang="de-DE" dirty="0"/>
          </a:p>
          <a:p>
            <a:pPr algn="ctr"/>
            <a:r>
              <a:rPr lang="de-DE" dirty="0" smtClean="0"/>
              <a:t>„Die Ehe wird geschieden“</a:t>
            </a:r>
            <a:endParaRPr lang="de-DE" dirty="0"/>
          </a:p>
        </p:txBody>
      </p:sp>
      <p:sp>
        <p:nvSpPr>
          <p:cNvPr id="18" name="Pfeil nach unten 17"/>
          <p:cNvSpPr/>
          <p:nvPr/>
        </p:nvSpPr>
        <p:spPr>
          <a:xfrm>
            <a:off x="2227811" y="1072343"/>
            <a:ext cx="484632" cy="228599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325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15884"/>
            <a:ext cx="10515600" cy="5861079"/>
          </a:xfrm>
        </p:spPr>
        <p:txBody>
          <a:bodyPr/>
          <a:lstStyle/>
          <a:p>
            <a:pPr marL="0" indent="0" algn="ctr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>
                <a:solidFill>
                  <a:srgbClr val="C00000"/>
                </a:solidFill>
              </a:rPr>
              <a:t>Übung Klagearten</a:t>
            </a: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4" name="Stern mit 5 Zacken 3"/>
          <p:cNvSpPr/>
          <p:nvPr/>
        </p:nvSpPr>
        <p:spPr>
          <a:xfrm>
            <a:off x="3042459" y="1230284"/>
            <a:ext cx="914400" cy="914400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Stern mit 5 Zacken 4"/>
          <p:cNvSpPr/>
          <p:nvPr/>
        </p:nvSpPr>
        <p:spPr>
          <a:xfrm>
            <a:off x="8030094" y="1230284"/>
            <a:ext cx="914400" cy="914400"/>
          </a:xfrm>
          <a:prstGeom prst="star5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1188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74320"/>
            <a:ext cx="10515600" cy="59026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 smtClean="0"/>
              <a:t>Wirkung der Klagezustellung</a:t>
            </a:r>
            <a:br>
              <a:rPr lang="de-DE" b="1" dirty="0" smtClean="0"/>
            </a:br>
            <a:r>
              <a:rPr lang="de-DE" b="1" i="1" dirty="0" smtClean="0"/>
              <a:t>Wesentliche Grundbegriffe zum Klageverfahren im Zivilprozess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  <a:p>
            <a:pPr marL="0" indent="0">
              <a:buNone/>
            </a:pPr>
            <a:r>
              <a:rPr lang="de-DE" dirty="0" smtClean="0"/>
              <a:t>Durch die Einreichung der Klage beim örtlich und sachlich zuständigen Prozessgericht (oder wenn die Klage dort zu Protokoll erklärt wurde), bezeichnet man das Verfahren dort als </a:t>
            </a:r>
            <a:r>
              <a:rPr lang="de-DE" u="sng" dirty="0" smtClean="0">
                <a:solidFill>
                  <a:srgbClr val="C00000"/>
                </a:solidFill>
              </a:rPr>
              <a:t>anhängig</a:t>
            </a:r>
            <a:r>
              <a:rPr lang="de-DE" dirty="0" smtClean="0"/>
              <a:t>.</a:t>
            </a:r>
            <a:br>
              <a:rPr lang="de-DE" dirty="0" smtClean="0"/>
            </a:b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/>
            </a:r>
            <a:br>
              <a:rPr lang="de-DE" dirty="0" smtClean="0"/>
            </a:br>
            <a:r>
              <a:rPr lang="de-DE" b="1" i="1" dirty="0" smtClean="0">
                <a:solidFill>
                  <a:srgbClr val="C00000"/>
                </a:solidFill>
                <a:latin typeface="Bradley Hand ITC" panose="03070402050302030203" pitchFamily="66" charset="0"/>
              </a:rPr>
              <a:t>Die eingereichte Klage ist dem Beklagten von Amts wegen unverzüglich zuzustellen ( §§ 270,271 Abs.1 ZPO)</a:t>
            </a:r>
          </a:p>
          <a:p>
            <a:pPr marL="0" indent="0">
              <a:buNone/>
            </a:pPr>
            <a:endParaRPr lang="de-DE" i="1" dirty="0"/>
          </a:p>
          <a:p>
            <a:pPr marL="0" indent="0">
              <a:buNone/>
            </a:pPr>
            <a:r>
              <a:rPr lang="de-DE" dirty="0" smtClean="0"/>
              <a:t>Mit </a:t>
            </a:r>
            <a:r>
              <a:rPr lang="de-DE" b="1" dirty="0" smtClean="0"/>
              <a:t>Zustellung</a:t>
            </a:r>
            <a:r>
              <a:rPr lang="de-DE" dirty="0" smtClean="0"/>
              <a:t> der Klage gilt die Klage als erhoben und die Streitsache wird </a:t>
            </a:r>
            <a:r>
              <a:rPr lang="de-DE" u="sng" dirty="0" smtClean="0">
                <a:solidFill>
                  <a:srgbClr val="C00000"/>
                </a:solidFill>
              </a:rPr>
              <a:t>rechtshängig</a:t>
            </a:r>
            <a:r>
              <a:rPr lang="de-DE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972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/>
          <a:lstStyle/>
          <a:p>
            <a:pPr marL="0" indent="0">
              <a:buNone/>
            </a:pPr>
            <a:r>
              <a:rPr lang="de-DE" b="1" u="sng" dirty="0" smtClean="0"/>
              <a:t/>
            </a:r>
            <a:br>
              <a:rPr lang="de-DE" b="1" u="sng" dirty="0" smtClean="0"/>
            </a:br>
            <a:r>
              <a:rPr lang="de-DE" b="1" u="sng" dirty="0" smtClean="0"/>
              <a:t/>
            </a:r>
            <a:br>
              <a:rPr lang="de-DE" b="1" u="sng" dirty="0" smtClean="0"/>
            </a:br>
            <a:r>
              <a:rPr lang="de-DE" b="1" u="sng" dirty="0" smtClean="0"/>
              <a:t/>
            </a:r>
            <a:br>
              <a:rPr lang="de-DE" b="1" u="sng" dirty="0" smtClean="0"/>
            </a:br>
            <a:r>
              <a:rPr lang="de-DE" b="1" u="sng" dirty="0" smtClean="0">
                <a:solidFill>
                  <a:srgbClr val="C00000"/>
                </a:solidFill>
              </a:rPr>
              <a:t>Anhängigkeit: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tritt ein mit Eingang der Klageschrift bei Gericht</a:t>
            </a:r>
            <a:br>
              <a:rPr lang="de-DE" dirty="0" smtClean="0"/>
            </a:b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b="1" u="sng" dirty="0" smtClean="0">
                <a:solidFill>
                  <a:srgbClr val="C00000"/>
                </a:solidFill>
              </a:rPr>
              <a:t>Rechtshängigkeit:</a:t>
            </a:r>
            <a:r>
              <a:rPr lang="de-DE" b="1" u="sng" dirty="0" smtClean="0"/>
              <a:t/>
            </a:r>
            <a:br>
              <a:rPr lang="de-DE" b="1" u="sng" dirty="0" smtClean="0"/>
            </a:br>
            <a:r>
              <a:rPr lang="de-DE" dirty="0" smtClean="0"/>
              <a:t>tritt ein mit wirksamer Zustellung der Klageschrift an den Beklagten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0648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46513" y="365760"/>
            <a:ext cx="10515600" cy="57945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i="1" dirty="0" smtClean="0"/>
              <a:t/>
            </a:r>
            <a:br>
              <a:rPr lang="de-DE" sz="2400" i="1" dirty="0" smtClean="0"/>
            </a:br>
            <a:r>
              <a:rPr lang="de-DE" sz="2400" i="1" dirty="0" smtClean="0"/>
              <a:t>Die Rechtshängigkeit bleibt solange bestehen, bis der Prozess beendet ist</a:t>
            </a:r>
            <a:r>
              <a:rPr lang="de-DE" sz="2400" dirty="0" smtClean="0"/>
              <a:t>.</a:t>
            </a:r>
            <a:endParaRPr lang="de-DE" sz="2400" dirty="0"/>
          </a:p>
        </p:txBody>
      </p:sp>
      <p:sp>
        <p:nvSpPr>
          <p:cNvPr id="4" name="Abgerundetes Rechteck 3"/>
          <p:cNvSpPr/>
          <p:nvPr/>
        </p:nvSpPr>
        <p:spPr>
          <a:xfrm>
            <a:off x="846513" y="1475813"/>
            <a:ext cx="3707477" cy="16542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smtClean="0"/>
              <a:t>Einreichung der Klage</a:t>
            </a:r>
            <a:endParaRPr lang="de-DE" sz="3600" dirty="0"/>
          </a:p>
        </p:txBody>
      </p:sp>
      <p:sp>
        <p:nvSpPr>
          <p:cNvPr id="5" name="Abgerundetes Rechteck 4"/>
          <p:cNvSpPr/>
          <p:nvPr/>
        </p:nvSpPr>
        <p:spPr>
          <a:xfrm>
            <a:off x="4553990" y="1475813"/>
            <a:ext cx="3399905" cy="1716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smtClean="0"/>
              <a:t>Zustellung der Klage</a:t>
            </a:r>
            <a:endParaRPr lang="de-DE" sz="3600" dirty="0"/>
          </a:p>
        </p:txBody>
      </p:sp>
      <p:sp>
        <p:nvSpPr>
          <p:cNvPr id="6" name="Abgerundetes Rechteck 5"/>
          <p:cNvSpPr/>
          <p:nvPr/>
        </p:nvSpPr>
        <p:spPr>
          <a:xfrm>
            <a:off x="7953895" y="1475813"/>
            <a:ext cx="3100648" cy="1716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smtClean="0"/>
              <a:t>Beendigung des Prozesses</a:t>
            </a:r>
            <a:endParaRPr lang="de-DE" sz="3600" dirty="0"/>
          </a:p>
        </p:txBody>
      </p:sp>
      <p:sp>
        <p:nvSpPr>
          <p:cNvPr id="7" name="Abgerundetes Rechteck 6"/>
          <p:cNvSpPr/>
          <p:nvPr/>
        </p:nvSpPr>
        <p:spPr>
          <a:xfrm>
            <a:off x="846512" y="3524596"/>
            <a:ext cx="3707477" cy="19285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u="sng" dirty="0" smtClean="0"/>
              <a:t>Anhängigkeit</a:t>
            </a:r>
            <a:r>
              <a:rPr lang="de-DE" sz="3600" dirty="0" smtClean="0"/>
              <a:t> der Klage</a:t>
            </a:r>
            <a:endParaRPr lang="de-DE" sz="3600" dirty="0"/>
          </a:p>
        </p:txBody>
      </p:sp>
      <p:sp>
        <p:nvSpPr>
          <p:cNvPr id="8" name="Abgerundetes Rechteck 7"/>
          <p:cNvSpPr/>
          <p:nvPr/>
        </p:nvSpPr>
        <p:spPr>
          <a:xfrm>
            <a:off x="4553989" y="3532909"/>
            <a:ext cx="6500554" cy="19285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u="sng" dirty="0" smtClean="0"/>
              <a:t>Rechtshängigkeit</a:t>
            </a:r>
            <a:r>
              <a:rPr lang="de-DE" sz="3600" dirty="0" smtClean="0"/>
              <a:t> der Klage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952610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</Words>
  <Application>Microsoft Office PowerPoint</Application>
  <PresentationFormat>Breitbild</PresentationFormat>
  <Paragraphs>37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Bradley Hand ITC</vt:lpstr>
      <vt:lpstr>Calibri</vt:lpstr>
      <vt:lpstr>Calibri Light</vt:lpstr>
      <vt:lpstr>Office</vt:lpstr>
      <vt:lpstr>Die Klage, der Antrag auf gerichtliche Entscheidung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Klage</dc:title>
  <dc:creator>Simmerl-Hübner, Susanne</dc:creator>
  <cp:lastModifiedBy>Simmerl-Hübner, Susanne</cp:lastModifiedBy>
  <cp:revision>12</cp:revision>
  <dcterms:created xsi:type="dcterms:W3CDTF">2024-09-29T16:27:29Z</dcterms:created>
  <dcterms:modified xsi:type="dcterms:W3CDTF">2024-09-29T18:15:24Z</dcterms:modified>
</cp:coreProperties>
</file>