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1" r:id="rId5"/>
    <p:sldId id="262" r:id="rId6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098C1"/>
    <a:srgbClr val="E890D7"/>
    <a:srgbClr val="E9C98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33" autoAdjust="0"/>
    <p:restoredTop sz="94660"/>
  </p:normalViewPr>
  <p:slideViewPr>
    <p:cSldViewPr snapToGrid="0" showGuides="1">
      <p:cViewPr varScale="1">
        <p:scale>
          <a:sx n="86" d="100"/>
          <a:sy n="86" d="100"/>
        </p:scale>
        <p:origin x="570" y="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540E82-A848-476E-98FD-8DCB236334C2}" type="datetimeFigureOut">
              <a:rPr lang="de-DE" smtClean="0"/>
              <a:t>25.05.2023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70DCA-C9EB-41B3-8CCE-8857FEB7457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38002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540E82-A848-476E-98FD-8DCB236334C2}" type="datetimeFigureOut">
              <a:rPr lang="de-DE" smtClean="0"/>
              <a:t>25.05.2023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70DCA-C9EB-41B3-8CCE-8857FEB7457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628180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540E82-A848-476E-98FD-8DCB236334C2}" type="datetimeFigureOut">
              <a:rPr lang="de-DE" smtClean="0"/>
              <a:t>25.05.2023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70DCA-C9EB-41B3-8CCE-8857FEB7457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815226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540E82-A848-476E-98FD-8DCB236334C2}" type="datetimeFigureOut">
              <a:rPr lang="de-DE" smtClean="0"/>
              <a:t>25.05.2023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70DCA-C9EB-41B3-8CCE-8857FEB7457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85901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540E82-A848-476E-98FD-8DCB236334C2}" type="datetimeFigureOut">
              <a:rPr lang="de-DE" smtClean="0"/>
              <a:t>25.05.2023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70DCA-C9EB-41B3-8CCE-8857FEB7457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013693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540E82-A848-476E-98FD-8DCB236334C2}" type="datetimeFigureOut">
              <a:rPr lang="de-DE" smtClean="0"/>
              <a:t>25.05.2023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70DCA-C9EB-41B3-8CCE-8857FEB7457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467027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540E82-A848-476E-98FD-8DCB236334C2}" type="datetimeFigureOut">
              <a:rPr lang="de-DE" smtClean="0"/>
              <a:t>25.05.2023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70DCA-C9EB-41B3-8CCE-8857FEB7457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821383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540E82-A848-476E-98FD-8DCB236334C2}" type="datetimeFigureOut">
              <a:rPr lang="de-DE" smtClean="0"/>
              <a:t>25.05.2023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70DCA-C9EB-41B3-8CCE-8857FEB7457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104165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540E82-A848-476E-98FD-8DCB236334C2}" type="datetimeFigureOut">
              <a:rPr lang="de-DE" smtClean="0"/>
              <a:t>25.05.2023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70DCA-C9EB-41B3-8CCE-8857FEB7457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277881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540E82-A848-476E-98FD-8DCB236334C2}" type="datetimeFigureOut">
              <a:rPr lang="de-DE" smtClean="0"/>
              <a:t>25.05.2023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70DCA-C9EB-41B3-8CCE-8857FEB7457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664710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540E82-A848-476E-98FD-8DCB236334C2}" type="datetimeFigureOut">
              <a:rPr lang="de-DE" smtClean="0"/>
              <a:t>25.05.2023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70DCA-C9EB-41B3-8CCE-8857FEB7457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65252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540E82-A848-476E-98FD-8DCB236334C2}" type="datetimeFigureOut">
              <a:rPr lang="de-DE" smtClean="0"/>
              <a:t>25.05.2023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770DCA-C9EB-41B3-8CCE-8857FEB7457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478768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hteck 9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201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1" name="Rechteck 10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8" name="Abgerundetes Rechteck 17"/>
          <p:cNvSpPr/>
          <p:nvPr/>
        </p:nvSpPr>
        <p:spPr>
          <a:xfrm>
            <a:off x="2879907" y="249264"/>
            <a:ext cx="6406968" cy="498051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Kosten im Zivilprozess</a:t>
            </a:r>
            <a:endParaRPr lang="de-DE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Abgerundetes Rechteck 6"/>
          <p:cNvSpPr/>
          <p:nvPr/>
        </p:nvSpPr>
        <p:spPr>
          <a:xfrm>
            <a:off x="3372719" y="787231"/>
            <a:ext cx="5519587" cy="564956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Kosten in der Zwangsvollstreckung</a:t>
            </a:r>
            <a:endParaRPr lang="de-DE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15" name="Gruppieren 14"/>
          <p:cNvGrpSpPr/>
          <p:nvPr/>
        </p:nvGrpSpPr>
        <p:grpSpPr>
          <a:xfrm>
            <a:off x="871538" y="2060407"/>
            <a:ext cx="10291576" cy="4604054"/>
            <a:chOff x="871538" y="1937838"/>
            <a:chExt cx="10291576" cy="4604054"/>
          </a:xfrm>
        </p:grpSpPr>
        <p:grpSp>
          <p:nvGrpSpPr>
            <p:cNvPr id="9" name="Gruppieren 8"/>
            <p:cNvGrpSpPr/>
            <p:nvPr/>
          </p:nvGrpSpPr>
          <p:grpSpPr>
            <a:xfrm>
              <a:off x="871538" y="1937838"/>
              <a:ext cx="10291576" cy="4604054"/>
              <a:chOff x="871538" y="1937838"/>
              <a:chExt cx="10291576" cy="4604054"/>
            </a:xfrm>
          </p:grpSpPr>
          <p:grpSp>
            <p:nvGrpSpPr>
              <p:cNvPr id="5" name="Gruppieren 4"/>
              <p:cNvGrpSpPr/>
              <p:nvPr/>
            </p:nvGrpSpPr>
            <p:grpSpPr>
              <a:xfrm>
                <a:off x="871538" y="1937838"/>
                <a:ext cx="10291576" cy="4604054"/>
                <a:chOff x="871538" y="1937838"/>
                <a:chExt cx="10291576" cy="4604054"/>
              </a:xfrm>
            </p:grpSpPr>
            <p:sp>
              <p:nvSpPr>
                <p:cNvPr id="6" name="Abgerundetes Rechteck 5"/>
                <p:cNvSpPr/>
                <p:nvPr/>
              </p:nvSpPr>
              <p:spPr>
                <a:xfrm>
                  <a:off x="871538" y="1937838"/>
                  <a:ext cx="10291576" cy="4604054"/>
                </a:xfrm>
                <a:prstGeom prst="roundRect">
                  <a:avLst/>
                </a:prstGeom>
                <a:solidFill>
                  <a:schemeClr val="accent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342900" indent="-342900">
                    <a:lnSpc>
                      <a:spcPct val="150000"/>
                    </a:lnSpc>
                    <a:buFont typeface="Arial" panose="020B0604020202020204" pitchFamily="34" charset="0"/>
                    <a:buChar char="•"/>
                  </a:pPr>
                  <a:endParaRPr lang="de-DE" sz="2000" dirty="0"/>
                </a:p>
              </p:txBody>
            </p:sp>
            <p:sp>
              <p:nvSpPr>
                <p:cNvPr id="13" name="Textfeld 12">
                  <a:extLst>
                    <a:ext uri="{FF2B5EF4-FFF2-40B4-BE49-F238E27FC236}">
                      <a16:creationId xmlns:a16="http://schemas.microsoft.com/office/drawing/2014/main" id="{9578DCC5-E5E3-184C-9068-BEB2E40F69FD}"/>
                    </a:ext>
                  </a:extLst>
                </p:cNvPr>
                <p:cNvSpPr txBox="1"/>
                <p:nvPr/>
              </p:nvSpPr>
              <p:spPr>
                <a:xfrm>
                  <a:off x="924391" y="2295331"/>
                  <a:ext cx="10059560" cy="341632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endParaRPr lang="de-DE" sz="2400" dirty="0"/>
                </a:p>
                <a:p>
                  <a:pPr marL="342900" indent="-342900">
                    <a:buFont typeface="+mj-lt"/>
                    <a:buAutoNum type="alphaLcParenR"/>
                    <a:tabLst>
                      <a:tab pos="2263775" algn="l"/>
                    </a:tabLst>
                  </a:pPr>
                  <a:r>
                    <a:rPr lang="de-DE" sz="2400" dirty="0">
                      <a:solidFill>
                        <a:schemeClr val="bg1"/>
                      </a:solidFill>
                    </a:rPr>
                    <a:t>sachlich: 	grundsätzlich Vollstreckungsgericht (§ 764 I ZPO), in </a:t>
                  </a:r>
                  <a:r>
                    <a:rPr lang="de-DE" sz="2400" dirty="0" smtClean="0">
                      <a:solidFill>
                        <a:schemeClr val="bg1"/>
                      </a:solidFill>
                    </a:rPr>
                    <a:t>	Einzelfällen Prozessgericht</a:t>
                  </a:r>
                  <a:r>
                    <a:rPr lang="de-DE" sz="2400" dirty="0">
                      <a:solidFill>
                        <a:schemeClr val="bg1"/>
                      </a:solidFill>
                    </a:rPr>
                    <a:t>, z.B. §§ 796 b, 888 I, 890 I ZPO</a:t>
                  </a:r>
                  <a:br>
                    <a:rPr lang="de-DE" sz="2400" dirty="0">
                      <a:solidFill>
                        <a:schemeClr val="bg1"/>
                      </a:solidFill>
                    </a:rPr>
                  </a:br>
                  <a:endParaRPr lang="de-DE" sz="2400" dirty="0">
                    <a:solidFill>
                      <a:schemeClr val="bg1"/>
                    </a:solidFill>
                  </a:endParaRPr>
                </a:p>
                <a:p>
                  <a:pPr marL="342900" indent="-342900">
                    <a:buFont typeface="+mj-lt"/>
                    <a:buAutoNum type="alphaLcParenR"/>
                    <a:tabLst>
                      <a:tab pos="2263775" algn="l"/>
                    </a:tabLst>
                  </a:pPr>
                  <a:r>
                    <a:rPr lang="de-DE" sz="2400" dirty="0">
                      <a:solidFill>
                        <a:schemeClr val="bg1"/>
                      </a:solidFill>
                    </a:rPr>
                    <a:t>örtlich: 	Amtsgericht (als Vollstreckungsgericht) am Wohnsitz des 	Schuldners (§ 828 II ZPO) </a:t>
                  </a:r>
                  <a:r>
                    <a:rPr lang="de-DE" sz="2400" dirty="0" smtClean="0">
                      <a:solidFill>
                        <a:schemeClr val="bg1"/>
                      </a:solidFill>
                    </a:rPr>
                    <a:t>oder </a:t>
                  </a:r>
                  <a:r>
                    <a:rPr lang="de-DE" sz="2400" dirty="0">
                      <a:solidFill>
                        <a:schemeClr val="bg1"/>
                      </a:solidFill>
                    </a:rPr>
                    <a:t>am Ort der </a:t>
                  </a:r>
                  <a:r>
                    <a:rPr lang="de-DE" sz="2400" dirty="0" smtClean="0">
                      <a:solidFill>
                        <a:schemeClr val="bg1"/>
                      </a:solidFill>
                    </a:rPr>
                    <a:t>	Zwangsvollstreckungs-Maßnahme (§ </a:t>
                  </a:r>
                  <a:r>
                    <a:rPr lang="de-DE" sz="2400" dirty="0">
                      <a:solidFill>
                        <a:schemeClr val="bg1"/>
                      </a:solidFill>
                    </a:rPr>
                    <a:t>764 II </a:t>
                  </a:r>
                  <a:r>
                    <a:rPr lang="de-DE" sz="2400" dirty="0" smtClean="0">
                      <a:solidFill>
                        <a:schemeClr val="bg1"/>
                      </a:solidFill>
                    </a:rPr>
                    <a:t>ZPO</a:t>
                  </a:r>
                  <a:r>
                    <a:rPr lang="de-DE" sz="2400" dirty="0">
                      <a:solidFill>
                        <a:schemeClr val="bg1"/>
                      </a:solidFill>
                    </a:rPr>
                    <a:t>)</a:t>
                  </a:r>
                  <a:br>
                    <a:rPr lang="de-DE" sz="2400" dirty="0">
                      <a:solidFill>
                        <a:schemeClr val="bg1"/>
                      </a:solidFill>
                    </a:rPr>
                  </a:br>
                  <a:endParaRPr lang="de-DE" sz="2400" dirty="0">
                    <a:solidFill>
                      <a:schemeClr val="bg1"/>
                    </a:solidFill>
                  </a:endParaRPr>
                </a:p>
                <a:p>
                  <a:pPr marL="342900" indent="-342900">
                    <a:buFont typeface="+mj-lt"/>
                    <a:buAutoNum type="alphaLcParenR"/>
                    <a:tabLst>
                      <a:tab pos="2263775" algn="l"/>
                    </a:tabLst>
                  </a:pPr>
                  <a:r>
                    <a:rPr lang="de-DE" sz="2400" dirty="0" err="1" smtClean="0">
                      <a:solidFill>
                        <a:schemeClr val="bg1"/>
                      </a:solidFill>
                    </a:rPr>
                    <a:t>funktio</a:t>
                  </a:r>
                  <a:r>
                    <a:rPr lang="de-DE" sz="2400" dirty="0" smtClean="0">
                      <a:solidFill>
                        <a:schemeClr val="bg1"/>
                      </a:solidFill>
                    </a:rPr>
                    <a:t> </a:t>
                  </a:r>
                  <a:r>
                    <a:rPr lang="de-DE" sz="2400" dirty="0">
                      <a:solidFill>
                        <a:schemeClr val="bg1"/>
                      </a:solidFill>
                    </a:rPr>
                    <a:t>	Kostenbeamter/ Justizfachangestellter (§§ 1, 2 </a:t>
                  </a:r>
                  <a:r>
                    <a:rPr lang="de-DE" sz="2400" dirty="0" err="1">
                      <a:solidFill>
                        <a:schemeClr val="bg1"/>
                      </a:solidFill>
                    </a:rPr>
                    <a:t>KostVfg</a:t>
                  </a:r>
                  <a:r>
                    <a:rPr lang="de-DE" sz="2400" dirty="0">
                      <a:solidFill>
                        <a:schemeClr val="bg1"/>
                      </a:solidFill>
                    </a:rPr>
                    <a:t>)</a:t>
                  </a:r>
                </a:p>
              </p:txBody>
            </p:sp>
          </p:grpSp>
          <p:sp>
            <p:nvSpPr>
              <p:cNvPr id="8" name="Pfeil nach rechts 7"/>
              <p:cNvSpPr/>
              <p:nvPr/>
            </p:nvSpPr>
            <p:spPr>
              <a:xfrm>
                <a:off x="924391" y="2538841"/>
                <a:ext cx="1806498" cy="858678"/>
              </a:xfrm>
              <a:prstGeom prst="rightArrow">
                <a:avLst/>
              </a:prstGeom>
              <a:solidFill>
                <a:schemeClr val="accent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de-DE" sz="2400" dirty="0" smtClean="0"/>
                  <a:t>sachlich</a:t>
                </a:r>
                <a:endParaRPr lang="de-DE" sz="2400" dirty="0"/>
              </a:p>
            </p:txBody>
          </p:sp>
        </p:grpSp>
        <p:sp>
          <p:nvSpPr>
            <p:cNvPr id="16" name="Pfeil nach rechts 15"/>
            <p:cNvSpPr/>
            <p:nvPr/>
          </p:nvSpPr>
          <p:spPr>
            <a:xfrm>
              <a:off x="924391" y="3521546"/>
              <a:ext cx="1806498" cy="858678"/>
            </a:xfrm>
            <a:prstGeom prst="rightArrow">
              <a:avLst/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2400" dirty="0" smtClean="0"/>
                <a:t>örtlich</a:t>
              </a:r>
              <a:endParaRPr lang="de-DE" sz="2400" dirty="0"/>
            </a:p>
          </p:txBody>
        </p:sp>
        <p:sp>
          <p:nvSpPr>
            <p:cNvPr id="17" name="Pfeil nach rechts 16"/>
            <p:cNvSpPr/>
            <p:nvPr/>
          </p:nvSpPr>
          <p:spPr>
            <a:xfrm>
              <a:off x="924391" y="4977000"/>
              <a:ext cx="1806498" cy="858678"/>
            </a:xfrm>
            <a:prstGeom prst="rightArrow">
              <a:avLst/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2400" dirty="0" smtClean="0"/>
                <a:t>funktionell</a:t>
              </a:r>
              <a:endParaRPr lang="de-DE" sz="2400" dirty="0"/>
            </a:p>
          </p:txBody>
        </p:sp>
      </p:grpSp>
      <p:sp>
        <p:nvSpPr>
          <p:cNvPr id="4" name="Abgerundetes Rechteck 3"/>
          <p:cNvSpPr/>
          <p:nvPr/>
        </p:nvSpPr>
        <p:spPr>
          <a:xfrm>
            <a:off x="538347" y="1647267"/>
            <a:ext cx="2341560" cy="804425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Zuständigkeiten</a:t>
            </a:r>
            <a:endParaRPr lang="de-DE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1" name="Gefaltete Ecke 20"/>
          <p:cNvSpPr/>
          <p:nvPr/>
        </p:nvSpPr>
        <p:spPr>
          <a:xfrm rot="315257">
            <a:off x="9906693" y="1475744"/>
            <a:ext cx="1418537" cy="1434939"/>
          </a:xfrm>
          <a:prstGeom prst="foldedCorner">
            <a:avLst/>
          </a:prstGeom>
          <a:solidFill>
            <a:srgbClr val="E9C98F"/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0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§ 764  ZPO</a:t>
            </a:r>
            <a:endParaRPr lang="de-DE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29345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hteck 9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202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1" name="Rechteck 10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8" name="Abgerundetes Rechteck 17"/>
          <p:cNvSpPr/>
          <p:nvPr/>
        </p:nvSpPr>
        <p:spPr>
          <a:xfrm>
            <a:off x="2879907" y="249264"/>
            <a:ext cx="6406968" cy="498051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Kosten im Zivilprozess</a:t>
            </a:r>
            <a:endParaRPr lang="de-DE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Abgerundetes Rechteck 6"/>
          <p:cNvSpPr/>
          <p:nvPr/>
        </p:nvSpPr>
        <p:spPr>
          <a:xfrm>
            <a:off x="3372719" y="787231"/>
            <a:ext cx="5519587" cy="564956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Kosten in der Zwangsvollstreckung</a:t>
            </a:r>
            <a:endParaRPr lang="de-DE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2" name="Gruppieren 1"/>
          <p:cNvGrpSpPr/>
          <p:nvPr/>
        </p:nvGrpSpPr>
        <p:grpSpPr>
          <a:xfrm>
            <a:off x="1041379" y="1750519"/>
            <a:ext cx="10478619" cy="7393213"/>
            <a:chOff x="1096377" y="1662111"/>
            <a:chExt cx="10478619" cy="7393213"/>
          </a:xfrm>
        </p:grpSpPr>
        <p:sp>
          <p:nvSpPr>
            <p:cNvPr id="6" name="Abgerundetes Rechteck 5"/>
            <p:cNvSpPr/>
            <p:nvPr/>
          </p:nvSpPr>
          <p:spPr>
            <a:xfrm>
              <a:off x="1096377" y="1947682"/>
              <a:ext cx="10291576" cy="3896359"/>
            </a:xfrm>
            <a:prstGeom prst="round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342900" indent="-342900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endParaRPr lang="de-DE" sz="2000" dirty="0"/>
            </a:p>
          </p:txBody>
        </p:sp>
        <p:sp>
          <p:nvSpPr>
            <p:cNvPr id="19" name="Inhaltsplatzhalter 2">
              <a:extLst>
                <a:ext uri="{FF2B5EF4-FFF2-40B4-BE49-F238E27FC236}">
                  <a16:creationId xmlns:a16="http://schemas.microsoft.com/office/drawing/2014/main" id="{EBA2408E-0EF4-2A47-8DC8-83892A163D32}"/>
                </a:ext>
              </a:extLst>
            </p:cNvPr>
            <p:cNvSpPr txBox="1">
              <a:spLocks/>
            </p:cNvSpPr>
            <p:nvPr/>
          </p:nvSpPr>
          <p:spPr>
            <a:xfrm>
              <a:off x="2299481" y="1662111"/>
              <a:ext cx="9275515" cy="7393213"/>
            </a:xfrm>
            <a:prstGeom prst="rect">
              <a:avLst/>
            </a:prstGeom>
          </p:spPr>
          <p:txBody>
            <a:bodyPr>
              <a:norm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endParaRPr lang="de-DE" sz="2400" dirty="0" smtClean="0"/>
            </a:p>
            <a:p>
              <a:r>
                <a:rPr lang="de-DE" sz="2000" dirty="0" smtClean="0">
                  <a:solidFill>
                    <a:schemeClr val="bg1"/>
                  </a:solidFill>
                </a:rPr>
                <a:t>i.d.R. Festgebühren  </a:t>
              </a:r>
            </a:p>
            <a:p>
              <a:r>
                <a:rPr lang="de-DE" sz="2000" dirty="0" smtClean="0">
                  <a:solidFill>
                    <a:schemeClr val="bg1"/>
                  </a:solidFill>
                </a:rPr>
                <a:t>in Teil 2., </a:t>
              </a:r>
              <a:r>
                <a:rPr lang="de-DE" sz="2000" dirty="0" err="1" smtClean="0">
                  <a:solidFill>
                    <a:schemeClr val="bg1"/>
                  </a:solidFill>
                </a:rPr>
                <a:t>Hauptabschn</a:t>
              </a:r>
              <a:r>
                <a:rPr lang="de-DE" sz="2000" dirty="0" smtClean="0">
                  <a:solidFill>
                    <a:schemeClr val="bg1"/>
                  </a:solidFill>
                </a:rPr>
                <a:t>. 1, Abschn. 1 u. 2. des KV zum GKG (Anlage 1 zu § 3 II GKG) abschließend aufgeführt</a:t>
              </a:r>
            </a:p>
            <a:p>
              <a:r>
                <a:rPr lang="de-DE" sz="2000" dirty="0" smtClean="0">
                  <a:solidFill>
                    <a:schemeClr val="bg1"/>
                  </a:solidFill>
                </a:rPr>
                <a:t>Gebühren fallen immer an, gleich, ob dem Antrag stattgegeben, dieser zurückgewiesen oder zurückgenommen wird.</a:t>
              </a:r>
            </a:p>
            <a:p>
              <a:r>
                <a:rPr lang="de-DE" sz="2000" dirty="0" smtClean="0">
                  <a:solidFill>
                    <a:schemeClr val="bg1"/>
                  </a:solidFill>
                </a:rPr>
                <a:t>tritt auch hier jeweils mit Antragstellung (also Eingang) ein (§ 6 I S. 1 Nr. 1 GKG)</a:t>
              </a:r>
            </a:p>
            <a:p>
              <a:pPr marL="0" indent="0">
                <a:buNone/>
              </a:pPr>
              <a:endParaRPr lang="de-DE" sz="2000" dirty="0">
                <a:solidFill>
                  <a:schemeClr val="bg1"/>
                </a:solidFill>
              </a:endParaRPr>
            </a:p>
            <a:p>
              <a:pPr lvl="3"/>
              <a:r>
                <a:rPr lang="de-DE" sz="2000" dirty="0" smtClean="0">
                  <a:solidFill>
                    <a:schemeClr val="bg1"/>
                  </a:solidFill>
                </a:rPr>
                <a:t>besteht nur für die in § 12 V, VI GKG aufgeführten Fälle, </a:t>
              </a:r>
            </a:p>
            <a:p>
              <a:pPr marL="914400" lvl="2" indent="0">
                <a:buNone/>
              </a:pPr>
              <a:r>
                <a:rPr lang="de-DE" dirty="0" smtClean="0">
                  <a:solidFill>
                    <a:schemeClr val="bg1"/>
                  </a:solidFill>
                </a:rPr>
                <a:t>            ansonsten nicht </a:t>
              </a:r>
              <a:r>
                <a:rPr lang="de-DE" sz="2000" dirty="0" smtClean="0">
                  <a:solidFill>
                    <a:schemeClr val="bg1"/>
                  </a:solidFill>
                </a:rPr>
                <a:t>    (abschießende Aufzählung)</a:t>
              </a:r>
              <a:endParaRPr lang="de-DE" sz="2000" dirty="0">
                <a:solidFill>
                  <a:schemeClr val="bg1"/>
                </a:solidFill>
              </a:endParaRPr>
            </a:p>
          </p:txBody>
        </p:sp>
      </p:grpSp>
      <p:sp>
        <p:nvSpPr>
          <p:cNvPr id="4" name="Abgerundetes Rechteck 3"/>
          <p:cNvSpPr/>
          <p:nvPr/>
        </p:nvSpPr>
        <p:spPr>
          <a:xfrm>
            <a:off x="711231" y="1750519"/>
            <a:ext cx="1346209" cy="577094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Kosten</a:t>
            </a:r>
            <a:endParaRPr lang="de-DE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0" name="Pfeil nach rechts 19"/>
          <p:cNvSpPr/>
          <p:nvPr/>
        </p:nvSpPr>
        <p:spPr>
          <a:xfrm>
            <a:off x="538346" y="3319533"/>
            <a:ext cx="1806498" cy="858678"/>
          </a:xfrm>
          <a:prstGeom prst="rightArrow">
            <a:avLst/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dirty="0" smtClean="0"/>
              <a:t>Fälligkeit</a:t>
            </a:r>
            <a:endParaRPr lang="de-DE" sz="2400" dirty="0"/>
          </a:p>
        </p:txBody>
      </p:sp>
      <p:sp>
        <p:nvSpPr>
          <p:cNvPr id="22" name="Pfeil nach rechts 21"/>
          <p:cNvSpPr/>
          <p:nvPr/>
        </p:nvSpPr>
        <p:spPr>
          <a:xfrm>
            <a:off x="249167" y="4458536"/>
            <a:ext cx="3286762" cy="883544"/>
          </a:xfrm>
          <a:prstGeom prst="rightArrow">
            <a:avLst/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dirty="0" err="1" smtClean="0"/>
              <a:t>Vorrauszahlungspflicht</a:t>
            </a:r>
            <a:endParaRPr lang="de-DE" sz="2400" dirty="0"/>
          </a:p>
        </p:txBody>
      </p:sp>
    </p:spTree>
    <p:extLst>
      <p:ext uri="{BB962C8B-B14F-4D97-AF65-F5344CB8AC3E}">
        <p14:creationId xmlns:p14="http://schemas.microsoft.com/office/powerpoint/2010/main" val="1252852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hteck 9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203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1" name="Rechteck 10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8" name="Abgerundetes Rechteck 17"/>
          <p:cNvSpPr/>
          <p:nvPr/>
        </p:nvSpPr>
        <p:spPr>
          <a:xfrm>
            <a:off x="2879907" y="249264"/>
            <a:ext cx="6406968" cy="498051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Kosten im Zivilprozess</a:t>
            </a:r>
            <a:endParaRPr lang="de-DE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Abgerundetes Rechteck 6"/>
          <p:cNvSpPr/>
          <p:nvPr/>
        </p:nvSpPr>
        <p:spPr>
          <a:xfrm>
            <a:off x="3372719" y="787231"/>
            <a:ext cx="5519587" cy="564956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Kosten in der Zwangsvollstreckung</a:t>
            </a:r>
            <a:endParaRPr lang="de-DE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Abgerundetes Rechteck 5"/>
          <p:cNvSpPr/>
          <p:nvPr/>
        </p:nvSpPr>
        <p:spPr>
          <a:xfrm>
            <a:off x="861753" y="1977561"/>
            <a:ext cx="10443276" cy="1486801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de-DE" dirty="0" smtClean="0"/>
              <a:t>für vorauszuzahlende Gebühren und ggf. vorschusspflichtige Auslagen      </a:t>
            </a:r>
          </a:p>
          <a:p>
            <a:pPr lvl="1"/>
            <a:r>
              <a:rPr lang="de-DE" dirty="0" smtClean="0"/>
              <a:t>      Gläubiger = Antragsteller (§§ 22 I 1, 28 GKG)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de-DE" dirty="0" smtClean="0"/>
              <a:t>§ 788 II ZPO: Schuldner hat dem Gläubiger aber die notwendigen Kosten der Zwangsvollstreckung zu erstatten</a:t>
            </a:r>
            <a:endParaRPr lang="de-DE" dirty="0"/>
          </a:p>
        </p:txBody>
      </p:sp>
      <p:sp>
        <p:nvSpPr>
          <p:cNvPr id="4" name="Abgerundetes Rechteck 3"/>
          <p:cNvSpPr/>
          <p:nvPr/>
        </p:nvSpPr>
        <p:spPr>
          <a:xfrm>
            <a:off x="4531748" y="1379115"/>
            <a:ext cx="2946369" cy="577094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Kostenschuldner</a:t>
            </a:r>
            <a:endParaRPr lang="de-DE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Abgerundetes Rechteck 2"/>
          <p:cNvSpPr/>
          <p:nvPr/>
        </p:nvSpPr>
        <p:spPr>
          <a:xfrm>
            <a:off x="570696" y="1629156"/>
            <a:ext cx="2955073" cy="491439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 smtClean="0"/>
              <a:t>Gläubiger/Antragsteller</a:t>
            </a:r>
            <a:endParaRPr lang="de-DE" sz="2000" b="1" dirty="0"/>
          </a:p>
        </p:txBody>
      </p:sp>
      <p:sp>
        <p:nvSpPr>
          <p:cNvPr id="5" name="Abgerundetes Rechteck 4"/>
          <p:cNvSpPr/>
          <p:nvPr/>
        </p:nvSpPr>
        <p:spPr>
          <a:xfrm>
            <a:off x="860341" y="3872967"/>
            <a:ext cx="10446100" cy="2683057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/>
            <a:endParaRPr lang="de-DE" sz="2000" dirty="0" smtClean="0"/>
          </a:p>
          <a:p>
            <a:pPr lvl="1"/>
            <a:r>
              <a:rPr lang="de-DE" b="1" dirty="0" smtClean="0"/>
              <a:t>Nach Erlass einer Zwangsvollstreckungsmaßnahme trägt der Schuldner die Kosten </a:t>
            </a:r>
            <a:r>
              <a:rPr lang="de-DE" dirty="0" smtClean="0"/>
              <a:t>der Zwangsvollstreckung, </a:t>
            </a:r>
            <a:r>
              <a:rPr lang="de-DE" b="1" dirty="0" smtClean="0"/>
              <a:t>§ 29 Nr. 4 GKG</a:t>
            </a:r>
            <a:r>
              <a:rPr lang="de-DE" dirty="0" smtClean="0"/>
              <a:t>.</a:t>
            </a:r>
          </a:p>
          <a:p>
            <a:pPr lvl="1"/>
            <a:r>
              <a:rPr lang="de-DE" dirty="0" smtClean="0"/>
              <a:t>Haftung nach § 29 Nr. 4 GKG tritt kraft Gesetzes ein =&gt; es ist keine Kostenentscheidung notwendig</a:t>
            </a:r>
          </a:p>
          <a:p>
            <a:pPr lvl="1"/>
            <a:r>
              <a:rPr lang="de-DE" dirty="0" smtClean="0"/>
              <a:t>Vollstreckungsschuldner nach § 29 Nr. 4 GKG ist kein Erstschuldner, da nicht in § 31 Abs. 2 GKG erwähnt (haftet daher mit Antragsteller gesamtschuldnerisch, § 31 Abs. 1 GKG und eine bestimmte Reihenfolge der Inanspruchnahme ist nicht einzuhalten)</a:t>
            </a:r>
          </a:p>
          <a:p>
            <a:pPr lvl="1"/>
            <a:r>
              <a:rPr lang="de-DE" dirty="0" smtClean="0"/>
              <a:t>Ergeht eine Kostengrundentscheidung (z.B. im Ordnungsgeld- oder Zwangsgeldverfahren oder ggf. nach § 788 IV ZPO), folgt die Kostenschuld natürlich </a:t>
            </a:r>
            <a:r>
              <a:rPr lang="de-DE" b="1" dirty="0" smtClean="0"/>
              <a:t>§ 29 Nr. 1 GKG.</a:t>
            </a:r>
          </a:p>
          <a:p>
            <a:pPr lvl="1"/>
            <a:endParaRPr lang="de-DE" sz="2000" b="1" dirty="0"/>
          </a:p>
        </p:txBody>
      </p:sp>
      <p:sp>
        <p:nvSpPr>
          <p:cNvPr id="13" name="Abgerundetes Rechteck 12"/>
          <p:cNvSpPr/>
          <p:nvPr/>
        </p:nvSpPr>
        <p:spPr>
          <a:xfrm>
            <a:off x="570695" y="3539517"/>
            <a:ext cx="2955073" cy="491439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 smtClean="0"/>
              <a:t>Schuldner/Antragsgegner</a:t>
            </a:r>
            <a:endParaRPr lang="de-DE" sz="2000" b="1" dirty="0"/>
          </a:p>
        </p:txBody>
      </p:sp>
      <p:sp>
        <p:nvSpPr>
          <p:cNvPr id="15" name="Gefaltete Ecke 14"/>
          <p:cNvSpPr/>
          <p:nvPr/>
        </p:nvSpPr>
        <p:spPr>
          <a:xfrm rot="21060236">
            <a:off x="10114825" y="3155498"/>
            <a:ext cx="1418537" cy="1434939"/>
          </a:xfrm>
          <a:prstGeom prst="foldedCorner">
            <a:avLst/>
          </a:prstGeom>
          <a:solidFill>
            <a:srgbClr val="E9C98F"/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0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§ 29 GKG</a:t>
            </a:r>
            <a:endParaRPr lang="de-DE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2089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hteck 9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204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1" name="Rechteck 10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8" name="Abgerundetes Rechteck 17"/>
          <p:cNvSpPr/>
          <p:nvPr/>
        </p:nvSpPr>
        <p:spPr>
          <a:xfrm>
            <a:off x="2879907" y="249264"/>
            <a:ext cx="6406968" cy="498051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Kosten im Zivilprozess</a:t>
            </a:r>
            <a:endParaRPr lang="de-DE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Abgerundetes Rechteck 6"/>
          <p:cNvSpPr/>
          <p:nvPr/>
        </p:nvSpPr>
        <p:spPr>
          <a:xfrm>
            <a:off x="3372719" y="787231"/>
            <a:ext cx="5519587" cy="564956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Kosten in der Zwangsvollstreckung</a:t>
            </a:r>
            <a:endParaRPr lang="de-DE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2" name="Gruppieren 1"/>
          <p:cNvGrpSpPr/>
          <p:nvPr/>
        </p:nvGrpSpPr>
        <p:grpSpPr>
          <a:xfrm>
            <a:off x="1041378" y="1750519"/>
            <a:ext cx="10478620" cy="7393213"/>
            <a:chOff x="1096376" y="1662111"/>
            <a:chExt cx="10478620" cy="7393213"/>
          </a:xfrm>
        </p:grpSpPr>
        <p:sp>
          <p:nvSpPr>
            <p:cNvPr id="6" name="Abgerundetes Rechteck 5"/>
            <p:cNvSpPr/>
            <p:nvPr/>
          </p:nvSpPr>
          <p:spPr>
            <a:xfrm>
              <a:off x="1096376" y="1947683"/>
              <a:ext cx="10478619" cy="2422446"/>
            </a:xfrm>
            <a:prstGeom prst="round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342900" indent="-342900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endParaRPr lang="de-DE" sz="2000" dirty="0"/>
            </a:p>
          </p:txBody>
        </p:sp>
        <p:sp>
          <p:nvSpPr>
            <p:cNvPr id="19" name="Inhaltsplatzhalter 2">
              <a:extLst>
                <a:ext uri="{FF2B5EF4-FFF2-40B4-BE49-F238E27FC236}">
                  <a16:creationId xmlns:a16="http://schemas.microsoft.com/office/drawing/2014/main" id="{EBA2408E-0EF4-2A47-8DC8-83892A163D32}"/>
                </a:ext>
              </a:extLst>
            </p:cNvPr>
            <p:cNvSpPr txBox="1">
              <a:spLocks/>
            </p:cNvSpPr>
            <p:nvPr/>
          </p:nvSpPr>
          <p:spPr>
            <a:xfrm>
              <a:off x="2299481" y="1662111"/>
              <a:ext cx="9275515" cy="7393213"/>
            </a:xfrm>
            <a:prstGeom prst="rect">
              <a:avLst/>
            </a:prstGeom>
          </p:spPr>
          <p:txBody>
            <a:bodyPr>
              <a:norm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endParaRPr lang="de-DE" sz="2400" dirty="0" smtClean="0"/>
            </a:p>
            <a:p>
              <a:r>
                <a:rPr lang="de-DE" sz="1800" dirty="0" smtClean="0">
                  <a:solidFill>
                    <a:schemeClr val="bg1"/>
                  </a:solidFill>
                </a:rPr>
                <a:t>Verfahren über Antrag auf Erteilung einer weiteren vollstreckbaren Ausfertigung des Vollstreckungstitels gem. § 733 ZPO (22,- €)</a:t>
              </a:r>
            </a:p>
            <a:p>
              <a:r>
                <a:rPr lang="de-DE" sz="1800" dirty="0" smtClean="0">
                  <a:solidFill>
                    <a:schemeClr val="bg1"/>
                  </a:solidFill>
                </a:rPr>
                <a:t>Gebühr wird für jeden Antrag auf Erteilung einer weiteren vollstreckbaren Ausfertigung gesondert erhoben (</a:t>
              </a:r>
              <a:r>
                <a:rPr lang="de-DE" sz="1800" dirty="0" err="1" smtClean="0">
                  <a:solidFill>
                    <a:schemeClr val="bg1"/>
                  </a:solidFill>
                </a:rPr>
                <a:t>Ausn</a:t>
              </a:r>
              <a:r>
                <a:rPr lang="de-DE" sz="1800" dirty="0" smtClean="0">
                  <a:solidFill>
                    <a:schemeClr val="bg1"/>
                  </a:solidFill>
                </a:rPr>
                <a:t>. die Sonderregelung bei Vollstreckungsbescheiden, Anm. 2 S. 2 zu KV-Nr. 2110 GKG)</a:t>
              </a:r>
            </a:p>
            <a:p>
              <a:r>
                <a:rPr lang="de-DE" sz="1800" dirty="0" smtClean="0">
                  <a:solidFill>
                    <a:schemeClr val="bg1"/>
                  </a:solidFill>
                </a:rPr>
                <a:t>wird der Antrag vor Erteilung der weiteren Ausfertigung zurückgenommen, entfällt die Gebühr nicht, da kein Ermäßigungstatbestand vorgesehen</a:t>
              </a:r>
            </a:p>
            <a:p>
              <a:pPr marL="0" indent="0">
                <a:buNone/>
              </a:pPr>
              <a:endParaRPr lang="de-DE" sz="1800" dirty="0">
                <a:solidFill>
                  <a:schemeClr val="bg1"/>
                </a:solidFill>
              </a:endParaRPr>
            </a:p>
            <a:p>
              <a:pPr marL="1371600" lvl="3" indent="0">
                <a:buNone/>
              </a:pPr>
              <a:endParaRPr lang="de-DE" sz="2000" dirty="0">
                <a:solidFill>
                  <a:schemeClr val="bg1"/>
                </a:solidFill>
              </a:endParaRPr>
            </a:p>
          </p:txBody>
        </p:sp>
      </p:grpSp>
      <p:sp>
        <p:nvSpPr>
          <p:cNvPr id="4" name="Abgerundetes Rechteck 3"/>
          <p:cNvSpPr/>
          <p:nvPr/>
        </p:nvSpPr>
        <p:spPr>
          <a:xfrm>
            <a:off x="558202" y="1750519"/>
            <a:ext cx="1786642" cy="577094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KV-Nr. 2110</a:t>
            </a:r>
            <a:endParaRPr lang="de-DE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0" name="Pfeil nach rechts 19"/>
          <p:cNvSpPr/>
          <p:nvPr/>
        </p:nvSpPr>
        <p:spPr>
          <a:xfrm>
            <a:off x="597190" y="4588447"/>
            <a:ext cx="1806498" cy="858678"/>
          </a:xfrm>
          <a:prstGeom prst="rightArrow">
            <a:avLst/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dirty="0" smtClean="0"/>
              <a:t>Fälligkeit</a:t>
            </a:r>
            <a:endParaRPr lang="de-DE" sz="2400" dirty="0"/>
          </a:p>
        </p:txBody>
      </p:sp>
      <p:sp>
        <p:nvSpPr>
          <p:cNvPr id="22" name="Pfeil nach rechts 21"/>
          <p:cNvSpPr/>
          <p:nvPr/>
        </p:nvSpPr>
        <p:spPr>
          <a:xfrm>
            <a:off x="597190" y="5576310"/>
            <a:ext cx="3286762" cy="883544"/>
          </a:xfrm>
          <a:prstGeom prst="rightArrow">
            <a:avLst/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dirty="0" err="1" smtClean="0"/>
              <a:t>Vorrauszahlungspflicht</a:t>
            </a:r>
            <a:endParaRPr lang="de-DE" sz="2400" dirty="0"/>
          </a:p>
        </p:txBody>
      </p:sp>
      <p:sp>
        <p:nvSpPr>
          <p:cNvPr id="3" name="Abgerundetes Rechteck 2"/>
          <p:cNvSpPr/>
          <p:nvPr/>
        </p:nvSpPr>
        <p:spPr>
          <a:xfrm>
            <a:off x="3080825" y="4597318"/>
            <a:ext cx="2695507" cy="914400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/>
              <a:t>§ 6 I S. 1 Nr. 1 GKG </a:t>
            </a:r>
          </a:p>
        </p:txBody>
      </p:sp>
      <p:sp>
        <p:nvSpPr>
          <p:cNvPr id="13" name="Abgerundetes Rechteck 12"/>
          <p:cNvSpPr/>
          <p:nvPr/>
        </p:nvSpPr>
        <p:spPr>
          <a:xfrm>
            <a:off x="4013811" y="5605363"/>
            <a:ext cx="2695507" cy="914400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 smtClean="0"/>
              <a:t>§ 12 VI 1 GKG</a:t>
            </a:r>
            <a:endParaRPr lang="de-DE" sz="2000" b="1" dirty="0"/>
          </a:p>
        </p:txBody>
      </p:sp>
      <p:sp>
        <p:nvSpPr>
          <p:cNvPr id="14" name="Gefaltete Ecke 13"/>
          <p:cNvSpPr/>
          <p:nvPr/>
        </p:nvSpPr>
        <p:spPr>
          <a:xfrm rot="21060236">
            <a:off x="7370306" y="4690528"/>
            <a:ext cx="1418537" cy="1434939"/>
          </a:xfrm>
          <a:prstGeom prst="foldedCorner">
            <a:avLst/>
          </a:prstGeom>
          <a:solidFill>
            <a:srgbClr val="E098C1"/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0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Kommen Ihnen die bekannt vor?</a:t>
            </a:r>
            <a:endParaRPr lang="de-DE" sz="2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65387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hteck 9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205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1" name="Rechteck 10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8" name="Abgerundetes Rechteck 17"/>
          <p:cNvSpPr/>
          <p:nvPr/>
        </p:nvSpPr>
        <p:spPr>
          <a:xfrm>
            <a:off x="2879907" y="249264"/>
            <a:ext cx="6406968" cy="498051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Kosten im Zivilprozess</a:t>
            </a:r>
            <a:endParaRPr lang="de-DE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Abgerundetes Rechteck 6"/>
          <p:cNvSpPr/>
          <p:nvPr/>
        </p:nvSpPr>
        <p:spPr>
          <a:xfrm>
            <a:off x="3372719" y="787231"/>
            <a:ext cx="5519587" cy="564956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Kosten in der Zwangsvollstreckung</a:t>
            </a:r>
            <a:endParaRPr lang="de-DE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Abgerundetes Rechteck 5"/>
          <p:cNvSpPr/>
          <p:nvPr/>
        </p:nvSpPr>
        <p:spPr>
          <a:xfrm>
            <a:off x="1000592" y="1758678"/>
            <a:ext cx="10165598" cy="4530386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000" dirty="0" smtClean="0"/>
              <a:t>Grundsätzlich fällt die Gebühr nach KV-Nr. 2111 </a:t>
            </a:r>
            <a:r>
              <a:rPr lang="de-DE" sz="2000" b="1" dirty="0" smtClean="0"/>
              <a:t>für jedes Verfahren</a:t>
            </a:r>
            <a:r>
              <a:rPr lang="de-DE" sz="2000" dirty="0" smtClean="0"/>
              <a:t> an</a:t>
            </a:r>
          </a:p>
          <a:p>
            <a:r>
              <a:rPr lang="de-DE" sz="2000" dirty="0" smtClean="0"/>
              <a:t>Mehrheit von Gläubigern ist für den Anfall der Gebühr unbeachtlich</a:t>
            </a:r>
          </a:p>
          <a:p>
            <a:r>
              <a:rPr lang="de-DE" sz="2000" dirty="0" smtClean="0"/>
              <a:t>richtet sich die Vollstreckungshandlung </a:t>
            </a:r>
            <a:r>
              <a:rPr lang="de-DE" sz="2000" b="1" u="sng" dirty="0" smtClean="0"/>
              <a:t>gegen mehrere Schuldner</a:t>
            </a:r>
            <a:r>
              <a:rPr lang="de-DE" sz="2000" dirty="0" smtClean="0"/>
              <a:t>, wird die </a:t>
            </a:r>
            <a:r>
              <a:rPr lang="de-DE" sz="2000" b="1" u="sng" dirty="0" smtClean="0"/>
              <a:t>Gebühr</a:t>
            </a:r>
            <a:r>
              <a:rPr lang="de-DE" sz="2000" dirty="0" smtClean="0"/>
              <a:t> </a:t>
            </a:r>
            <a:r>
              <a:rPr lang="de-DE" sz="2000" b="1" u="sng" dirty="0" smtClean="0"/>
              <a:t>von jedem Schuldner</a:t>
            </a:r>
            <a:r>
              <a:rPr lang="de-DE" sz="2000" dirty="0" smtClean="0"/>
              <a:t> erhoben, selbst wenn der Vollstreckungsauftrag in einem Antrag erfolgt (</a:t>
            </a:r>
            <a:r>
              <a:rPr lang="de-DE" sz="2000" b="1" dirty="0" smtClean="0"/>
              <a:t>Anm. zu KV-Nr. 2111 GKG</a:t>
            </a:r>
            <a:r>
              <a:rPr lang="de-DE" sz="2000" dirty="0" smtClean="0"/>
              <a:t>)</a:t>
            </a:r>
            <a:br>
              <a:rPr lang="de-DE" sz="2000" dirty="0" smtClean="0"/>
            </a:br>
            <a:endParaRPr lang="de-DE" sz="2000" dirty="0" smtClean="0"/>
          </a:p>
          <a:p>
            <a:r>
              <a:rPr lang="de-DE" sz="2000" dirty="0" smtClean="0"/>
              <a:t>Satz 2 der Anmerkung zu KV-Nr. 2111: mehrere Verfahren innerhalb eines Rechtszugs gelten als </a:t>
            </a:r>
            <a:r>
              <a:rPr lang="de-DE" sz="2000" b="1" u="sng" dirty="0" smtClean="0"/>
              <a:t>ein</a:t>
            </a:r>
            <a:r>
              <a:rPr lang="de-DE" sz="2000" dirty="0" smtClean="0"/>
              <a:t> Verfahren, wenn derselbe Anspruch betroffen ist</a:t>
            </a:r>
            <a:br>
              <a:rPr lang="de-DE" sz="2000" dirty="0" smtClean="0"/>
            </a:br>
            <a:r>
              <a:rPr lang="de-DE" sz="2000" dirty="0" smtClean="0"/>
              <a:t/>
            </a:r>
            <a:br>
              <a:rPr lang="de-DE" sz="2000" dirty="0" smtClean="0"/>
            </a:br>
            <a:r>
              <a:rPr lang="de-DE" sz="2000" dirty="0" smtClean="0"/>
              <a:t>=&gt; gilt z.B. für Pfändungsbeschluss (§ 829 ZPO) und Überweisungsbeschluss (§ 835 ZPO) </a:t>
            </a:r>
          </a:p>
          <a:p>
            <a:pPr marL="630015" lvl="1" indent="0">
              <a:buNone/>
            </a:pPr>
            <a:r>
              <a:rPr lang="de-DE" sz="2000" dirty="0" smtClean="0"/>
              <a:t>	beide betreffen denselben Anspruch aus demselben Titel</a:t>
            </a:r>
            <a:endParaRPr lang="de-DE" sz="2000" dirty="0"/>
          </a:p>
        </p:txBody>
      </p:sp>
      <p:sp>
        <p:nvSpPr>
          <p:cNvPr id="4" name="Abgerundetes Rechteck 3"/>
          <p:cNvSpPr/>
          <p:nvPr/>
        </p:nvSpPr>
        <p:spPr>
          <a:xfrm>
            <a:off x="558202" y="1750519"/>
            <a:ext cx="1786642" cy="577094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KV-Nr. 2111</a:t>
            </a:r>
            <a:endParaRPr lang="de-DE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6960359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588</Words>
  <Application>Microsoft Office PowerPoint</Application>
  <PresentationFormat>Breitbild</PresentationFormat>
  <Paragraphs>71</Paragraphs>
  <Slides>5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5</vt:i4>
      </vt:variant>
    </vt:vector>
  </HeadingPairs>
  <TitlesOfParts>
    <vt:vector size="10" baseType="lpstr">
      <vt:lpstr>Arial</vt:lpstr>
      <vt:lpstr>Calibri</vt:lpstr>
      <vt:lpstr>Calibri Light</vt:lpstr>
      <vt:lpstr>MV Boli</vt:lpstr>
      <vt:lpstr>Office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>ITDZ-Berlin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Carus, Natascha</dc:creator>
  <cp:lastModifiedBy>Carus, Natascha</cp:lastModifiedBy>
  <cp:revision>7</cp:revision>
  <dcterms:created xsi:type="dcterms:W3CDTF">2023-05-25T08:03:44Z</dcterms:created>
  <dcterms:modified xsi:type="dcterms:W3CDTF">2023-05-25T09:45:06Z</dcterms:modified>
</cp:coreProperties>
</file>