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67" d="100"/>
          <a:sy n="67" d="100"/>
        </p:scale>
        <p:origin x="642"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76026198-92AB-497C-94E1-43DBE5F6459D}" type="datetimeFigureOut">
              <a:rPr lang="de-DE" smtClean="0"/>
              <a:t>03.07.2023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793203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6026198-92AB-497C-94E1-43DBE5F6459D}" type="datetimeFigureOut">
              <a:rPr lang="de-DE" smtClean="0"/>
              <a:t>03.07.2023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230201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6026198-92AB-497C-94E1-43DBE5F6459D}" type="datetimeFigureOut">
              <a:rPr lang="de-DE" smtClean="0"/>
              <a:t>03.07.2023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59671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6026198-92AB-497C-94E1-43DBE5F6459D}" type="datetimeFigureOut">
              <a:rPr lang="de-DE" smtClean="0"/>
              <a:t>03.07.2023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492653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76026198-92AB-497C-94E1-43DBE5F6459D}" type="datetimeFigureOut">
              <a:rPr lang="de-DE" smtClean="0"/>
              <a:t>03.07.2023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1094040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76026198-92AB-497C-94E1-43DBE5F6459D}" type="datetimeFigureOut">
              <a:rPr lang="de-DE" smtClean="0"/>
              <a:t>03.07.2023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74210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76026198-92AB-497C-94E1-43DBE5F6459D}" type="datetimeFigureOut">
              <a:rPr lang="de-DE" smtClean="0"/>
              <a:t>03.07.2023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1006812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6026198-92AB-497C-94E1-43DBE5F6459D}" type="datetimeFigureOut">
              <a:rPr lang="de-DE" smtClean="0"/>
              <a:t>03.07.2023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570849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6026198-92AB-497C-94E1-43DBE5F6459D}" type="datetimeFigureOut">
              <a:rPr lang="de-DE" smtClean="0"/>
              <a:t>03.07.2023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274016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76026198-92AB-497C-94E1-43DBE5F6459D}" type="datetimeFigureOut">
              <a:rPr lang="de-DE" smtClean="0"/>
              <a:t>03.07.2023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33082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76026198-92AB-497C-94E1-43DBE5F6459D}" type="datetimeFigureOut">
              <a:rPr lang="de-DE" smtClean="0"/>
              <a:t>03.07.2023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420273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026198-92AB-497C-94E1-43DBE5F6459D}" type="datetimeFigureOut">
              <a:rPr lang="de-DE" smtClean="0"/>
              <a:t>03.07.2023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5EE66-BC08-4A86-8451-062CEC003300}" type="slidenum">
              <a:rPr lang="de-DE" smtClean="0"/>
              <a:t>‹Nr.›</a:t>
            </a:fld>
            <a:endParaRPr lang="de-DE"/>
          </a:p>
        </p:txBody>
      </p:sp>
    </p:spTree>
    <p:extLst>
      <p:ext uri="{BB962C8B-B14F-4D97-AF65-F5344CB8AC3E}">
        <p14:creationId xmlns:p14="http://schemas.microsoft.com/office/powerpoint/2010/main" val="52784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4</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16" name="Gefaltete Ecke 15"/>
          <p:cNvSpPr/>
          <p:nvPr/>
        </p:nvSpPr>
        <p:spPr>
          <a:xfrm rot="719594">
            <a:off x="9881036" y="274705"/>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Rechteck 16"/>
          <p:cNvSpPr/>
          <p:nvPr/>
        </p:nvSpPr>
        <p:spPr>
          <a:xfrm>
            <a:off x="1175944"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Aufhebung der Lebenspartnerschaft; Feststellung des Bestehens/Nichtbestehens einer Lebenspartnerschaft; elterliche Sorge, Umgangsrecht oder Herausgabe in Bezug auf ein gemeinschaftliches Kind; Annahme als Kind und die Ersetzung der Einwilligung zur Annahme als Kind; Wohnungszuweisungs-sachen; Haushaltssachen; Versorgungs-</a:t>
            </a:r>
            <a:r>
              <a:rPr lang="de-DE" dirty="0" err="1" smtClean="0"/>
              <a:t>ausgleich</a:t>
            </a:r>
            <a:r>
              <a:rPr lang="de-DE" dirty="0" smtClean="0"/>
              <a:t>; Unterhaltspflicht für ein gemein-</a:t>
            </a:r>
            <a:r>
              <a:rPr lang="de-DE" dirty="0" err="1" smtClean="0"/>
              <a:t>schaftliches</a:t>
            </a:r>
            <a:r>
              <a:rPr lang="de-DE" dirty="0" smtClean="0"/>
              <a:t> minderjähriges Kind; durch die Lebenspartnerschaft begründete Unterhalts-pflicht; Ansprüche aus dem Güterrecht …</a:t>
            </a:r>
            <a:endParaRPr lang="de-DE" dirty="0"/>
          </a:p>
        </p:txBody>
      </p:sp>
      <p:sp>
        <p:nvSpPr>
          <p:cNvPr id="18" name="Rechteck 17"/>
          <p:cNvSpPr/>
          <p:nvPr/>
        </p:nvSpPr>
        <p:spPr>
          <a:xfrm>
            <a:off x="6080377"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Unterhaltspflichten, die durch Verwandtschaft begründet sind, Unterhaltspflichten, die durch eine Ehe/Lebenspartnerschaft begründet sind, Unterhaltspflichten für ein minderjähriges gemeinsames Kind, Ansprüche aus dem ehelichen Güterrecht, Ansprüche aus Anlass der Geburt, Beerdigungskosten der Mutter, Ansprüche aus dem lebenspartnerschaftlichen Güterrecht, Ansprüche aus der Ehe, Ansprüche durch eine Verlobung, Ansprüche aus einem Eltern-Kind-Verhältnis, sonstige Lebenspartnerschaftssachen </a:t>
            </a:r>
            <a:endParaRPr lang="de-DE" dirty="0"/>
          </a:p>
        </p:txBody>
      </p:sp>
      <p:sp>
        <p:nvSpPr>
          <p:cNvPr id="19" name="Rechteck 18"/>
          <p:cNvSpPr/>
          <p:nvPr/>
        </p:nvSpPr>
        <p:spPr>
          <a:xfrm>
            <a:off x="1175944" y="178449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Lebenspartnerschaftssachen</a:t>
            </a:r>
            <a:endParaRPr lang="de-DE" sz="2000" b="1" dirty="0"/>
          </a:p>
        </p:txBody>
      </p:sp>
      <p:sp>
        <p:nvSpPr>
          <p:cNvPr id="20" name="Rechteck 19"/>
          <p:cNvSpPr/>
          <p:nvPr/>
        </p:nvSpPr>
        <p:spPr>
          <a:xfrm>
            <a:off x="6096000" y="1801013"/>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Unterhaltssachen</a:t>
            </a:r>
          </a:p>
        </p:txBody>
      </p:sp>
      <p:sp>
        <p:nvSpPr>
          <p:cNvPr id="5" name="Gefaltete Ecke 4"/>
          <p:cNvSpPr/>
          <p:nvPr/>
        </p:nvSpPr>
        <p:spPr>
          <a:xfrm rot="21352705">
            <a:off x="491250" y="211205"/>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Übung 003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88862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5</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16" name="Gefaltete Ecke 15"/>
          <p:cNvSpPr/>
          <p:nvPr/>
        </p:nvSpPr>
        <p:spPr>
          <a:xfrm rot="719594">
            <a:off x="9881036" y="274705"/>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Rechteck 16"/>
          <p:cNvSpPr/>
          <p:nvPr/>
        </p:nvSpPr>
        <p:spPr>
          <a:xfrm>
            <a:off x="1175944"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Ansprüche zwischen Verlobten/ehemals Verlobten bei Beendigung des Verlöbnisses; Ersatzpflicht bei Rücktritt; Ansprüche aus der Ehe; Ansprüche zwischen Verheirateten /ehemals Verheirateten im Zusammenhang mit Trennung oder Scheidung bzw. Aufhebung der Ehe; Ansprüche aus dem Eltern-Kind-Verhältnis; Ansprüche aus dem Umgangs-recht; Antrag nach § 1357 II S. 1 BGB</a:t>
            </a:r>
          </a:p>
        </p:txBody>
      </p:sp>
      <p:sp>
        <p:nvSpPr>
          <p:cNvPr id="18" name="Rechteck 17"/>
          <p:cNvSpPr/>
          <p:nvPr/>
        </p:nvSpPr>
        <p:spPr>
          <a:xfrm>
            <a:off x="6080377" y="2343250"/>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elterliche Sorge; Umgangsrecht; Kindesherausgabe; Vormundschaft, Pflegschaft, Unterbringung eines Minderjährigen</a:t>
            </a:r>
          </a:p>
        </p:txBody>
      </p:sp>
      <p:sp>
        <p:nvSpPr>
          <p:cNvPr id="19" name="Rechteck 18"/>
          <p:cNvSpPr/>
          <p:nvPr/>
        </p:nvSpPr>
        <p:spPr>
          <a:xfrm>
            <a:off x="1175944" y="178449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sonstige Familiensachen</a:t>
            </a:r>
            <a:endParaRPr lang="de-DE" sz="2000" b="1" dirty="0"/>
          </a:p>
        </p:txBody>
      </p:sp>
      <p:sp>
        <p:nvSpPr>
          <p:cNvPr id="20" name="Rechteck 19"/>
          <p:cNvSpPr/>
          <p:nvPr/>
        </p:nvSpPr>
        <p:spPr>
          <a:xfrm>
            <a:off x="6080376" y="1780718"/>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a:t>Kindschaftssachen</a:t>
            </a:r>
            <a:endParaRPr lang="de-DE" sz="2000" b="1" dirty="0"/>
          </a:p>
        </p:txBody>
      </p:sp>
      <p:sp>
        <p:nvSpPr>
          <p:cNvPr id="5" name="Gefaltete Ecke 4"/>
          <p:cNvSpPr/>
          <p:nvPr/>
        </p:nvSpPr>
        <p:spPr>
          <a:xfrm rot="21352705">
            <a:off x="491250" y="211205"/>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Übung 003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6080375" y="4707863"/>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Ansprüche aus dem ehelichen Güterrecht</a:t>
            </a:r>
          </a:p>
        </p:txBody>
      </p:sp>
      <p:sp>
        <p:nvSpPr>
          <p:cNvPr id="12" name="Rechteck 11"/>
          <p:cNvSpPr/>
          <p:nvPr/>
        </p:nvSpPr>
        <p:spPr>
          <a:xfrm>
            <a:off x="6080374" y="4160802"/>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Güterrechtssachen</a:t>
            </a:r>
          </a:p>
        </p:txBody>
      </p:sp>
    </p:spTree>
    <p:extLst>
      <p:ext uri="{BB962C8B-B14F-4D97-AF65-F5344CB8AC3E}">
        <p14:creationId xmlns:p14="http://schemas.microsoft.com/office/powerpoint/2010/main" val="349678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5"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efaltete Ecke 4"/>
          <p:cNvSpPr/>
          <p:nvPr/>
        </p:nvSpPr>
        <p:spPr>
          <a:xfrm rot="21352705">
            <a:off x="123889" y="118033"/>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Übung 003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6</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17" name="Rechteck 16"/>
          <p:cNvSpPr/>
          <p:nvPr/>
        </p:nvSpPr>
        <p:spPr>
          <a:xfrm>
            <a:off x="1175936" y="1023370"/>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Annahme als Kind; Ersetzung der Einwilligung zur Annahme als Kind; Aufhebung des An-</a:t>
            </a:r>
            <a:r>
              <a:rPr lang="de-DE" dirty="0" err="1"/>
              <a:t>nahmeverhältnisses</a:t>
            </a:r>
            <a:r>
              <a:rPr lang="de-DE" dirty="0"/>
              <a:t>; Befreiung vom Eheverbot</a:t>
            </a:r>
          </a:p>
        </p:txBody>
      </p:sp>
      <p:sp>
        <p:nvSpPr>
          <p:cNvPr id="18" name="Rechteck 17"/>
          <p:cNvSpPr/>
          <p:nvPr/>
        </p:nvSpPr>
        <p:spPr>
          <a:xfrm>
            <a:off x="6080375" y="1465745"/>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t>vorsätzliche Verletzung von Gesundheit, Körper oder Freiheit einer Person – Antrag der erforderlichen Maßnahmen zur Abwendung</a:t>
            </a:r>
            <a:endParaRPr lang="de-DE" dirty="0"/>
          </a:p>
        </p:txBody>
      </p:sp>
      <p:sp>
        <p:nvSpPr>
          <p:cNvPr id="19" name="Rechteck 18"/>
          <p:cNvSpPr/>
          <p:nvPr/>
        </p:nvSpPr>
        <p:spPr>
          <a:xfrm>
            <a:off x="1175936" y="64778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Adoptionssachen</a:t>
            </a:r>
          </a:p>
        </p:txBody>
      </p:sp>
      <p:sp>
        <p:nvSpPr>
          <p:cNvPr id="20" name="Rechteck 19"/>
          <p:cNvSpPr/>
          <p:nvPr/>
        </p:nvSpPr>
        <p:spPr>
          <a:xfrm>
            <a:off x="6096000" y="882334"/>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Gewaltschutzsachen</a:t>
            </a:r>
            <a:endParaRPr lang="de-DE" sz="2000" b="1" dirty="0"/>
          </a:p>
        </p:txBody>
      </p:sp>
      <p:sp>
        <p:nvSpPr>
          <p:cNvPr id="11" name="Rechteck 10"/>
          <p:cNvSpPr/>
          <p:nvPr/>
        </p:nvSpPr>
        <p:spPr>
          <a:xfrm>
            <a:off x="6080371" y="3516199"/>
            <a:ext cx="4457699" cy="1313741"/>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Scheidung und Aufhebung der Ehe; Fest-stellung des Bestehens/Nichtbestehens der Ehe</a:t>
            </a:r>
          </a:p>
        </p:txBody>
      </p:sp>
      <p:sp>
        <p:nvSpPr>
          <p:cNvPr id="12" name="Rechteck 11"/>
          <p:cNvSpPr/>
          <p:nvPr/>
        </p:nvSpPr>
        <p:spPr>
          <a:xfrm>
            <a:off x="6080374" y="3086408"/>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Ehesachen</a:t>
            </a:r>
            <a:endParaRPr lang="de-DE" sz="2000" b="1" dirty="0"/>
          </a:p>
        </p:txBody>
      </p:sp>
      <p:sp>
        <p:nvSpPr>
          <p:cNvPr id="13" name="Rechteck 12"/>
          <p:cNvSpPr/>
          <p:nvPr/>
        </p:nvSpPr>
        <p:spPr>
          <a:xfrm>
            <a:off x="1175934" y="3071585"/>
            <a:ext cx="4457698" cy="1290058"/>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Teilung von der Ehezeit erworbenen Anrechten zwischen Ehegatten</a:t>
            </a:r>
            <a:endParaRPr lang="de-DE" u="sng" dirty="0"/>
          </a:p>
          <a:p>
            <a:pPr algn="ctr"/>
            <a:r>
              <a:rPr lang="de-DE" dirty="0"/>
              <a:t>(isoliert oder im Verbund)</a:t>
            </a:r>
          </a:p>
        </p:txBody>
      </p:sp>
      <p:sp>
        <p:nvSpPr>
          <p:cNvPr id="14" name="Rechteck 13"/>
          <p:cNvSpPr/>
          <p:nvPr/>
        </p:nvSpPr>
        <p:spPr>
          <a:xfrm>
            <a:off x="1175936" y="2627576"/>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Versorgungsausgleichssachen</a:t>
            </a:r>
          </a:p>
        </p:txBody>
      </p:sp>
      <p:sp>
        <p:nvSpPr>
          <p:cNvPr id="15" name="Rechteck 14"/>
          <p:cNvSpPr/>
          <p:nvPr/>
        </p:nvSpPr>
        <p:spPr>
          <a:xfrm>
            <a:off x="1191563" y="4560600"/>
            <a:ext cx="4457699" cy="2183822"/>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p>
          <a:p>
            <a:pPr algn="ctr"/>
            <a:r>
              <a:rPr lang="de-DE" sz="1600" dirty="0"/>
              <a:t>Feststellung des Bestehens/Nicht-bestehens eines Eltern-Kind-Verhältnisses; Wirksamkeit einer Vaterschaftsanerkennung; Vaterschaftsanerkennung; Ersetzung der Einwilligung in eine genetische </a:t>
            </a:r>
            <a:r>
              <a:rPr lang="de-DE" sz="1600" dirty="0" err="1" smtClean="0"/>
              <a:t>Abstammungsuntersuchungs</a:t>
            </a:r>
            <a:endParaRPr lang="de-DE" sz="1600" dirty="0"/>
          </a:p>
        </p:txBody>
      </p:sp>
      <p:sp>
        <p:nvSpPr>
          <p:cNvPr id="21" name="Rechteck 20"/>
          <p:cNvSpPr/>
          <p:nvPr/>
        </p:nvSpPr>
        <p:spPr>
          <a:xfrm>
            <a:off x="1175933" y="4398610"/>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Abstammungssachen</a:t>
            </a:r>
            <a:endParaRPr lang="de-DE" sz="2000" b="1" dirty="0"/>
          </a:p>
        </p:txBody>
      </p:sp>
      <p:sp>
        <p:nvSpPr>
          <p:cNvPr id="22" name="Rechteck 21"/>
          <p:cNvSpPr/>
          <p:nvPr/>
        </p:nvSpPr>
        <p:spPr>
          <a:xfrm>
            <a:off x="6096000" y="5303955"/>
            <a:ext cx="4457699" cy="1313741"/>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Regelung der künftigen Rechtsverhältnisse an der Ehewohnung und am Hausrat</a:t>
            </a:r>
          </a:p>
        </p:txBody>
      </p:sp>
      <p:sp>
        <p:nvSpPr>
          <p:cNvPr id="23" name="Rechteck 22"/>
          <p:cNvSpPr/>
          <p:nvPr/>
        </p:nvSpPr>
        <p:spPr>
          <a:xfrm>
            <a:off x="6080370" y="4890807"/>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Ehewohnungs- und Haushaltssachen</a:t>
            </a:r>
            <a:endParaRPr lang="de-DE" sz="2000" b="1" dirty="0"/>
          </a:p>
        </p:txBody>
      </p:sp>
      <p:sp>
        <p:nvSpPr>
          <p:cNvPr id="16" name="Gefaltete Ecke 15"/>
          <p:cNvSpPr/>
          <p:nvPr/>
        </p:nvSpPr>
        <p:spPr>
          <a:xfrm rot="719594">
            <a:off x="10457060" y="474870"/>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9793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additive="base">
                                        <p:cTn id="65" dur="500" fill="hold"/>
                                        <p:tgtEl>
                                          <p:spTgt spid="14"/>
                                        </p:tgtEl>
                                        <p:attrNameLst>
                                          <p:attrName>ppt_x</p:attrName>
                                        </p:attrNameLst>
                                      </p:cBhvr>
                                      <p:tavLst>
                                        <p:tav tm="0">
                                          <p:val>
                                            <p:strVal val="#ppt_x"/>
                                          </p:val>
                                        </p:tav>
                                        <p:tav tm="100000">
                                          <p:val>
                                            <p:strVal val="#ppt_x"/>
                                          </p:val>
                                        </p:tav>
                                      </p:tavLst>
                                    </p:anim>
                                    <p:anim calcmode="lin" valueType="num">
                                      <p:cBhvr additive="base">
                                        <p:cTn id="6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additive="base">
                                        <p:cTn id="71" dur="500" fill="hold"/>
                                        <p:tgtEl>
                                          <p:spTgt spid="15"/>
                                        </p:tgtEl>
                                        <p:attrNameLst>
                                          <p:attrName>ppt_x</p:attrName>
                                        </p:attrNameLst>
                                      </p:cBhvr>
                                      <p:tavLst>
                                        <p:tav tm="0">
                                          <p:val>
                                            <p:strVal val="#ppt_x"/>
                                          </p:val>
                                        </p:tav>
                                        <p:tav tm="100000">
                                          <p:val>
                                            <p:strVal val="#ppt_x"/>
                                          </p:val>
                                        </p:tav>
                                      </p:tavLst>
                                    </p:anim>
                                    <p:anim calcmode="lin" valueType="num">
                                      <p:cBhvr additive="base">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additive="base">
                                        <p:cTn id="77" dur="500" fill="hold"/>
                                        <p:tgtEl>
                                          <p:spTgt spid="21"/>
                                        </p:tgtEl>
                                        <p:attrNameLst>
                                          <p:attrName>ppt_x</p:attrName>
                                        </p:attrNameLst>
                                      </p:cBhvr>
                                      <p:tavLst>
                                        <p:tav tm="0">
                                          <p:val>
                                            <p:strVal val="#ppt_x"/>
                                          </p:val>
                                        </p:tav>
                                        <p:tav tm="100000">
                                          <p:val>
                                            <p:strVal val="#ppt_x"/>
                                          </p:val>
                                        </p:tav>
                                      </p:tavLst>
                                    </p:anim>
                                    <p:anim calcmode="lin" valueType="num">
                                      <p:cBhvr additive="base">
                                        <p:cTn id="7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2"/>
                                        </p:tgtEl>
                                        <p:attrNameLst>
                                          <p:attrName>style.visibility</p:attrName>
                                        </p:attrNameLst>
                                      </p:cBhvr>
                                      <p:to>
                                        <p:strVal val="visible"/>
                                      </p:to>
                                    </p:set>
                                    <p:anim calcmode="lin" valueType="num">
                                      <p:cBhvr additive="base">
                                        <p:cTn id="83" dur="500" fill="hold"/>
                                        <p:tgtEl>
                                          <p:spTgt spid="22"/>
                                        </p:tgtEl>
                                        <p:attrNameLst>
                                          <p:attrName>ppt_x</p:attrName>
                                        </p:attrNameLst>
                                      </p:cBhvr>
                                      <p:tavLst>
                                        <p:tav tm="0">
                                          <p:val>
                                            <p:strVal val="#ppt_x"/>
                                          </p:val>
                                        </p:tav>
                                        <p:tav tm="100000">
                                          <p:val>
                                            <p:strVal val="#ppt_x"/>
                                          </p:val>
                                        </p:tav>
                                      </p:tavLst>
                                    </p:anim>
                                    <p:anim calcmode="lin" valueType="num">
                                      <p:cBhvr additive="base">
                                        <p:cTn id="8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additive="base">
                                        <p:cTn id="89" dur="500" fill="hold"/>
                                        <p:tgtEl>
                                          <p:spTgt spid="23"/>
                                        </p:tgtEl>
                                        <p:attrNameLst>
                                          <p:attrName>ppt_x</p:attrName>
                                        </p:attrNameLst>
                                      </p:cBhvr>
                                      <p:tavLst>
                                        <p:tav tm="0">
                                          <p:val>
                                            <p:strVal val="#ppt_x"/>
                                          </p:val>
                                        </p:tav>
                                        <p:tav tm="100000">
                                          <p:val>
                                            <p:strVal val="#ppt_x"/>
                                          </p:val>
                                        </p:tav>
                                      </p:tavLst>
                                    </p:anim>
                                    <p:anim calcmode="lin" valueType="num">
                                      <p:cBhvr additive="base">
                                        <p:cTn id="9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P spid="18" grpId="0" animBg="1"/>
      <p:bldP spid="19" grpId="0" animBg="1"/>
      <p:bldP spid="20" grpId="0" animBg="1"/>
      <p:bldP spid="11" grpId="0" animBg="1"/>
      <p:bldP spid="12" grpId="0" animBg="1"/>
      <p:bldP spid="13" grpId="0" animBg="1"/>
      <p:bldP spid="14" grpId="0" animBg="1"/>
      <p:bldP spid="15" grpId="0" animBg="1"/>
      <p:bldP spid="21" grpId="0" animBg="1"/>
      <p:bldP spid="22" grpId="0" animBg="1"/>
      <p:bldP spid="23" grpId="0" animBg="1"/>
      <p:bldP spid="1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334</Words>
  <Application>Microsoft Office PowerPoint</Application>
  <PresentationFormat>Breitbild</PresentationFormat>
  <Paragraphs>39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14</cp:revision>
  <dcterms:created xsi:type="dcterms:W3CDTF">2023-06-21T15:27:07Z</dcterms:created>
  <dcterms:modified xsi:type="dcterms:W3CDTF">2023-07-03T11:03:26Z</dcterms:modified>
</cp:coreProperties>
</file>