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27.05.2024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27.05.2024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35825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Beklagter/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14.900,00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972,00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14034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972,00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72756" y="385579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645,00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8814033" y="389206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645,00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1.617,00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10216338" y="3897932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60612" y="520887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1617,00€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259734" y="3198989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0</a:t>
            </a:r>
            <a:r>
              <a:rPr lang="de-DE" b="1" dirty="0" smtClean="0">
                <a:solidFill>
                  <a:schemeClr val="tx1"/>
                </a:solidFill>
              </a:rPr>
              <a:t>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38" grpId="0" animBg="1"/>
      <p:bldP spid="28" grpId="0" animBg="1"/>
      <p:bldP spid="2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11.588,00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885,00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885,00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885,00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885,00€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</a:t>
            </a:r>
            <a:r>
              <a:rPr lang="de-DE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09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6" grpId="0" animBg="1"/>
      <p:bldP spid="3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203846" y="3489328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885,00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                                     =  0,00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885,00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mit 100%                    = 885,00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885,00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1582,00€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3712505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885€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16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36" grpId="0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514659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</a:t>
            </a:r>
            <a:r>
              <a:rPr lang="de-DE" u="sng" dirty="0" smtClean="0"/>
              <a:t>Beklagte als Entscheidungsschuldner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42807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c) Der </a:t>
            </a:r>
            <a:r>
              <a:rPr lang="de-DE" dirty="0"/>
              <a:t>von dem Kläger, als Antragsschuldner gem. § 22 I S.1 GKG, geleisteter Vorschuss ist </a:t>
            </a:r>
            <a:r>
              <a:rPr lang="de-DE" dirty="0" smtClean="0"/>
              <a:t>auf </a:t>
            </a:r>
            <a:r>
              <a:rPr lang="de-DE" dirty="0"/>
              <a:t>die </a:t>
            </a:r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zu </a:t>
            </a:r>
            <a:r>
              <a:rPr lang="de-DE" dirty="0"/>
              <a:t>Kosten der Beklagten, im Rahmen der restlichen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verrechnen.</a:t>
            </a:r>
          </a:p>
          <a:p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Es </a:t>
            </a:r>
            <a:r>
              <a:rPr lang="de-DE" dirty="0"/>
              <a:t>gibt </a:t>
            </a:r>
            <a:r>
              <a:rPr lang="de-DE" b="1" dirty="0"/>
              <a:t>keine</a:t>
            </a:r>
            <a:r>
              <a:rPr lang="de-DE" dirty="0"/>
              <a:t> offene </a:t>
            </a:r>
            <a:r>
              <a:rPr lang="de-DE" b="1" dirty="0" smtClean="0"/>
              <a:t>Restforderung.</a:t>
            </a:r>
            <a:endParaRPr lang="de-DE" dirty="0"/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5087028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4593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145,00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4303716" y="3413991"/>
            <a:ext cx="2019180" cy="216702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972,00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1/6		= 269,50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702,50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42423" y="2944538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972,00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		= 1347,50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rgbClr val="FF0000"/>
                </a:solidFill>
              </a:rPr>
              <a:t>Bereits </a:t>
            </a:r>
            <a:r>
              <a:rPr lang="de-DE" u="sng" dirty="0" smtClean="0">
                <a:solidFill>
                  <a:srgbClr val="FF0000"/>
                </a:solidFill>
              </a:rPr>
              <a:t>gezahlt von Beklagten:</a:t>
            </a:r>
            <a:endParaRPr lang="de-DE" u="sng" dirty="0">
              <a:solidFill>
                <a:srgbClr val="FF0000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= 500,00 EUR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702,50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1617€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2839426" y="508021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1617€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4815985" y="5184327"/>
            <a:ext cx="1677149" cy="1483566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1617€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269,50€=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1347,50€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Gefaltete Ecke 39"/>
          <p:cNvSpPr/>
          <p:nvPr/>
        </p:nvSpPr>
        <p:spPr>
          <a:xfrm>
            <a:off x="10220695" y="5309752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6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45€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7" name="Rechteckige Legende 46"/>
          <p:cNvSpPr/>
          <p:nvPr/>
        </p:nvSpPr>
        <p:spPr>
          <a:xfrm>
            <a:off x="9211624" y="4468169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36" grpId="0" animBg="1"/>
      <p:bldP spid="41" grpId="0" animBg="1"/>
      <p:bldP spid="46" grpId="0" animBg="1"/>
      <p:bldP spid="40" grpId="0" animBg="1"/>
      <p:bldP spid="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4" y="3417947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Kläger und Beklagte als Entscheidungsschuldner.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466394" y="4289576"/>
            <a:ext cx="10150979" cy="1754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</a:t>
            </a:r>
            <a:r>
              <a:rPr lang="de-DE" dirty="0" smtClean="0"/>
              <a:t>geleisteter 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</a:t>
            </a:r>
            <a:r>
              <a:rPr lang="de-DE" dirty="0" smtClean="0"/>
              <a:t>von dem </a:t>
            </a:r>
            <a:r>
              <a:rPr lang="de-DE" dirty="0"/>
              <a:t>Beklagten erfordert</a:t>
            </a:r>
            <a:r>
              <a:rPr lang="de-DE" dirty="0" smtClean="0"/>
              <a:t>. Für den Restbetrag von 145 EUR trägt 	der</a:t>
            </a:r>
          </a:p>
          <a:p>
            <a:r>
              <a:rPr lang="de-DE" dirty="0"/>
              <a:t> </a:t>
            </a:r>
            <a:r>
              <a:rPr lang="de-DE" dirty="0" smtClean="0"/>
              <a:t>                 Kläger die </a:t>
            </a:r>
            <a:r>
              <a:rPr lang="de-DE" dirty="0" err="1" smtClean="0"/>
              <a:t>Mithaft</a:t>
            </a:r>
            <a:r>
              <a:rPr lang="de-DE" dirty="0" smtClean="0"/>
              <a:t> voll.</a:t>
            </a:r>
            <a:endParaRPr lang="de-DE" dirty="0"/>
          </a:p>
          <a:p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hteck 15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560827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9" grpId="0" animBg="1"/>
      <p:bldP spid="12" grpId="0" animBg="1"/>
      <p:bldP spid="14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359228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33241" y="3874950"/>
            <a:ext cx="809468" cy="2950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09764" y="3836683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12.200,00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39241" y="3908332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752,00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15985" y="383668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665,00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2435" y="3819296"/>
            <a:ext cx="1781284" cy="548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Anrechnung MV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72756" y="464017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136,00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245730" y="384593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357,00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217315" y="462770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136,00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533241" y="4696503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636205" y="4562758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35376" y="6089990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734759" y="6075483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1.809,00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8815986" y="464518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136,00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1533241" y="3235629"/>
            <a:ext cx="809468" cy="2950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1100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2567484" y="3207932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Antrag auf Erlass eines MB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4867247" y="3241653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9.700,00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6873306" y="318981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133,00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8832388" y="316594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133,00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10259734" y="3198989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0</a:t>
            </a:r>
            <a:r>
              <a:rPr lang="de-DE" b="1" dirty="0" smtClean="0">
                <a:solidFill>
                  <a:schemeClr val="tx1"/>
                </a:solidFill>
              </a:rPr>
              <a:t>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2616231" y="5310689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1533241" y="5445947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6937241" y="5421208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788,00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8832388" y="537468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788,00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10259734" y="535990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788,00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262378" y="557837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1722€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9918918" y="558576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1281,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35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25" grpId="0" animBg="1"/>
      <p:bldP spid="27" grpId="0" animBg="1"/>
      <p:bldP spid="30" grpId="0" animBg="1"/>
      <p:bldP spid="31" grpId="0" animBg="1"/>
      <p:bldP spid="34" grpId="0" animBg="1"/>
      <p:bldP spid="35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28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6226236" y="3027847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</a:t>
              </a:r>
              <a:r>
                <a:rPr lang="de-DE" dirty="0" smtClean="0"/>
                <a:t>197</a:t>
              </a:r>
              <a:r>
                <a:rPr lang="de-DE" dirty="0" smtClean="0"/>
                <a:t>,50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4946242" y="3429000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798,00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u. </a:t>
            </a:r>
            <a:r>
              <a:rPr lang="de-DE" dirty="0" err="1" smtClean="0"/>
              <a:t>Widerbekl</a:t>
            </a:r>
            <a:r>
              <a:rPr lang="de-DE" dirty="0" smtClean="0"/>
              <a:t>. mit               50% =  904,50 EUR</a:t>
            </a:r>
            <a:endParaRPr lang="de-DE" dirty="0"/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Summe/Rest: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106,50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u. </a:t>
            </a:r>
            <a:r>
              <a:rPr lang="de-DE" dirty="0" err="1" smtClean="0"/>
              <a:t>Widerkl</a:t>
            </a:r>
            <a:r>
              <a:rPr lang="de-DE" dirty="0" smtClean="0"/>
              <a:t>. mit       50%          = 904,50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707,00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1722,00€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3660585" y="525257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817,50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2093755" y="525257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1722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904,50=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817,50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Rechteckige Legende 39"/>
          <p:cNvSpPr/>
          <p:nvPr/>
        </p:nvSpPr>
        <p:spPr>
          <a:xfrm>
            <a:off x="9000397" y="3712612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7" name="Gefaltete Ecke 36"/>
          <p:cNvSpPr/>
          <p:nvPr/>
        </p:nvSpPr>
        <p:spPr>
          <a:xfrm>
            <a:off x="8092016" y="27687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1281,00€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7" name="Gefaltete Ecke 46"/>
          <p:cNvSpPr/>
          <p:nvPr/>
        </p:nvSpPr>
        <p:spPr>
          <a:xfrm>
            <a:off x="5722623" y="525257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Beklagter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1281</a:t>
            </a:r>
            <a:endParaRPr lang="de-DE" b="1" u="sng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904,50=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376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,50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49" name="Gerade Verbindung mit Pfeil 48"/>
          <p:cNvCxnSpPr/>
          <p:nvPr/>
        </p:nvCxnSpPr>
        <p:spPr>
          <a:xfrm flipH="1" flipV="1">
            <a:off x="5287569" y="3103243"/>
            <a:ext cx="2361448" cy="238094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Gefaltete Ecke 47"/>
          <p:cNvSpPr/>
          <p:nvPr/>
        </p:nvSpPr>
        <p:spPr>
          <a:xfrm>
            <a:off x="7401416" y="525257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376,50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0" name="Rechteckige Legende 49"/>
          <p:cNvSpPr/>
          <p:nvPr/>
        </p:nvSpPr>
        <p:spPr>
          <a:xfrm>
            <a:off x="2518272" y="3612706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05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 animBg="1"/>
      <p:bldP spid="15" grpId="0" animBg="1"/>
      <p:bldP spid="22" grpId="0" animBg="1"/>
      <p:bldP spid="24" grpId="0" animBg="1"/>
      <p:bldP spid="26" grpId="0" animBg="1"/>
      <p:bldP spid="41" grpId="0" animBg="1"/>
      <p:bldP spid="46" grpId="0" animBg="1"/>
      <p:bldP spid="40" grpId="0" animBg="1"/>
      <p:bldP spid="47" grpId="0" animBg="1"/>
      <p:bldP spid="48" grpId="0" animBg="1"/>
      <p:bldP spid="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76160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Beklagte mit 50% und der Kläger mit 50% </a:t>
            </a:r>
            <a:r>
              <a:rPr lang="de-DE" dirty="0"/>
              <a:t>als </a:t>
            </a:r>
            <a:r>
              <a:rPr lang="de-DE" dirty="0" smtClean="0"/>
              <a:t>	Entscheidungsschuldner.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428075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dem </a:t>
            </a:r>
            <a:r>
              <a:rPr lang="de-DE" dirty="0"/>
              <a:t>Beklagten erfordert.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560827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29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36.700,00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1575,00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1575,00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1.582,00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1582,00€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623890" y="3921711"/>
            <a:ext cx="755162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9002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2618778" y="3903089"/>
            <a:ext cx="1781284" cy="5712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Zustellungsauslagen über 10 sind 2 x 3,50 EUR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7148749" y="390308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</a:t>
            </a:r>
            <a:r>
              <a:rPr lang="de-DE" b="1" dirty="0" smtClean="0">
                <a:solidFill>
                  <a:schemeClr val="tx1"/>
                </a:solidFill>
              </a:rPr>
              <a:t>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9164047" y="3922480"/>
            <a:ext cx="887906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10260938" y="3907141"/>
            <a:ext cx="887906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5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6" grpId="0" animBg="1"/>
      <p:bldP spid="37" grpId="0" animBg="1"/>
      <p:bldP spid="28" grpId="0" animBg="1"/>
      <p:bldP spid="34" grpId="0" animBg="1"/>
      <p:bldP spid="35" grpId="0" animBg="1"/>
      <p:bldP spid="40" grpId="0" animBg="1"/>
      <p:bldP spid="41" grpId="0" animBg="1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</a:t>
              </a:r>
              <a:r>
                <a:rPr lang="de-DE" dirty="0"/>
                <a:t>7</a:t>
              </a:r>
              <a:r>
                <a:rPr lang="de-DE" dirty="0" smtClean="0"/>
                <a:t>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203846" y="3489328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1.575,00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                                     =  0,00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1.575,00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mit 100%                    = 1.582,00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1.575,00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1582,00€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3712505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1582€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9452558" y="526288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6" name="Rechteckige Legende 25"/>
          <p:cNvSpPr/>
          <p:nvPr/>
        </p:nvSpPr>
        <p:spPr>
          <a:xfrm>
            <a:off x="9211624" y="4468169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36" grpId="0" animBg="1"/>
      <p:bldP spid="41" grpId="0" animBg="1"/>
      <p:bldP spid="4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229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</a:t>
            </a:r>
            <a:r>
              <a:rPr lang="de-DE" u="sng" dirty="0" smtClean="0"/>
              <a:t>Beklagte als Entscheidungsschuldner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363298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dem </a:t>
            </a:r>
            <a:r>
              <a:rPr lang="de-DE" dirty="0"/>
              <a:t>Beklagten erfordert.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38358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09728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4168119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721110" y="5169652"/>
            <a:ext cx="6015037" cy="1508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 smtClean="0">
                <a:solidFill>
                  <a:schemeClr val="tx1"/>
                </a:solidFill>
              </a:rPr>
              <a:t>Verm.:</a:t>
            </a:r>
          </a:p>
          <a:p>
            <a:r>
              <a:rPr lang="de-DE" sz="2000" dirty="0" smtClean="0">
                <a:solidFill>
                  <a:schemeClr val="tx1"/>
                </a:solidFill>
              </a:rPr>
              <a:t>Die Zustellungen </a:t>
            </a:r>
            <a:r>
              <a:rPr lang="de-DE" sz="2000" dirty="0" err="1" smtClean="0">
                <a:solidFill>
                  <a:schemeClr val="tx1"/>
                </a:solidFill>
              </a:rPr>
              <a:t>Bl</a:t>
            </a:r>
            <a:r>
              <a:rPr lang="de-DE" sz="2000" dirty="0" smtClean="0">
                <a:solidFill>
                  <a:schemeClr val="tx1"/>
                </a:solidFill>
              </a:rPr>
              <a:t>. </a:t>
            </a:r>
            <a:r>
              <a:rPr lang="de-DE" sz="2000" dirty="0">
                <a:solidFill>
                  <a:schemeClr val="tx1"/>
                </a:solidFill>
              </a:rPr>
              <a:t>x</a:t>
            </a:r>
            <a:r>
              <a:rPr lang="de-DE" sz="2000" dirty="0" smtClean="0">
                <a:solidFill>
                  <a:schemeClr val="tx1"/>
                </a:solidFill>
              </a:rPr>
              <a:t>x und </a:t>
            </a:r>
            <a:r>
              <a:rPr lang="de-DE" sz="2000" dirty="0" err="1" smtClean="0">
                <a:solidFill>
                  <a:schemeClr val="tx1"/>
                </a:solidFill>
              </a:rPr>
              <a:t>Bl</a:t>
            </a:r>
            <a:r>
              <a:rPr lang="de-DE" sz="2000" dirty="0" smtClean="0">
                <a:solidFill>
                  <a:schemeClr val="tx1"/>
                </a:solidFill>
              </a:rPr>
              <a:t>. xx bleiben </a:t>
            </a:r>
          </a:p>
          <a:p>
            <a:r>
              <a:rPr lang="de-DE" sz="2000" dirty="0" smtClean="0">
                <a:solidFill>
                  <a:schemeClr val="tx1"/>
                </a:solidFill>
              </a:rPr>
              <a:t>gem. § 21 I GKG außer Ansatz.</a:t>
            </a:r>
          </a:p>
          <a:p>
            <a:endParaRPr lang="de-DE" sz="2000" dirty="0" smtClean="0">
              <a:solidFill>
                <a:schemeClr val="tx1"/>
              </a:solidFill>
            </a:endParaRPr>
          </a:p>
          <a:p>
            <a:r>
              <a:rPr lang="de-DE" sz="2000" dirty="0" smtClean="0">
                <a:solidFill>
                  <a:schemeClr val="tx1"/>
                </a:solidFill>
              </a:rPr>
              <a:t>Datum, Name, Dienstbezeichnung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9" name="Ovale Legende 18"/>
          <p:cNvSpPr/>
          <p:nvPr/>
        </p:nvSpPr>
        <p:spPr>
          <a:xfrm>
            <a:off x="1338999" y="5081144"/>
            <a:ext cx="2914650" cy="1688522"/>
          </a:xfrm>
          <a:prstGeom prst="wedgeEllipseCallout">
            <a:avLst>
              <a:gd name="adj1" fmla="val 65834"/>
              <a:gd name="adj2" fmla="val 1550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Sie müssen einen Vermerk bezüglich der Zustellungen machen!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64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1214</Words>
  <Application>Microsoft Office PowerPoint</Application>
  <PresentationFormat>Breitbild</PresentationFormat>
  <Paragraphs>379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58</cp:revision>
  <dcterms:created xsi:type="dcterms:W3CDTF">2023-07-24T07:26:55Z</dcterms:created>
  <dcterms:modified xsi:type="dcterms:W3CDTF">2024-05-27T11:24:54Z</dcterms:modified>
</cp:coreProperties>
</file>