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nva Sans" panose="020B0503030501040103" pitchFamily="34" charset="0"/>
      <p:regular r:id="rId7"/>
    </p:embeddedFont>
    <p:embeddedFont>
      <p:font typeface="Canva Sans Bold" panose="020B0803030501040103" pitchFamily="34" charset="0"/>
      <p:regular r:id="rId8"/>
      <p:bold r:id="rId9"/>
    </p:embeddedFont>
    <p:embeddedFont>
      <p:font typeface="Pompiere" panose="02000000000000000000" pitchFamily="2" charset="77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6BD9C-C382-0344-8F4C-A5934448CEAA}" v="4" dt="2025-01-01T14:42:08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4" autoAdjust="0"/>
    <p:restoredTop sz="94569" autoAdjust="0"/>
  </p:normalViewPr>
  <p:slideViewPr>
    <p:cSldViewPr>
      <p:cViewPr varScale="1">
        <p:scale>
          <a:sx n="98" d="100"/>
          <a:sy n="98" d="100"/>
        </p:scale>
        <p:origin x="2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6986BD9C-C382-0344-8F4C-A5934448CEAA}"/>
    <pc:docChg chg="modSld">
      <pc:chgData name="Katja Dittrich" userId="7fd2e0e7fd3099c6" providerId="LiveId" clId="{6986BD9C-C382-0344-8F4C-A5934448CEAA}" dt="2025-01-01T14:42:08.599" v="14"/>
      <pc:docMkLst>
        <pc:docMk/>
      </pc:docMkLst>
      <pc:sldChg chg="modSp mod">
        <pc:chgData name="Katja Dittrich" userId="7fd2e0e7fd3099c6" providerId="LiveId" clId="{6986BD9C-C382-0344-8F4C-A5934448CEAA}" dt="2025-01-01T14:41:17.042" v="4" actId="14100"/>
        <pc:sldMkLst>
          <pc:docMk/>
          <pc:sldMk cId="0" sldId="256"/>
        </pc:sldMkLst>
        <pc:spChg chg="mod">
          <ac:chgData name="Katja Dittrich" userId="7fd2e0e7fd3099c6" providerId="LiveId" clId="{6986BD9C-C382-0344-8F4C-A5934448CEAA}" dt="2025-01-01T14:40:59.333" v="0" actId="14100"/>
          <ac:spMkLst>
            <pc:docMk/>
            <pc:sldMk cId="0" sldId="256"/>
            <ac:spMk id="9" creationId="{00000000-0000-0000-0000-000000000000}"/>
          </ac:spMkLst>
        </pc:spChg>
        <pc:spChg chg="mod">
          <ac:chgData name="Katja Dittrich" userId="7fd2e0e7fd3099c6" providerId="LiveId" clId="{6986BD9C-C382-0344-8F4C-A5934448CEAA}" dt="2025-01-01T14:41:14.312" v="3" actId="14100"/>
          <ac:spMkLst>
            <pc:docMk/>
            <pc:sldMk cId="0" sldId="256"/>
            <ac:spMk id="12" creationId="{00000000-0000-0000-0000-000000000000}"/>
          </ac:spMkLst>
        </pc:spChg>
        <pc:spChg chg="mod">
          <ac:chgData name="Katja Dittrich" userId="7fd2e0e7fd3099c6" providerId="LiveId" clId="{6986BD9C-C382-0344-8F4C-A5934448CEAA}" dt="2025-01-01T14:41:03.240" v="2" actId="14100"/>
          <ac:spMkLst>
            <pc:docMk/>
            <pc:sldMk cId="0" sldId="256"/>
            <ac:spMk id="14" creationId="{00000000-0000-0000-0000-000000000000}"/>
          </ac:spMkLst>
        </pc:spChg>
        <pc:spChg chg="mod">
          <ac:chgData name="Katja Dittrich" userId="7fd2e0e7fd3099c6" providerId="LiveId" clId="{6986BD9C-C382-0344-8F4C-A5934448CEAA}" dt="2025-01-01T14:41:17.042" v="4" actId="14100"/>
          <ac:spMkLst>
            <pc:docMk/>
            <pc:sldMk cId="0" sldId="256"/>
            <ac:spMk id="17" creationId="{00000000-0000-0000-0000-000000000000}"/>
          </ac:spMkLst>
        </pc:spChg>
      </pc:sldChg>
      <pc:sldChg chg="modSp mod modAnim">
        <pc:chgData name="Katja Dittrich" userId="7fd2e0e7fd3099c6" providerId="LiveId" clId="{6986BD9C-C382-0344-8F4C-A5934448CEAA}" dt="2025-01-01T14:41:58.482" v="11"/>
        <pc:sldMkLst>
          <pc:docMk/>
          <pc:sldMk cId="0" sldId="257"/>
        </pc:sldMkLst>
        <pc:spChg chg="mod">
          <ac:chgData name="Katja Dittrich" userId="7fd2e0e7fd3099c6" providerId="LiveId" clId="{6986BD9C-C382-0344-8F4C-A5934448CEAA}" dt="2025-01-01T14:41:26.939" v="6" actId="14100"/>
          <ac:spMkLst>
            <pc:docMk/>
            <pc:sldMk cId="0" sldId="257"/>
            <ac:spMk id="8" creationId="{00000000-0000-0000-0000-000000000000}"/>
          </ac:spMkLst>
        </pc:spChg>
        <pc:spChg chg="mod">
          <ac:chgData name="Katja Dittrich" userId="7fd2e0e7fd3099c6" providerId="LiveId" clId="{6986BD9C-C382-0344-8F4C-A5934448CEAA}" dt="2025-01-01T14:41:23.097" v="5" actId="14100"/>
          <ac:spMkLst>
            <pc:docMk/>
            <pc:sldMk cId="0" sldId="257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6986BD9C-C382-0344-8F4C-A5934448CEAA}" dt="2025-01-01T14:42:01.981" v="12"/>
        <pc:sldMkLst>
          <pc:docMk/>
          <pc:sldMk cId="0" sldId="258"/>
        </pc:sldMkLst>
        <pc:spChg chg="mod">
          <ac:chgData name="Katja Dittrich" userId="7fd2e0e7fd3099c6" providerId="LiveId" clId="{6986BD9C-C382-0344-8F4C-A5934448CEAA}" dt="2025-01-01T14:41:33.666" v="7" actId="14100"/>
          <ac:spMkLst>
            <pc:docMk/>
            <pc:sldMk cId="0" sldId="258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6986BD9C-C382-0344-8F4C-A5934448CEAA}" dt="2025-01-01T14:42:05.404" v="13"/>
        <pc:sldMkLst>
          <pc:docMk/>
          <pc:sldMk cId="0" sldId="259"/>
        </pc:sldMkLst>
        <pc:spChg chg="mod">
          <ac:chgData name="Katja Dittrich" userId="7fd2e0e7fd3099c6" providerId="LiveId" clId="{6986BD9C-C382-0344-8F4C-A5934448CEAA}" dt="2025-01-01T14:41:39.884" v="8" actId="14100"/>
          <ac:spMkLst>
            <pc:docMk/>
            <pc:sldMk cId="0" sldId="259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6986BD9C-C382-0344-8F4C-A5934448CEAA}" dt="2025-01-01T14:42:08.599" v="14"/>
        <pc:sldMkLst>
          <pc:docMk/>
          <pc:sldMk cId="0" sldId="260"/>
        </pc:sldMkLst>
        <pc:spChg chg="mod">
          <ac:chgData name="Katja Dittrich" userId="7fd2e0e7fd3099c6" providerId="LiveId" clId="{6986BD9C-C382-0344-8F4C-A5934448CEAA}" dt="2025-01-01T14:41:45.158" v="9" actId="14100"/>
          <ac:spMkLst>
            <pc:docMk/>
            <pc:sldMk cId="0" sldId="260"/>
            <ac:spMk id="8" creationId="{00000000-0000-0000-0000-000000000000}"/>
          </ac:spMkLst>
        </pc:spChg>
        <pc:spChg chg="mod">
          <ac:chgData name="Katja Dittrich" userId="7fd2e0e7fd3099c6" providerId="LiveId" clId="{6986BD9C-C382-0344-8F4C-A5934448CEAA}" dt="2025-01-01T14:41:52.457" v="10" actId="14100"/>
          <ac:spMkLst>
            <pc:docMk/>
            <pc:sldMk cId="0" sldId="260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627522" y="651740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606512" y="2062817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40656" y="4895597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650479" y="3665427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5392400" y="1174639"/>
            <a:ext cx="1560538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4815" y="747712"/>
            <a:ext cx="23983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6" action="ppaction://hlinksldjump"/>
              </a:rPr>
              <a:t>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4674" y="2158790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b)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4815" y="3721612"/>
            <a:ext cx="278705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8" action="ppaction://hlinksldjump"/>
              </a:rPr>
              <a:t>c)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4234" y="4991570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9" action="ppaction://hlinksldjump"/>
              </a:rPr>
              <a:t>d)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03333" y="715752"/>
            <a:ext cx="4216467" cy="505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den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Begriff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Verlöbnis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03333" y="1766360"/>
            <a:ext cx="12758717" cy="134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17-jährige Fatma hat sich ohne Wissen ihrer Eltern mit dem volljährigen Mario verlobt. Zur Vorbereitung der Heirat kauft Fatma von ihrem Taschengeld ein Hochzeitskleid im Wert von 900,00 €. Kurz vor dem Termin erklärt Mario der Fatma seinen Rücktritt. Welche Rechte hat Fatma?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03333" y="3539691"/>
            <a:ext cx="1648466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Emilia und Noah haben sich verlobt. Ein halbes Jahr später scheitert die Beziehung und sie heben das Verlöbnis einvernehmlich auf. Welche Rechte stehen den beiden hier zu?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03332" y="4985362"/>
            <a:ext cx="5892867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Was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nichteheliche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Lebensgemeinschaft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913116"/>
            <a:ext cx="14255359" cy="1463273"/>
            <a:chOff x="0" y="0"/>
            <a:chExt cx="2208528" cy="2266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26699"/>
            </a:xfrm>
            <a:custGeom>
              <a:avLst/>
              <a:gdLst/>
              <a:ahLst/>
              <a:cxnLst/>
              <a:rect l="l" t="t" r="r" b="b"/>
              <a:pathLst>
                <a:path w="2208528" h="226699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14208"/>
                  </a:lnTo>
                  <a:cubicBezTo>
                    <a:pt x="2208528" y="221107"/>
                    <a:pt x="2202936" y="226699"/>
                    <a:pt x="2196037" y="226699"/>
                  </a:cubicBezTo>
                  <a:lnTo>
                    <a:pt x="12491" y="226699"/>
                  </a:lnTo>
                  <a:cubicBezTo>
                    <a:pt x="5592" y="226699"/>
                    <a:pt x="0" y="221107"/>
                    <a:pt x="0" y="214208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75142" b="-27514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154401" y="7604126"/>
            <a:ext cx="677634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65709" y="1170090"/>
            <a:ext cx="6926091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Begriff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Verlöbnis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65709" y="3667870"/>
            <a:ext cx="13874815" cy="262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Verlöbnis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gegenseitige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rechtsverbindliche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höchstpersönliche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Versprechen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zweier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Personen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künftig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miteinander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eingehen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wollen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215457"/>
            <a:ext cx="14255359" cy="2160931"/>
            <a:chOff x="0" y="0"/>
            <a:chExt cx="2208528" cy="3347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334785"/>
            </a:xfrm>
            <a:custGeom>
              <a:avLst/>
              <a:gdLst/>
              <a:ahLst/>
              <a:cxnLst/>
              <a:rect l="l" t="t" r="r" b="b"/>
              <a:pathLst>
                <a:path w="2208528" h="334785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322294"/>
                  </a:lnTo>
                  <a:cubicBezTo>
                    <a:pt x="2208528" y="329192"/>
                    <a:pt x="2202936" y="334785"/>
                    <a:pt x="2196037" y="334785"/>
                  </a:cubicBezTo>
                  <a:lnTo>
                    <a:pt x="12491" y="334785"/>
                  </a:lnTo>
                  <a:cubicBezTo>
                    <a:pt x="5592" y="334785"/>
                    <a:pt x="0" y="329192"/>
                    <a:pt x="0" y="322294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170170" b="-170170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154401" y="7604126"/>
            <a:ext cx="677634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94554" y="536526"/>
            <a:ext cx="13636582" cy="1518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33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17-jährige Fatma hat sich ohne Wissen ihrer Eltern mit dem volljährigen Mario verlobt. Zur Vorbereitung der Heirat kauft Fatma von ihrem Taschengeld ein Hochzeitskleid im Wert von 900,00 €. Kurz vor dem Termin erklärt Mario der Fatma seinen Rücktritt. Welche Rechte hat Fatma?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817066"/>
            <a:ext cx="16511824" cy="558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Fatma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evtl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Schadensersatz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das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gekaufte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Hochzeitskleid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verlangen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§§ 1298, 1299 BGB</a:t>
            </a:r>
          </a:p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Voraussetzung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hierfür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allerdings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wirksames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Verlöbnis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mangels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Einwilligung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Eltern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Verlobung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noch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wirksam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zustande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gekommen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(§§ 2, 106, 107 BGB)</a:t>
            </a:r>
          </a:p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Genehmigen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Eltern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das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Verlöbnis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nachträglich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so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besteht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Anspruch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108 I BGB)</a:t>
            </a:r>
          </a:p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verweigern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Genehmigung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dann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kommt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Ersatzpflicht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Mario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</a:p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Betracht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wenn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man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Berufung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Mario auf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Unwirksamkeit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</a:p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Verlöbnisses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treuwidrig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verbietet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242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735281"/>
            <a:ext cx="14255359" cy="1641107"/>
            <a:chOff x="0" y="0"/>
            <a:chExt cx="2208528" cy="2542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54250"/>
            </a:xfrm>
            <a:custGeom>
              <a:avLst/>
              <a:gdLst/>
              <a:ahLst/>
              <a:cxnLst/>
              <a:rect l="l" t="t" r="r" b="b"/>
              <a:pathLst>
                <a:path w="2208528" h="254250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41759"/>
                  </a:lnTo>
                  <a:cubicBezTo>
                    <a:pt x="2208528" y="248658"/>
                    <a:pt x="2202936" y="254250"/>
                    <a:pt x="2196037" y="254250"/>
                  </a:cubicBezTo>
                  <a:lnTo>
                    <a:pt x="12491" y="254250"/>
                  </a:lnTo>
                  <a:cubicBezTo>
                    <a:pt x="5592" y="254250"/>
                    <a:pt x="0" y="248658"/>
                    <a:pt x="0" y="241759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39909" b="-23990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078201" y="7604126"/>
            <a:ext cx="753834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63232" y="825585"/>
            <a:ext cx="13899226" cy="138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Emilia und Noah haben sich verlobt. Ein halbes Jahr später scheitert die Beziehung und sie heben das Verlöbnis einvernehmlich auf. Welche Rechte stehen den beiden hier zu?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3243" y="3340100"/>
            <a:ext cx="15937282" cy="351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Ansprüche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§§ 1298, 1299 BGB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nachdem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Rücktritt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sondern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einvernehmliche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Aufhebung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wurde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dagegen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besteht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immer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Anspruch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wechselseitige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Rückgabe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von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evtl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Geschenken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Erwartung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gemacht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worden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1301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913116"/>
            <a:ext cx="14255359" cy="1463273"/>
            <a:chOff x="0" y="0"/>
            <a:chExt cx="2208528" cy="2266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26699"/>
            </a:xfrm>
            <a:custGeom>
              <a:avLst/>
              <a:gdLst/>
              <a:ahLst/>
              <a:cxnLst/>
              <a:rect l="l" t="t" r="r" b="b"/>
              <a:pathLst>
                <a:path w="2208528" h="226699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14208"/>
                  </a:lnTo>
                  <a:cubicBezTo>
                    <a:pt x="2208528" y="221107"/>
                    <a:pt x="2202936" y="226699"/>
                    <a:pt x="2196037" y="226699"/>
                  </a:cubicBezTo>
                  <a:lnTo>
                    <a:pt x="12491" y="226699"/>
                  </a:lnTo>
                  <a:cubicBezTo>
                    <a:pt x="5592" y="226699"/>
                    <a:pt x="0" y="221107"/>
                    <a:pt x="0" y="214208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75142" b="-27514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204203" y="7604126"/>
            <a:ext cx="712197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77436" y="1170090"/>
            <a:ext cx="9733764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nichteheliche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Lebensgemeinschaft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782045"/>
            <a:ext cx="16511824" cy="528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nichteheliche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Lebensgemeinschaft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Dauer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angelegte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Lebensgemein-schaft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zweier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Personen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;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daneben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weitere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Lebensgemeinschaft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gleicher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Art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zulässt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durch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innere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Bindungen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auszeichnet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gegenseitiges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Einstehen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Partner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füreinander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begründen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also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über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Beziehungen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reinen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Haushalts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-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Wirtschaftsgemeinschaft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hinausgehen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BVerfG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NJW 1993, 643)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Macintosh PowerPoint</Application>
  <PresentationFormat>Benutzerdefiniert</PresentationFormat>
  <Paragraphs>28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Pompiere</vt:lpstr>
      <vt:lpstr>Canva Sans</vt:lpstr>
      <vt:lpstr>Calibri</vt:lpstr>
      <vt:lpstr>Canva Sans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B2</dc:title>
  <cp:lastModifiedBy>Katja Dittrich</cp:lastModifiedBy>
  <cp:revision>1</cp:revision>
  <dcterms:created xsi:type="dcterms:W3CDTF">2006-08-16T00:00:00Z</dcterms:created>
  <dcterms:modified xsi:type="dcterms:W3CDTF">2025-01-01T14:42:09Z</dcterms:modified>
  <dc:identifier>DAGa9nZF2TQ</dc:identifier>
</cp:coreProperties>
</file>