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88" r:id="rId2"/>
    <p:sldId id="38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54" d="100"/>
          <a:sy n="54" d="100"/>
        </p:scale>
        <p:origin x="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-121186" y="388221"/>
            <a:ext cx="12313185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b="1" i="0" u="none" strike="noStrike" baseline="0" dirty="0">
                <a:solidFill>
                  <a:srgbClr val="32435F"/>
                </a:solidFill>
                <a:latin typeface="+mj-lt"/>
              </a:rPr>
              <a:t>					Rechtsmittel</a:t>
            </a:r>
            <a:br>
              <a:rPr lang="de-DE" sz="1600" b="1" i="0" u="none" strike="noStrike" baseline="0" dirty="0">
                <a:solidFill>
                  <a:srgbClr val="32435F"/>
                </a:solidFill>
                <a:latin typeface="+mj-lt"/>
              </a:rPr>
            </a:br>
            <a:endParaRPr lang="de-DE" sz="3200" b="1" i="0" u="none" strike="noStrike" baseline="0" dirty="0">
              <a:solidFill>
                <a:srgbClr val="32435F"/>
              </a:solidFill>
              <a:latin typeface="+mj-lt"/>
            </a:endParaRPr>
          </a:p>
          <a:p>
            <a:r>
              <a:rPr lang="de-DE" sz="2400" b="1" dirty="0">
                <a:solidFill>
                  <a:srgbClr val="000000"/>
                </a:solidFill>
                <a:latin typeface="+mj-lt"/>
              </a:rPr>
              <a:t>	</a:t>
            </a:r>
            <a:r>
              <a:rPr lang="de-DE" sz="1600" b="1" dirty="0">
                <a:solidFill>
                  <a:srgbClr val="000000"/>
                </a:solidFill>
                <a:latin typeface="+mj-lt"/>
              </a:rPr>
              <a:t>Das </a:t>
            </a:r>
            <a:r>
              <a:rPr lang="de-DE" sz="1600" b="1" dirty="0" err="1">
                <a:solidFill>
                  <a:srgbClr val="000000"/>
                </a:solidFill>
                <a:latin typeface="+mj-lt"/>
              </a:rPr>
              <a:t>FamFG</a:t>
            </a:r>
            <a:r>
              <a:rPr lang="de-DE" sz="1600" b="1" dirty="0">
                <a:solidFill>
                  <a:srgbClr val="000000"/>
                </a:solidFill>
                <a:latin typeface="+mj-lt"/>
              </a:rPr>
              <a:t> kennt das einheitliche Rechtsmittel der Beschwerde, welche gegen Endentscheidungen</a:t>
            </a: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	des ersten Rechtszuges statthaft ist. Sie ist in den §§ 58 ff. </a:t>
            </a:r>
            <a:r>
              <a:rPr lang="de-DE" sz="1600" b="1" dirty="0" err="1">
                <a:solidFill>
                  <a:srgbClr val="000000"/>
                </a:solidFill>
                <a:latin typeface="+mj-lt"/>
              </a:rPr>
              <a:t>FamFG</a:t>
            </a:r>
            <a:r>
              <a:rPr lang="de-DE" sz="1600" b="1" dirty="0">
                <a:solidFill>
                  <a:srgbClr val="000000"/>
                </a:solidFill>
                <a:latin typeface="+mj-lt"/>
              </a:rPr>
              <a:t> geregelt.</a:t>
            </a:r>
          </a:p>
          <a:p>
            <a:endParaRPr lang="de-DE" sz="1600" b="1" dirty="0">
              <a:solidFill>
                <a:srgbClr val="000000"/>
              </a:solidFill>
              <a:latin typeface="+mj-lt"/>
            </a:endParaRP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	          Die Beschwerde ist in Betreuungssachen binnen einer </a:t>
            </a:r>
            <a:r>
              <a:rPr lang="de-DE" sz="1600" b="1" dirty="0">
                <a:solidFill>
                  <a:srgbClr val="FF0000"/>
                </a:solidFill>
                <a:latin typeface="+mj-lt"/>
              </a:rPr>
              <a:t>Frist von 1 Monat </a:t>
            </a:r>
            <a:r>
              <a:rPr lang="de-DE" sz="1600" b="1" dirty="0">
                <a:solidFill>
                  <a:srgbClr val="000000"/>
                </a:solidFill>
                <a:latin typeface="+mj-lt"/>
              </a:rPr>
              <a:t>einzulegen(</a:t>
            </a:r>
            <a:r>
              <a:rPr lang="de-DE" sz="1600" b="1" dirty="0">
                <a:solidFill>
                  <a:srgbClr val="000000"/>
                </a:solidFill>
              </a:rPr>
              <a:t>63 Abs.1. </a:t>
            </a:r>
            <a:r>
              <a:rPr lang="de-DE" sz="1600" b="1" dirty="0" err="1">
                <a:solidFill>
                  <a:srgbClr val="000000"/>
                </a:solidFill>
              </a:rPr>
              <a:t>FamFG</a:t>
            </a:r>
            <a:r>
              <a:rPr lang="de-DE" sz="1600" b="1" dirty="0">
                <a:solidFill>
                  <a:srgbClr val="000000"/>
                </a:solidFill>
              </a:rPr>
              <a:t>), </a:t>
            </a:r>
            <a:r>
              <a:rPr lang="de-DE" sz="1600" dirty="0">
                <a:solidFill>
                  <a:srgbClr val="000000"/>
                </a:solidFill>
                <a:latin typeface=" Arial Narrow"/>
              </a:rPr>
              <a:t>in</a:t>
            </a:r>
          </a:p>
          <a:p>
            <a:r>
              <a:rPr lang="de-DE" sz="1600" dirty="0">
                <a:solidFill>
                  <a:srgbClr val="000000"/>
                </a:solidFill>
                <a:latin typeface=" Arial Narrow"/>
              </a:rPr>
              <a:t>                  Endentscheidungen der einstweiligen Anordnung oder </a:t>
            </a:r>
            <a:r>
              <a:rPr lang="de-DE" sz="1600" b="1" dirty="0">
                <a:solidFill>
                  <a:srgbClr val="000000"/>
                </a:solidFill>
                <a:latin typeface="+mj-lt"/>
              </a:rPr>
              <a:t>Entscheidungen über Anträge auf Genehmigung eines </a:t>
            </a: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           </a:t>
            </a:r>
            <a:r>
              <a:rPr lang="de-DE" sz="1600" b="1" dirty="0">
                <a:solidFill>
                  <a:srgbClr val="000000"/>
                </a:solidFill>
              </a:rPr>
              <a:t>Rechtsgeschäfts binnen einer </a:t>
            </a:r>
            <a:r>
              <a:rPr lang="de-DE" sz="1600" b="1" dirty="0">
                <a:solidFill>
                  <a:srgbClr val="FF0000"/>
                </a:solidFill>
              </a:rPr>
              <a:t>Frist von 2 Wochen </a:t>
            </a:r>
            <a:r>
              <a:rPr lang="de-DE" sz="1600" b="1" dirty="0"/>
              <a:t>(§ 63 Abs. 2 Nr.1 u. 2.)</a:t>
            </a:r>
          </a:p>
          <a:p>
            <a:endParaRPr lang="de-DE" sz="1600" b="1" dirty="0">
              <a:solidFill>
                <a:srgbClr val="000000"/>
              </a:solidFill>
            </a:endParaRP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           Über die Beschwerde entscheidet das Beschwerdegericht (OLG oder LG). Die Beschwerde bewirkt also, </a:t>
            </a: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           dass eine höhere Instanz entscheidet. Das Gericht, dessen Beschluss angefochten wird, kann der</a:t>
            </a: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           Beschwerde abhelfen.</a:t>
            </a:r>
            <a:endParaRPr lang="de-DE" sz="1600" dirty="0">
              <a:solidFill>
                <a:srgbClr val="000000"/>
              </a:solidFill>
              <a:latin typeface=" Arial Narrow"/>
            </a:endParaRP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</a:t>
            </a: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           - </a:t>
            </a:r>
            <a:r>
              <a:rPr lang="de-DE" sz="1600" dirty="0">
                <a:latin typeface="Arial Narrow" panose="020B0606020202030204" pitchFamily="34" charset="0"/>
              </a:rPr>
              <a:t>Betreuungssachen  -&gt;   Landgericht (§§ 72 Abs. 1 S.2, 119 Abs. 1 Nr. 1b GVG) , dieser besagt, dass das OLG  </a:t>
            </a: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	          grundsätzlich für die Beschwerden gegen Entscheidungen der freiwilligen Gerichtsbarkeit zuständig ist, </a:t>
            </a: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           aber </a:t>
            </a:r>
            <a:r>
              <a:rPr lang="de-DE" sz="1600" b="1" dirty="0">
                <a:solidFill>
                  <a:srgbClr val="000000"/>
                </a:solidFill>
              </a:rPr>
              <a:t>Freiheitsentziehungssachen und Entscheidungen in Angelegenheiten der  Betreuungsgerichte </a:t>
            </a:r>
          </a:p>
          <a:p>
            <a:r>
              <a:rPr lang="de-DE" sz="1600" b="1" dirty="0">
                <a:solidFill>
                  <a:srgbClr val="000000"/>
                </a:solidFill>
              </a:rPr>
              <a:t>                  davon  ausgenommen sind.</a:t>
            </a:r>
          </a:p>
          <a:p>
            <a:endParaRPr lang="de-DE" sz="1600" b="1" dirty="0">
              <a:solidFill>
                <a:srgbClr val="000000"/>
              </a:solidFill>
            </a:endParaRPr>
          </a:p>
          <a:p>
            <a:endParaRPr lang="de-DE" sz="1600" b="1" dirty="0">
              <a:solidFill>
                <a:srgbClr val="000000"/>
              </a:solidFill>
              <a:latin typeface="+mj-lt"/>
            </a:endParaRP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           Die Einlegung der Beschwerde bewirkt, dass die formelle Rechtskraft des Beschlusses gehemmt wird. </a:t>
            </a:r>
          </a:p>
          <a:p>
            <a:r>
              <a:rPr lang="de-DE" sz="1600" b="1" dirty="0">
                <a:solidFill>
                  <a:srgbClr val="000000"/>
                </a:solidFill>
                <a:latin typeface="+mj-lt"/>
              </a:rPr>
              <a:t>                  </a:t>
            </a:r>
            <a:r>
              <a:rPr lang="de-DE" sz="1600" dirty="0">
                <a:latin typeface="Arial Narrow" panose="020B0606020202030204" pitchFamily="34" charset="0"/>
              </a:rPr>
              <a:t>Die Beschwerde steht demjenigen zu, der durch den Beschluss in seinen Rechten beeinträchtigt ist (§ 59 </a:t>
            </a:r>
            <a:r>
              <a:rPr lang="de-DE" sz="1600" dirty="0" err="1">
                <a:latin typeface="Arial Narrow" panose="020B0606020202030204" pitchFamily="34" charset="0"/>
              </a:rPr>
              <a:t>FamFG</a:t>
            </a:r>
            <a:r>
              <a:rPr lang="de-DE" sz="1600" dirty="0">
                <a:latin typeface="Arial Narrow" panose="020B0606020202030204" pitchFamily="34" charset="0"/>
              </a:rPr>
              <a:t>)</a:t>
            </a:r>
          </a:p>
          <a:p>
            <a:endParaRPr lang="de-DE" b="1" dirty="0">
              <a:solidFill>
                <a:srgbClr val="000000"/>
              </a:solidFill>
              <a:latin typeface="+mj-lt"/>
            </a:endParaRPr>
          </a:p>
          <a:p>
            <a:endParaRPr lang="de-DE" sz="2400" b="1" dirty="0">
              <a:solidFill>
                <a:srgbClr val="000000"/>
              </a:solidFill>
              <a:latin typeface="+mj-lt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801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85592" y="738761"/>
            <a:ext cx="1151262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rgbClr val="000000"/>
                </a:solidFill>
                <a:latin typeface=" Arial Narrow"/>
              </a:rPr>
              <a:t>Das </a:t>
            </a:r>
            <a:r>
              <a:rPr lang="de-DE" sz="2800" dirty="0" err="1">
                <a:solidFill>
                  <a:srgbClr val="000000"/>
                </a:solidFill>
                <a:latin typeface=" Arial Narrow"/>
              </a:rPr>
              <a:t>FamFG</a:t>
            </a:r>
            <a:r>
              <a:rPr lang="de-DE" sz="2800" dirty="0">
                <a:solidFill>
                  <a:srgbClr val="000000"/>
                </a:solidFill>
                <a:latin typeface=" Arial Narrow"/>
              </a:rPr>
              <a:t> kennt außerdem die Rechtsbeschwerde (§§ 70 ff. </a:t>
            </a:r>
            <a:r>
              <a:rPr lang="de-DE" sz="2800" dirty="0" err="1">
                <a:solidFill>
                  <a:srgbClr val="000000"/>
                </a:solidFill>
                <a:latin typeface=" Arial Narrow"/>
              </a:rPr>
              <a:t>FamFG</a:t>
            </a:r>
            <a:r>
              <a:rPr lang="de-DE" sz="2800" dirty="0">
                <a:solidFill>
                  <a:srgbClr val="000000"/>
                </a:solidFill>
                <a:latin typeface=" Arial Narrow"/>
              </a:rPr>
              <a:t>), welche jedoch vom Beschwerdegericht oder dem Oberlandesgericht im ersten Rechtszug zugelassen werden muss.</a:t>
            </a:r>
          </a:p>
          <a:p>
            <a:endParaRPr lang="de-DE" sz="2800" dirty="0">
              <a:solidFill>
                <a:srgbClr val="000000"/>
              </a:solidFill>
              <a:latin typeface=" Arial Narrow"/>
            </a:endParaRPr>
          </a:p>
          <a:p>
            <a:r>
              <a:rPr lang="de-DE" sz="2800" dirty="0">
                <a:solidFill>
                  <a:srgbClr val="000000"/>
                </a:solidFill>
                <a:latin typeface=" Arial Narrow"/>
              </a:rPr>
              <a:t>Die Rechtsbeschwerde ist ausnahmsweise auch ohne Zulassung durch das Beschwerdegericht zulässig. In Betreuungssachen zur Bestellung eines Betreuers, der Aufhebung der Betreuung oder zur Anordnung oder Aufhebung eines Einwilligungsvorbehalts. </a:t>
            </a:r>
            <a:br>
              <a:rPr lang="de-DE" sz="2800" dirty="0">
                <a:solidFill>
                  <a:srgbClr val="000000"/>
                </a:solidFill>
                <a:latin typeface=" Arial Narrow"/>
              </a:rPr>
            </a:br>
            <a:br>
              <a:rPr lang="de-DE" sz="2800" dirty="0">
                <a:solidFill>
                  <a:srgbClr val="000000"/>
                </a:solidFill>
                <a:latin typeface=" Arial Narrow"/>
              </a:rPr>
            </a:br>
            <a:r>
              <a:rPr lang="de-DE" sz="2800" dirty="0">
                <a:solidFill>
                  <a:srgbClr val="000000"/>
                </a:solidFill>
                <a:latin typeface=" Arial Narrow"/>
              </a:rPr>
              <a:t>Ferner gilt dies auch in Unterbringungs- und Freiheitsentziehungssachen.</a:t>
            </a:r>
          </a:p>
          <a:p>
            <a:r>
              <a:rPr lang="de-DE" sz="2800" dirty="0">
                <a:solidFill>
                  <a:srgbClr val="000000"/>
                </a:solidFill>
                <a:latin typeface=" Arial Narrow"/>
              </a:rPr>
              <a:t>Die Zuständigkeit für die Entscheidung über die Rechtsbeschwerde steht dem Bundesgerichtshof zu, § 133 GVG.</a:t>
            </a:r>
          </a:p>
        </p:txBody>
      </p:sp>
    </p:spTree>
    <p:extLst>
      <p:ext uri="{BB962C8B-B14F-4D97-AF65-F5344CB8AC3E}">
        <p14:creationId xmlns:p14="http://schemas.microsoft.com/office/powerpoint/2010/main" val="2602971305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311</Words>
  <Application>Microsoft Office PowerPoint</Application>
  <PresentationFormat>Breitbild</PresentationFormat>
  <Paragraphs>25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 Arial Narrow</vt:lpstr>
      <vt:lpstr>Arial Narrow</vt:lpstr>
      <vt:lpstr>Century Gothic</vt:lpstr>
      <vt:lpstr>Wingdings 3</vt:lpstr>
      <vt:lpstr>Segment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Neuendorf-Schulz, Simone</dc:creator>
  <cp:lastModifiedBy>Neuendorf-Schulz, Simone</cp:lastModifiedBy>
  <cp:revision>1</cp:revision>
  <dcterms:created xsi:type="dcterms:W3CDTF">2024-12-05T07:28:52Z</dcterms:created>
  <dcterms:modified xsi:type="dcterms:W3CDTF">2024-12-05T07:30:57Z</dcterms:modified>
</cp:coreProperties>
</file>