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5CDE7-B305-4F03-8AB2-E8226526A237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EABAB-5933-48AE-BCA9-F984964D1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07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Soll ein Grundstück  verkauft, so müssen sich Käufer und Verkäufer vor einem Notar über den Verkauf einigen. Diese Einigung nennt man Auflassung. Aber erst durch die Eintragung wird man Eigentümer.</a:t>
            </a:r>
          </a:p>
          <a:p>
            <a:r>
              <a:rPr lang="en-US"/>
              <a:t>Geregelt ist das im § 925 BGB (Auflassung)</a:t>
            </a:r>
          </a:p>
          <a:p>
            <a:r>
              <a:rPr lang="en-US"/>
              <a:t>Die Auflassung muss bei gleichzeitiger Anwesenheit (Vertretung möglich), vor einem Notar erklärt werden.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7889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1612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928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958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0114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6160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4792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1837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475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860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1033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94941" y="1575873"/>
            <a:ext cx="4841155" cy="3811331"/>
            <a:chOff x="0" y="0"/>
            <a:chExt cx="3730237" cy="29367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30237" cy="2936730"/>
            </a:xfrm>
            <a:custGeom>
              <a:avLst/>
              <a:gdLst/>
              <a:ahLst/>
              <a:cxnLst/>
              <a:rect l="l" t="t" r="r" b="b"/>
              <a:pathLst>
                <a:path w="3730237" h="2936730">
                  <a:moveTo>
                    <a:pt x="0" y="0"/>
                  </a:moveTo>
                  <a:lnTo>
                    <a:pt x="0" y="2936730"/>
                  </a:lnTo>
                  <a:lnTo>
                    <a:pt x="3730237" y="2936730"/>
                  </a:lnTo>
                  <a:lnTo>
                    <a:pt x="3730237" y="0"/>
                  </a:lnTo>
                  <a:lnTo>
                    <a:pt x="0" y="0"/>
                  </a:lnTo>
                  <a:close/>
                  <a:moveTo>
                    <a:pt x="3669277" y="2875770"/>
                  </a:moveTo>
                  <a:lnTo>
                    <a:pt x="59690" y="2875770"/>
                  </a:lnTo>
                  <a:lnTo>
                    <a:pt x="59690" y="59690"/>
                  </a:lnTo>
                  <a:lnTo>
                    <a:pt x="3669277" y="59690"/>
                  </a:lnTo>
                  <a:lnTo>
                    <a:pt x="3669277" y="287577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44008" y="1264212"/>
            <a:ext cx="7276611" cy="4683449"/>
            <a:chOff x="0" y="0"/>
            <a:chExt cx="5513070" cy="3548380"/>
          </a:xfrm>
        </p:grpSpPr>
        <p:sp>
          <p:nvSpPr>
            <p:cNvPr id="5" name="Freeform 5"/>
            <p:cNvSpPr/>
            <p:nvPr/>
          </p:nvSpPr>
          <p:spPr>
            <a:xfrm>
              <a:off x="-1297" y="429"/>
              <a:ext cx="5514367" cy="3547951"/>
            </a:xfrm>
            <a:custGeom>
              <a:avLst/>
              <a:gdLst/>
              <a:ahLst/>
              <a:cxnLst/>
              <a:rect l="l" t="t" r="r" b="b"/>
              <a:pathLst>
                <a:path w="5514367" h="3547951">
                  <a:moveTo>
                    <a:pt x="4989857" y="1543891"/>
                  </a:moveTo>
                  <a:cubicBezTo>
                    <a:pt x="5047007" y="1522301"/>
                    <a:pt x="5123207" y="1532461"/>
                    <a:pt x="5187977" y="1510871"/>
                  </a:cubicBezTo>
                  <a:cubicBezTo>
                    <a:pt x="5325137" y="1463881"/>
                    <a:pt x="5434357" y="1388951"/>
                    <a:pt x="5514367" y="1303861"/>
                  </a:cubicBezTo>
                  <a:cubicBezTo>
                    <a:pt x="5497857" y="1216231"/>
                    <a:pt x="5492777" y="1167971"/>
                    <a:pt x="5504207" y="1094311"/>
                  </a:cubicBezTo>
                  <a:cubicBezTo>
                    <a:pt x="5494047" y="1089231"/>
                    <a:pt x="5472457" y="1103201"/>
                    <a:pt x="5471187" y="1082881"/>
                  </a:cubicBezTo>
                  <a:cubicBezTo>
                    <a:pt x="5468647" y="1024461"/>
                    <a:pt x="5440707" y="1002871"/>
                    <a:pt x="5414037" y="953341"/>
                  </a:cubicBezTo>
                  <a:cubicBezTo>
                    <a:pt x="5209567" y="982551"/>
                    <a:pt x="4837457" y="1142571"/>
                    <a:pt x="4616477" y="1128601"/>
                  </a:cubicBezTo>
                  <a:cubicBezTo>
                    <a:pt x="4752367" y="1032081"/>
                    <a:pt x="4850157" y="924131"/>
                    <a:pt x="4852697" y="781891"/>
                  </a:cubicBezTo>
                  <a:cubicBezTo>
                    <a:pt x="4841267" y="770461"/>
                    <a:pt x="4776497" y="762841"/>
                    <a:pt x="4761257" y="767921"/>
                  </a:cubicBezTo>
                  <a:cubicBezTo>
                    <a:pt x="4709187" y="757761"/>
                    <a:pt x="4655847" y="710771"/>
                    <a:pt x="4632987" y="681561"/>
                  </a:cubicBezTo>
                  <a:cubicBezTo>
                    <a:pt x="4611397" y="695531"/>
                    <a:pt x="4607587" y="680291"/>
                    <a:pt x="4588537" y="690451"/>
                  </a:cubicBezTo>
                  <a:cubicBezTo>
                    <a:pt x="4507257" y="628221"/>
                    <a:pt x="4335807" y="722201"/>
                    <a:pt x="4253257" y="663781"/>
                  </a:cubicBezTo>
                  <a:cubicBezTo>
                    <a:pt x="4291357" y="563451"/>
                    <a:pt x="4213887" y="540591"/>
                    <a:pt x="4161817" y="492331"/>
                  </a:cubicBezTo>
                  <a:cubicBezTo>
                    <a:pt x="4180867" y="413591"/>
                    <a:pt x="4133877" y="371681"/>
                    <a:pt x="4090697" y="298021"/>
                  </a:cubicBezTo>
                  <a:cubicBezTo>
                    <a:pt x="4037357" y="323421"/>
                    <a:pt x="4041167" y="284051"/>
                    <a:pt x="4047517" y="258651"/>
                  </a:cubicBezTo>
                  <a:cubicBezTo>
                    <a:pt x="4008147" y="270081"/>
                    <a:pt x="3984017" y="254841"/>
                    <a:pt x="3962427" y="234521"/>
                  </a:cubicBezTo>
                  <a:cubicBezTo>
                    <a:pt x="3886227" y="263731"/>
                    <a:pt x="3816377" y="265001"/>
                    <a:pt x="3755417" y="271351"/>
                  </a:cubicBezTo>
                  <a:cubicBezTo>
                    <a:pt x="3444267" y="304371"/>
                    <a:pt x="3058187" y="388191"/>
                    <a:pt x="2778787" y="402161"/>
                  </a:cubicBezTo>
                  <a:cubicBezTo>
                    <a:pt x="3035327" y="292941"/>
                    <a:pt x="3332507" y="223091"/>
                    <a:pt x="3521737" y="129111"/>
                  </a:cubicBezTo>
                  <a:cubicBezTo>
                    <a:pt x="3528087" y="75771"/>
                    <a:pt x="3526817" y="51641"/>
                    <a:pt x="3523007" y="2111"/>
                  </a:cubicBezTo>
                  <a:cubicBezTo>
                    <a:pt x="3318537" y="-15669"/>
                    <a:pt x="3004847" y="82121"/>
                    <a:pt x="2714017" y="173561"/>
                  </a:cubicBezTo>
                  <a:cubicBezTo>
                    <a:pt x="2039647" y="385651"/>
                    <a:pt x="1226847" y="626951"/>
                    <a:pt x="844577" y="1002871"/>
                  </a:cubicBezTo>
                  <a:cubicBezTo>
                    <a:pt x="854737" y="1058751"/>
                    <a:pt x="838227" y="1131141"/>
                    <a:pt x="880137" y="1179401"/>
                  </a:cubicBezTo>
                  <a:cubicBezTo>
                    <a:pt x="740437" y="1255601"/>
                    <a:pt x="580417" y="1324181"/>
                    <a:pt x="444527" y="1402921"/>
                  </a:cubicBezTo>
                  <a:cubicBezTo>
                    <a:pt x="449607" y="1468961"/>
                    <a:pt x="483897" y="1537541"/>
                    <a:pt x="497867" y="1548971"/>
                  </a:cubicBezTo>
                  <a:cubicBezTo>
                    <a:pt x="453417" y="1573101"/>
                    <a:pt x="521997" y="1555321"/>
                    <a:pt x="519457" y="1580721"/>
                  </a:cubicBezTo>
                  <a:cubicBezTo>
                    <a:pt x="500407" y="1589611"/>
                    <a:pt x="513107" y="1611201"/>
                    <a:pt x="485167" y="1617551"/>
                  </a:cubicBezTo>
                  <a:cubicBezTo>
                    <a:pt x="382297" y="1601041"/>
                    <a:pt x="267997" y="1681051"/>
                    <a:pt x="162587" y="1705181"/>
                  </a:cubicBezTo>
                  <a:cubicBezTo>
                    <a:pt x="158777" y="1721691"/>
                    <a:pt x="196877" y="1719151"/>
                    <a:pt x="172747" y="1733121"/>
                  </a:cubicBezTo>
                  <a:cubicBezTo>
                    <a:pt x="102897" y="1749631"/>
                    <a:pt x="95277" y="1786461"/>
                    <a:pt x="25427" y="1802971"/>
                  </a:cubicBezTo>
                  <a:cubicBezTo>
                    <a:pt x="22887" y="1818211"/>
                    <a:pt x="20347" y="1833451"/>
                    <a:pt x="24157" y="1851231"/>
                  </a:cubicBezTo>
                  <a:cubicBezTo>
                    <a:pt x="34317" y="1863931"/>
                    <a:pt x="95277" y="1848691"/>
                    <a:pt x="78767" y="1870281"/>
                  </a:cubicBezTo>
                  <a:cubicBezTo>
                    <a:pt x="41937" y="1882981"/>
                    <a:pt x="-1243" y="1879171"/>
                    <a:pt x="27" y="1914731"/>
                  </a:cubicBezTo>
                  <a:cubicBezTo>
                    <a:pt x="20347" y="1937591"/>
                    <a:pt x="62257" y="1922351"/>
                    <a:pt x="73687" y="1959181"/>
                  </a:cubicBezTo>
                  <a:cubicBezTo>
                    <a:pt x="64797" y="1976961"/>
                    <a:pt x="36857" y="1987121"/>
                    <a:pt x="44477" y="2009981"/>
                  </a:cubicBezTo>
                  <a:cubicBezTo>
                    <a:pt x="104167" y="2008711"/>
                    <a:pt x="157507" y="2020141"/>
                    <a:pt x="219737" y="2016331"/>
                  </a:cubicBezTo>
                  <a:cubicBezTo>
                    <a:pt x="200687" y="2026491"/>
                    <a:pt x="234977" y="2049351"/>
                    <a:pt x="285777" y="2039191"/>
                  </a:cubicBezTo>
                  <a:cubicBezTo>
                    <a:pt x="283237" y="2056971"/>
                    <a:pt x="238787" y="2059511"/>
                    <a:pt x="242597" y="2078561"/>
                  </a:cubicBezTo>
                  <a:cubicBezTo>
                    <a:pt x="316257" y="2064591"/>
                    <a:pt x="336577" y="2036651"/>
                    <a:pt x="405157" y="2026491"/>
                  </a:cubicBezTo>
                  <a:cubicBezTo>
                    <a:pt x="359437" y="2063321"/>
                    <a:pt x="301017" y="2120471"/>
                    <a:pt x="243867" y="2133171"/>
                  </a:cubicBezTo>
                  <a:cubicBezTo>
                    <a:pt x="227357" y="2156031"/>
                    <a:pt x="233707" y="2186511"/>
                    <a:pt x="224817" y="2210641"/>
                  </a:cubicBezTo>
                  <a:cubicBezTo>
                    <a:pt x="209577" y="2205561"/>
                    <a:pt x="210847" y="2285571"/>
                    <a:pt x="250217" y="2304621"/>
                  </a:cubicBezTo>
                  <a:cubicBezTo>
                    <a:pt x="299747" y="2291921"/>
                    <a:pt x="411507" y="2298271"/>
                    <a:pt x="483897" y="2313511"/>
                  </a:cubicBezTo>
                  <a:cubicBezTo>
                    <a:pt x="478817" y="2327481"/>
                    <a:pt x="462307" y="2337641"/>
                    <a:pt x="471197" y="2357961"/>
                  </a:cubicBezTo>
                  <a:cubicBezTo>
                    <a:pt x="495327" y="2366851"/>
                    <a:pt x="553747" y="2316051"/>
                    <a:pt x="577877" y="2335101"/>
                  </a:cubicBezTo>
                  <a:cubicBezTo>
                    <a:pt x="613437" y="2347801"/>
                    <a:pt x="549937" y="2360501"/>
                    <a:pt x="567717" y="2385901"/>
                  </a:cubicBezTo>
                  <a:cubicBezTo>
                    <a:pt x="803937" y="2267791"/>
                    <a:pt x="993167" y="2246201"/>
                    <a:pt x="1233197" y="2189051"/>
                  </a:cubicBezTo>
                  <a:cubicBezTo>
                    <a:pt x="965227" y="2305891"/>
                    <a:pt x="603277" y="2620851"/>
                    <a:pt x="596927" y="2723721"/>
                  </a:cubicBezTo>
                  <a:cubicBezTo>
                    <a:pt x="629947" y="2723721"/>
                    <a:pt x="657887" y="2731341"/>
                    <a:pt x="688367" y="2737691"/>
                  </a:cubicBezTo>
                  <a:cubicBezTo>
                    <a:pt x="678207" y="2764361"/>
                    <a:pt x="662967" y="2789761"/>
                    <a:pt x="660427" y="2818971"/>
                  </a:cubicBezTo>
                  <a:cubicBezTo>
                    <a:pt x="676937" y="2789761"/>
                    <a:pt x="735357" y="2775791"/>
                    <a:pt x="740437" y="2829131"/>
                  </a:cubicBezTo>
                  <a:cubicBezTo>
                    <a:pt x="699797" y="2832941"/>
                    <a:pt x="699797" y="2845641"/>
                    <a:pt x="699797" y="2876121"/>
                  </a:cubicBezTo>
                  <a:cubicBezTo>
                    <a:pt x="741707" y="2881201"/>
                    <a:pt x="806477" y="2844371"/>
                    <a:pt x="826797" y="2883741"/>
                  </a:cubicBezTo>
                  <a:cubicBezTo>
                    <a:pt x="800127" y="2900251"/>
                    <a:pt x="789967" y="2885011"/>
                    <a:pt x="764567" y="2898981"/>
                  </a:cubicBezTo>
                  <a:cubicBezTo>
                    <a:pt x="765837" y="2924381"/>
                    <a:pt x="791237" y="2905331"/>
                    <a:pt x="800127" y="2918031"/>
                  </a:cubicBezTo>
                  <a:cubicBezTo>
                    <a:pt x="726467" y="2948511"/>
                    <a:pt x="730277" y="2959941"/>
                    <a:pt x="706147" y="3000581"/>
                  </a:cubicBezTo>
                  <a:cubicBezTo>
                    <a:pt x="685827" y="2967561"/>
                    <a:pt x="632487" y="3179651"/>
                    <a:pt x="675667" y="3177111"/>
                  </a:cubicBezTo>
                  <a:cubicBezTo>
                    <a:pt x="640107" y="3213941"/>
                    <a:pt x="708687" y="3192351"/>
                    <a:pt x="725197" y="3206321"/>
                  </a:cubicBezTo>
                  <a:cubicBezTo>
                    <a:pt x="709957" y="3232991"/>
                    <a:pt x="744247" y="3240611"/>
                    <a:pt x="748057" y="3268551"/>
                  </a:cubicBezTo>
                  <a:cubicBezTo>
                    <a:pt x="767107" y="3273631"/>
                    <a:pt x="803937" y="3246961"/>
                    <a:pt x="802667" y="3287601"/>
                  </a:cubicBezTo>
                  <a:cubicBezTo>
                    <a:pt x="765837" y="3291411"/>
                    <a:pt x="777267" y="3281251"/>
                    <a:pt x="751867" y="3306651"/>
                  </a:cubicBezTo>
                  <a:cubicBezTo>
                    <a:pt x="742977" y="3297761"/>
                    <a:pt x="723927" y="3288871"/>
                    <a:pt x="704877" y="3307921"/>
                  </a:cubicBezTo>
                  <a:cubicBezTo>
                    <a:pt x="718847" y="3334591"/>
                    <a:pt x="713767" y="3354911"/>
                    <a:pt x="711227" y="3376501"/>
                  </a:cubicBezTo>
                  <a:cubicBezTo>
                    <a:pt x="778537" y="3365071"/>
                    <a:pt x="731547" y="3387931"/>
                    <a:pt x="793777" y="3393011"/>
                  </a:cubicBezTo>
                  <a:cubicBezTo>
                    <a:pt x="812827" y="3415871"/>
                    <a:pt x="784887" y="3422221"/>
                    <a:pt x="781077" y="3437461"/>
                  </a:cubicBezTo>
                  <a:cubicBezTo>
                    <a:pt x="902997" y="3441271"/>
                    <a:pt x="966497" y="3492071"/>
                    <a:pt x="1070637" y="3516201"/>
                  </a:cubicBezTo>
                  <a:cubicBezTo>
                    <a:pt x="1070637" y="3539061"/>
                    <a:pt x="1089687" y="3530171"/>
                    <a:pt x="1092227" y="3547951"/>
                  </a:cubicBezTo>
                  <a:cubicBezTo>
                    <a:pt x="1290347" y="3525091"/>
                    <a:pt x="1421157" y="3546681"/>
                    <a:pt x="1649757" y="3476831"/>
                  </a:cubicBezTo>
                  <a:cubicBezTo>
                    <a:pt x="1621817" y="3451431"/>
                    <a:pt x="1543077" y="3471751"/>
                    <a:pt x="1527837" y="3459051"/>
                  </a:cubicBezTo>
                  <a:cubicBezTo>
                    <a:pt x="1682777" y="3394281"/>
                    <a:pt x="1872007" y="3371421"/>
                    <a:pt x="2057427" y="3334591"/>
                  </a:cubicBezTo>
                  <a:cubicBezTo>
                    <a:pt x="2235227" y="3300301"/>
                    <a:pt x="2410487" y="3311731"/>
                    <a:pt x="2585747" y="3234261"/>
                  </a:cubicBezTo>
                  <a:cubicBezTo>
                    <a:pt x="2627657" y="3250771"/>
                    <a:pt x="2660677" y="3219021"/>
                    <a:pt x="2700047" y="3207591"/>
                  </a:cubicBezTo>
                  <a:cubicBezTo>
                    <a:pt x="2905787" y="3145361"/>
                    <a:pt x="3167407" y="3095831"/>
                    <a:pt x="3370607" y="3079321"/>
                  </a:cubicBezTo>
                  <a:cubicBezTo>
                    <a:pt x="3406167" y="3076781"/>
                    <a:pt x="3446807" y="3056461"/>
                    <a:pt x="3463317" y="3045031"/>
                  </a:cubicBezTo>
                  <a:cubicBezTo>
                    <a:pt x="3529357" y="3055191"/>
                    <a:pt x="3643657" y="3012011"/>
                    <a:pt x="3703347" y="2995501"/>
                  </a:cubicBezTo>
                  <a:cubicBezTo>
                    <a:pt x="3700807" y="2984071"/>
                    <a:pt x="3690647" y="2971371"/>
                    <a:pt x="3702077" y="2965021"/>
                  </a:cubicBezTo>
                  <a:cubicBezTo>
                    <a:pt x="3784627" y="2945971"/>
                    <a:pt x="3901467" y="2925651"/>
                    <a:pt x="3977667" y="2879931"/>
                  </a:cubicBezTo>
                  <a:cubicBezTo>
                    <a:pt x="3967507" y="2874851"/>
                    <a:pt x="3945917" y="2888821"/>
                    <a:pt x="3944647" y="2868501"/>
                  </a:cubicBezTo>
                  <a:cubicBezTo>
                    <a:pt x="4017037" y="2850721"/>
                    <a:pt x="4105937" y="2843101"/>
                    <a:pt x="4174517" y="2815161"/>
                  </a:cubicBezTo>
                  <a:cubicBezTo>
                    <a:pt x="4160547" y="2812621"/>
                    <a:pt x="4145307" y="2812621"/>
                    <a:pt x="4132607" y="2806271"/>
                  </a:cubicBezTo>
                  <a:cubicBezTo>
                    <a:pt x="4217697" y="2741501"/>
                    <a:pt x="4253257" y="2709751"/>
                    <a:pt x="4370097" y="2695781"/>
                  </a:cubicBezTo>
                  <a:cubicBezTo>
                    <a:pt x="4361207" y="2657681"/>
                    <a:pt x="4387877" y="2633551"/>
                    <a:pt x="4447567" y="2619581"/>
                  </a:cubicBezTo>
                  <a:cubicBezTo>
                    <a:pt x="4464077" y="2596721"/>
                    <a:pt x="4413277" y="2605611"/>
                    <a:pt x="4432327" y="2577671"/>
                  </a:cubicBezTo>
                  <a:cubicBezTo>
                    <a:pt x="4644417" y="2549731"/>
                    <a:pt x="4702837" y="2359231"/>
                    <a:pt x="4800627" y="2252551"/>
                  </a:cubicBezTo>
                  <a:cubicBezTo>
                    <a:pt x="4804437" y="2248741"/>
                    <a:pt x="4820947" y="2238581"/>
                    <a:pt x="4823487" y="2236041"/>
                  </a:cubicBezTo>
                  <a:cubicBezTo>
                    <a:pt x="4958107" y="2154761"/>
                    <a:pt x="5124477" y="2143331"/>
                    <a:pt x="5227347" y="2031571"/>
                  </a:cubicBezTo>
                  <a:cubicBezTo>
                    <a:pt x="5266717" y="1946481"/>
                    <a:pt x="5370857" y="1838531"/>
                    <a:pt x="5255287" y="1768681"/>
                  </a:cubicBezTo>
                  <a:cubicBezTo>
                    <a:pt x="5267987" y="1750901"/>
                    <a:pt x="5261637" y="1726771"/>
                    <a:pt x="5248937" y="1700101"/>
                  </a:cubicBezTo>
                  <a:cubicBezTo>
                    <a:pt x="5196867" y="1714071"/>
                    <a:pt x="4956837" y="1667081"/>
                    <a:pt x="4903497" y="1645491"/>
                  </a:cubicBezTo>
                  <a:cubicBezTo>
                    <a:pt x="4914927" y="1618821"/>
                    <a:pt x="4890797" y="1592151"/>
                    <a:pt x="4897147" y="1576911"/>
                  </a:cubicBezTo>
                  <a:cubicBezTo>
                    <a:pt x="4946677" y="1574371"/>
                    <a:pt x="4960647" y="1555321"/>
                    <a:pt x="4989857" y="1543891"/>
                  </a:cubicBezTo>
                  <a:close/>
                </a:path>
              </a:pathLst>
            </a:custGeom>
            <a:blipFill>
              <a:blip r:embed="rId2"/>
              <a:stretch>
                <a:fillRect l="-6645" r="-664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0" y="2865268"/>
            <a:ext cx="4268755" cy="867736"/>
            <a:chOff x="0" y="0"/>
            <a:chExt cx="7837930" cy="1735472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7837930" cy="1590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108"/>
                </a:lnSpc>
              </a:pPr>
              <a:r>
                <a:rPr lang="en-US" sz="259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GRUNDBUCHLEHRGANG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77086"/>
              <a:ext cx="7837930" cy="658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03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365126"/>
            <a:ext cx="10515600" cy="1325563"/>
            <a:chOff x="0" y="0"/>
            <a:chExt cx="21031200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Dingliche Rechte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06930" y="1845758"/>
            <a:ext cx="11353800" cy="381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126" lvl="1" indent="-331063" defTabSz="609630">
              <a:lnSpc>
                <a:spcPts val="4293"/>
              </a:lnSpc>
              <a:buFont typeface="Arial"/>
              <a:buChar char="•"/>
            </a:pP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dingliche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Rechte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betreffen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Recht an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einer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bestimmten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Sache</a:t>
            </a:r>
          </a:p>
          <a:p>
            <a:pPr marL="662126" lvl="1" indent="-331063" defTabSz="609630">
              <a:lnSpc>
                <a:spcPts val="4293"/>
              </a:lnSpc>
              <a:buFont typeface="Arial"/>
              <a:buChar char="•"/>
            </a:pP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absolute Rechte, die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gegen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jedermann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gelten</a:t>
            </a:r>
            <a:endParaRPr lang="en-US" sz="3066" dirty="0">
              <a:solidFill>
                <a:srgbClr val="30303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662126" lvl="1" indent="-331063" defTabSz="609630">
              <a:lnSpc>
                <a:spcPts val="4293"/>
              </a:lnSpc>
              <a:buFont typeface="Arial"/>
              <a:buChar char="•"/>
            </a:pP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existieren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für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bewegliche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und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unbewegliche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Sachen (z. B.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Grundstücke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662126" lvl="1" indent="-331063" defTabSz="609630">
              <a:lnSpc>
                <a:spcPts val="4293"/>
              </a:lnSpc>
              <a:buFont typeface="Arial"/>
              <a:buChar char="•"/>
            </a:pP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Unterteilung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dinglicher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Rechte an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Grundstücken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:</a:t>
            </a:r>
          </a:p>
          <a:p>
            <a:pPr marL="1324252" lvl="2" indent="-441417" defTabSz="609630">
              <a:lnSpc>
                <a:spcPts val="4293"/>
              </a:lnSpc>
              <a:buFont typeface="Arial"/>
              <a:buChar char="⚬"/>
            </a:pP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A)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Subjektive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dingliche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Rechte (z. B.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Grunddienstbarkeit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1324252" lvl="2" indent="-441417" defTabSz="609630">
              <a:lnSpc>
                <a:spcPts val="4293"/>
              </a:lnSpc>
              <a:buFont typeface="Arial"/>
              <a:buChar char="⚬"/>
            </a:pP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B)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Subjektive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persönliche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Rechte (z. B.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Nießbrauch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365126"/>
            <a:ext cx="10515600" cy="1325563"/>
            <a:chOff x="0" y="0"/>
            <a:chExt cx="21031200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Entstehung dinglicher Rechte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8480" y="1932607"/>
            <a:ext cx="11813520" cy="381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126" lvl="1" indent="-331063" defTabSz="609630">
              <a:lnSpc>
                <a:spcPts val="4293"/>
              </a:lnSpc>
              <a:buFont typeface="Arial"/>
              <a:buChar char="•"/>
            </a:pP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ein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Grundstücksverkauf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erfordert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Einigung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von Käufer und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Verkäufer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vor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einem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Notar (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Auflassung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662126" lvl="1" indent="-331063" defTabSz="609630">
              <a:lnSpc>
                <a:spcPts val="4293"/>
              </a:lnSpc>
              <a:buFont typeface="Arial"/>
              <a:buChar char="•"/>
            </a:pP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Eigentum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entsteht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erst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durch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die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Eintragung</a:t>
            </a:r>
            <a:endParaRPr lang="en-US" sz="3066" dirty="0">
              <a:solidFill>
                <a:srgbClr val="30303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662126" lvl="1" indent="-331063" defTabSz="609630">
              <a:lnSpc>
                <a:spcPts val="4293"/>
              </a:lnSpc>
              <a:buFont typeface="Arial"/>
              <a:buChar char="•"/>
            </a:pP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geregelt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in § 925 BGB (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Auflassung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) – muss in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Anwesenheit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eines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Notars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erfolgen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Vertretung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möglich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defTabSz="609630">
              <a:lnSpc>
                <a:spcPts val="4293"/>
              </a:lnSpc>
            </a:pPr>
            <a:endParaRPr lang="en-US" sz="3066" dirty="0">
              <a:solidFill>
                <a:srgbClr val="30303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662126" lvl="1" indent="-331063" defTabSz="609630">
              <a:lnSpc>
                <a:spcPts val="4293"/>
              </a:lnSpc>
              <a:buFont typeface="Arial"/>
              <a:buChar char="•"/>
            </a:pP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wichtig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ist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auch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§ 873 BGB (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Einigung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 und </a:t>
            </a:r>
            <a:r>
              <a:rPr lang="en-US" sz="3066" dirty="0" err="1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Eintragung</a:t>
            </a:r>
            <a:r>
              <a:rPr lang="en-US" sz="3066" dirty="0">
                <a:solidFill>
                  <a:srgbClr val="30303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AE77BF-7D0F-578C-4400-A536E7D45D14}"/>
              </a:ext>
            </a:extLst>
          </p:cNvPr>
          <p:cNvSpPr txBox="1"/>
          <p:nvPr/>
        </p:nvSpPr>
        <p:spPr>
          <a:xfrm>
            <a:off x="3048000" y="306173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7369D48-C5E1-1B86-99F3-60CF024F33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60800" y="4902200"/>
            <a:ext cx="1930400" cy="1187197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1F12D9EC-D213-C688-09B4-14191E055C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46400" y="3386385"/>
            <a:ext cx="2082800" cy="86899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" y="13"/>
            <a:ext cx="12191981" cy="6857987"/>
            <a:chOff x="0" y="0"/>
            <a:chExt cx="24383962" cy="1371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401" b="-19931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920" y="1319202"/>
            <a:ext cx="6321492" cy="4219596"/>
          </a:xfrm>
          <a:custGeom>
            <a:avLst/>
            <a:gdLst/>
            <a:ahLst/>
            <a:cxnLst/>
            <a:rect l="l" t="t" r="r" b="b"/>
            <a:pathLst>
              <a:path w="9482238" h="6329394">
                <a:moveTo>
                  <a:pt x="0" y="0"/>
                </a:moveTo>
                <a:lnTo>
                  <a:pt x="9482238" y="0"/>
                </a:lnTo>
                <a:lnTo>
                  <a:pt x="9482238" y="6329394"/>
                </a:lnTo>
                <a:lnTo>
                  <a:pt x="0" y="6329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522412" y="1319202"/>
            <a:ext cx="5314249" cy="4219596"/>
          </a:xfrm>
          <a:custGeom>
            <a:avLst/>
            <a:gdLst/>
            <a:ahLst/>
            <a:cxnLst/>
            <a:rect l="l" t="t" r="r" b="b"/>
            <a:pathLst>
              <a:path w="7971373" h="6329394">
                <a:moveTo>
                  <a:pt x="0" y="0"/>
                </a:moveTo>
                <a:lnTo>
                  <a:pt x="7971372" y="0"/>
                </a:lnTo>
                <a:lnTo>
                  <a:pt x="7971372" y="6329394"/>
                </a:lnTo>
                <a:lnTo>
                  <a:pt x="0" y="6329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22" r="-3022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4905" y="-87791"/>
            <a:ext cx="5481295" cy="7702630"/>
          </a:xfrm>
          <a:custGeom>
            <a:avLst/>
            <a:gdLst/>
            <a:ahLst/>
            <a:cxnLst/>
            <a:rect l="l" t="t" r="r" b="b"/>
            <a:pathLst>
              <a:path w="8221942" h="11553945">
                <a:moveTo>
                  <a:pt x="0" y="0"/>
                </a:moveTo>
                <a:lnTo>
                  <a:pt x="8221942" y="0"/>
                </a:lnTo>
                <a:lnTo>
                  <a:pt x="8221942" y="11553946"/>
                </a:lnTo>
                <a:lnTo>
                  <a:pt x="0" y="11553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4" b="-10839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68101" y="275067"/>
            <a:ext cx="4556804" cy="7943696"/>
          </a:xfrm>
          <a:custGeom>
            <a:avLst/>
            <a:gdLst/>
            <a:ahLst/>
            <a:cxnLst/>
            <a:rect l="l" t="t" r="r" b="b"/>
            <a:pathLst>
              <a:path w="6835206" h="11915544">
                <a:moveTo>
                  <a:pt x="0" y="0"/>
                </a:moveTo>
                <a:lnTo>
                  <a:pt x="6835206" y="0"/>
                </a:lnTo>
                <a:lnTo>
                  <a:pt x="6835206" y="11915545"/>
                </a:lnTo>
                <a:lnTo>
                  <a:pt x="0" y="11915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69" t="-2951" b="-2951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8706" y="181001"/>
            <a:ext cx="1413005" cy="868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25296" y="1226356"/>
            <a:ext cx="1413005" cy="868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59050" y="2422511"/>
            <a:ext cx="1413005" cy="868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37224" y="3640613"/>
            <a:ext cx="1413005" cy="86899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365126"/>
            <a:ext cx="10515600" cy="727075"/>
            <a:chOff x="0" y="0"/>
            <a:chExt cx="21031200" cy="2146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146328"/>
            </a:xfrm>
            <a:custGeom>
              <a:avLst/>
              <a:gdLst/>
              <a:ahLst/>
              <a:cxnLst/>
              <a:rect l="l" t="t" r="r" b="b"/>
              <a:pathLst>
                <a:path w="21031200" h="2146328">
                  <a:moveTo>
                    <a:pt x="0" y="0"/>
                  </a:moveTo>
                  <a:lnTo>
                    <a:pt x="21031200" y="0"/>
                  </a:lnTo>
                  <a:lnTo>
                    <a:pt x="21031200" y="2146328"/>
                  </a:lnTo>
                  <a:lnTo>
                    <a:pt x="0" y="21463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9168" b="-15268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31200" cy="20796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 dirty="0" err="1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Geschichte</a:t>
              </a:r>
              <a:r>
                <a:rPr lang="en-US" sz="4400" dirty="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 des </a:t>
              </a:r>
              <a:r>
                <a:rPr lang="en-US" sz="4400" dirty="0" err="1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Grundbuchs</a:t>
              </a:r>
              <a:endParaRPr lang="en-US" sz="4400" dirty="0">
                <a:solidFill>
                  <a:srgbClr val="303030"/>
                </a:solidFill>
                <a:latin typeface="Nickainley"/>
                <a:ea typeface="Nickainley"/>
                <a:cs typeface="Nickainley"/>
                <a:sym typeface="Nickainley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708519" y="685801"/>
            <a:ext cx="1321043" cy="2528311"/>
          </a:xfrm>
          <a:custGeom>
            <a:avLst/>
            <a:gdLst/>
            <a:ahLst/>
            <a:cxnLst/>
            <a:rect l="l" t="t" r="r" b="b"/>
            <a:pathLst>
              <a:path w="1981564" h="3792467">
                <a:moveTo>
                  <a:pt x="0" y="0"/>
                </a:moveTo>
                <a:lnTo>
                  <a:pt x="1981564" y="0"/>
                </a:lnTo>
                <a:lnTo>
                  <a:pt x="1981564" y="3792467"/>
                </a:lnTo>
                <a:lnTo>
                  <a:pt x="0" y="37924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1200" y="1244600"/>
            <a:ext cx="10393680" cy="5359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1872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Einführung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preußischen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Grundbuchordnung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erste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Grundbücher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waren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E16539"/>
                </a:solidFill>
                <a:latin typeface="Inter"/>
                <a:ea typeface="Inter"/>
                <a:cs typeface="Inter"/>
                <a:sym typeface="Inter"/>
              </a:rPr>
              <a:t>Folianten</a:t>
            </a:r>
            <a:endParaRPr lang="en-US" sz="2400" dirty="0">
              <a:solidFill>
                <a:srgbClr val="E16539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3024"/>
              </a:lnSpc>
            </a:pP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→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hier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wurde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noch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mit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Tinte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und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Federkiel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eingetragen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3024"/>
              </a:lnSpc>
            </a:pP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später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erfolgte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mit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großen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Schreibmaschinen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53377" lvl="1" defTabSz="609630">
              <a:lnSpc>
                <a:spcPts val="3024"/>
              </a:lnSpc>
            </a:pP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Foliant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erhielt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Bandnummer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&amp; war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unterteilt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mehrere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Grundbuchblätter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Jedes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Grundbuchblatt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bestand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aus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    </a:t>
            </a:r>
          </a:p>
          <a:p>
            <a:pPr marL="253377" lvl="1" defTabSz="609630">
              <a:lnSpc>
                <a:spcPts val="3024"/>
              </a:lnSpc>
            </a:pP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53377" lvl="1" defTabSz="609630">
              <a:lnSpc>
                <a:spcPts val="3024"/>
              </a:lnSpc>
            </a:pPr>
            <a:r>
              <a:rPr lang="en-US" sz="2400" b="1" i="1" u="sng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     </a:t>
            </a:r>
            <a:r>
              <a:rPr lang="en-US" sz="2400" b="1" i="1" u="sng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Aufschrift</a:t>
            </a:r>
            <a:r>
              <a:rPr lang="en-US" sz="2400" b="1" i="1" u="sng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dem </a:t>
            </a:r>
            <a:r>
              <a:rPr lang="en-US" sz="2400" b="1" i="1" u="sng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Bestandsverzeichnis</a:t>
            </a:r>
            <a:r>
              <a:rPr lang="en-US" sz="2400" b="1" i="1" u="sng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00" b="1" i="1" u="sng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Abteilung</a:t>
            </a:r>
            <a:r>
              <a:rPr lang="en-US" sz="2400" b="1" i="1" u="sng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I, II, III</a:t>
            </a:r>
          </a:p>
          <a:p>
            <a:pPr defTabSz="609630">
              <a:lnSpc>
                <a:spcPts val="3024"/>
              </a:lnSpc>
            </a:pP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                  dies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bis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heute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so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geblieben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3024"/>
              </a:lnSpc>
            </a:pP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später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wurde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zur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Vereinfachung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das Lose-Blatt-Form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Grundbuch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eingeführt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25600" y="5055284"/>
            <a:ext cx="1055144" cy="670016"/>
          </a:xfrm>
          <a:custGeom>
            <a:avLst/>
            <a:gdLst/>
            <a:ahLst/>
            <a:cxnLst/>
            <a:rect l="l" t="t" r="r" b="b"/>
            <a:pathLst>
              <a:path w="1582716" h="1005024">
                <a:moveTo>
                  <a:pt x="0" y="0"/>
                </a:moveTo>
                <a:lnTo>
                  <a:pt x="1582716" y="0"/>
                </a:lnTo>
                <a:lnTo>
                  <a:pt x="1582716" y="1005024"/>
                </a:lnTo>
                <a:lnTo>
                  <a:pt x="0" y="1005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783" y="841375"/>
            <a:ext cx="9291543" cy="5175251"/>
            <a:chOff x="0" y="0"/>
            <a:chExt cx="24625388" cy="13715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25426" cy="13716000"/>
            </a:xfrm>
            <a:custGeom>
              <a:avLst/>
              <a:gdLst/>
              <a:ahLst/>
              <a:cxnLst/>
              <a:rect l="l" t="t" r="r" b="b"/>
              <a:pathLst>
                <a:path w="24625426" h="13716000">
                  <a:moveTo>
                    <a:pt x="0" y="0"/>
                  </a:moveTo>
                  <a:lnTo>
                    <a:pt x="24625426" y="0"/>
                  </a:lnTo>
                  <a:lnTo>
                    <a:pt x="2462542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" t="-77591" b="-6179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652759"/>
            <a:ext cx="12192000" cy="5236373"/>
            <a:chOff x="0" y="0"/>
            <a:chExt cx="24384000" cy="10472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472747"/>
            </a:xfrm>
            <a:custGeom>
              <a:avLst/>
              <a:gdLst/>
              <a:ahLst/>
              <a:cxnLst/>
              <a:rect l="l" t="t" r="r" b="b"/>
              <a:pathLst>
                <a:path w="24384000" h="10472747">
                  <a:moveTo>
                    <a:pt x="0" y="0"/>
                  </a:moveTo>
                  <a:lnTo>
                    <a:pt x="24384000" y="0"/>
                  </a:lnTo>
                  <a:lnTo>
                    <a:pt x="24384000" y="10472747"/>
                  </a:lnTo>
                  <a:lnTo>
                    <a:pt x="0" y="10472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000"/>
              </a:blip>
              <a:stretch>
                <a:fillRect t="-2750" b="-2749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38200" y="365126"/>
            <a:ext cx="10515600" cy="1325563"/>
            <a:chOff x="0" y="0"/>
            <a:chExt cx="21031200" cy="2651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Geschichte des Grundbuchs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7890" y="1905000"/>
            <a:ext cx="10856221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1993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Einführung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des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elektronischen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Grundbuchs</a:t>
            </a:r>
            <a:endParaRPr lang="en-US" sz="2800" b="1" dirty="0">
              <a:solidFill>
                <a:srgbClr val="30303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253377" lvl="1" defTabSz="609630">
              <a:lnSpc>
                <a:spcPts val="3024"/>
              </a:lnSpc>
            </a:pPr>
            <a:endParaRPr lang="en-US" sz="2800" b="1" dirty="0">
              <a:solidFill>
                <a:srgbClr val="30303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sämtliche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Grundbuchblätter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mussten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eingescannt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werden</a:t>
            </a:r>
            <a:endParaRPr lang="en-US" sz="2800" b="1" dirty="0">
              <a:solidFill>
                <a:srgbClr val="30303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253377" lvl="1" defTabSz="609630">
              <a:lnSpc>
                <a:spcPts val="3024"/>
              </a:lnSpc>
            </a:pPr>
            <a:endParaRPr lang="en-US" sz="2800" b="1" dirty="0">
              <a:solidFill>
                <a:srgbClr val="30303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siehe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§ 62 GBV</a:t>
            </a:r>
          </a:p>
          <a:p>
            <a:pPr marL="253377" lvl="1" defTabSz="609630">
              <a:lnSpc>
                <a:spcPts val="3024"/>
              </a:lnSpc>
            </a:pPr>
            <a:endParaRPr lang="en-US" sz="2800" b="1" dirty="0">
              <a:solidFill>
                <a:srgbClr val="30303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zu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jedem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Grundbuchblatt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wird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eine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Grundakte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geführt</a:t>
            </a:r>
            <a:endParaRPr lang="en-US" sz="2800" b="1" dirty="0">
              <a:solidFill>
                <a:srgbClr val="30303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253377" lvl="1" defTabSz="609630">
              <a:lnSpc>
                <a:spcPts val="3024"/>
              </a:lnSpc>
            </a:pPr>
            <a:endParaRPr lang="en-US" sz="2800" b="1" dirty="0">
              <a:solidFill>
                <a:srgbClr val="30303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in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Grundakte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werden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die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Anträge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und der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Schriftverkehr</a:t>
            </a:r>
            <a:r>
              <a:rPr lang="en-US" sz="2800" b="1" dirty="0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aufbewahrt</a:t>
            </a:r>
            <a:endParaRPr lang="en-US" sz="2800" b="1" dirty="0">
              <a:solidFill>
                <a:srgbClr val="30303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506755" lvl="1" indent="-253378" defTabSz="609630">
              <a:lnSpc>
                <a:spcPts val="3024"/>
              </a:lnSpc>
            </a:pPr>
            <a:endParaRPr lang="en-US" sz="2800" b="1" dirty="0">
              <a:solidFill>
                <a:srgbClr val="30303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71258" y="2619509"/>
            <a:ext cx="4237336" cy="3237935"/>
            <a:chOff x="0" y="0"/>
            <a:chExt cx="8474672" cy="6475871"/>
          </a:xfrm>
        </p:grpSpPr>
        <p:sp>
          <p:nvSpPr>
            <p:cNvPr id="3" name="Freeform 3"/>
            <p:cNvSpPr/>
            <p:nvPr/>
          </p:nvSpPr>
          <p:spPr>
            <a:xfrm>
              <a:off x="12700" y="15257"/>
              <a:ext cx="8449310" cy="6445465"/>
            </a:xfrm>
            <a:custGeom>
              <a:avLst/>
              <a:gdLst/>
              <a:ahLst/>
              <a:cxnLst/>
              <a:rect l="l" t="t" r="r" b="b"/>
              <a:pathLst>
                <a:path w="8449310" h="6445465">
                  <a:moveTo>
                    <a:pt x="0" y="644592"/>
                  </a:moveTo>
                  <a:cubicBezTo>
                    <a:pt x="0" y="288502"/>
                    <a:pt x="240665" y="0"/>
                    <a:pt x="537464" y="0"/>
                  </a:cubicBezTo>
                  <a:lnTo>
                    <a:pt x="7911846" y="0"/>
                  </a:lnTo>
                  <a:cubicBezTo>
                    <a:pt x="8208645" y="0"/>
                    <a:pt x="8449310" y="288502"/>
                    <a:pt x="8449310" y="644592"/>
                  </a:cubicBezTo>
                  <a:lnTo>
                    <a:pt x="8449310" y="5800872"/>
                  </a:lnTo>
                  <a:cubicBezTo>
                    <a:pt x="8449310" y="6156809"/>
                    <a:pt x="8208645" y="6445465"/>
                    <a:pt x="7911846" y="6445465"/>
                  </a:cubicBezTo>
                  <a:lnTo>
                    <a:pt x="537464" y="6445465"/>
                  </a:lnTo>
                  <a:cubicBezTo>
                    <a:pt x="240665" y="6445312"/>
                    <a:pt x="0" y="6156809"/>
                    <a:pt x="0" y="5800872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8474710" cy="6475960"/>
            </a:xfrm>
            <a:custGeom>
              <a:avLst/>
              <a:gdLst/>
              <a:ahLst/>
              <a:cxnLst/>
              <a:rect l="l" t="t" r="r" b="b"/>
              <a:pathLst>
                <a:path w="8474710" h="6475960">
                  <a:moveTo>
                    <a:pt x="0" y="659849"/>
                  </a:moveTo>
                  <a:cubicBezTo>
                    <a:pt x="0" y="295368"/>
                    <a:pt x="246380" y="0"/>
                    <a:pt x="550164" y="0"/>
                  </a:cubicBezTo>
                  <a:lnTo>
                    <a:pt x="7924546" y="0"/>
                  </a:lnTo>
                  <a:lnTo>
                    <a:pt x="7924546" y="15257"/>
                  </a:lnTo>
                  <a:lnTo>
                    <a:pt x="7924546" y="0"/>
                  </a:lnTo>
                  <a:cubicBezTo>
                    <a:pt x="8228330" y="0"/>
                    <a:pt x="8474710" y="295368"/>
                    <a:pt x="8474710" y="659849"/>
                  </a:cubicBezTo>
                  <a:lnTo>
                    <a:pt x="8462010" y="659849"/>
                  </a:lnTo>
                  <a:lnTo>
                    <a:pt x="8474710" y="659849"/>
                  </a:lnTo>
                  <a:lnTo>
                    <a:pt x="8474710" y="5816129"/>
                  </a:lnTo>
                  <a:lnTo>
                    <a:pt x="8462010" y="5816129"/>
                  </a:lnTo>
                  <a:lnTo>
                    <a:pt x="8474710" y="5816129"/>
                  </a:lnTo>
                  <a:cubicBezTo>
                    <a:pt x="8474710" y="6180610"/>
                    <a:pt x="8228330" y="6475960"/>
                    <a:pt x="7924546" y="6475960"/>
                  </a:cubicBezTo>
                  <a:lnTo>
                    <a:pt x="7924546" y="6460722"/>
                  </a:lnTo>
                  <a:lnTo>
                    <a:pt x="7924546" y="6475960"/>
                  </a:lnTo>
                  <a:lnTo>
                    <a:pt x="550164" y="6475960"/>
                  </a:lnTo>
                  <a:lnTo>
                    <a:pt x="550164" y="6460722"/>
                  </a:lnTo>
                  <a:lnTo>
                    <a:pt x="550164" y="6475960"/>
                  </a:lnTo>
                  <a:cubicBezTo>
                    <a:pt x="246380" y="6475825"/>
                    <a:pt x="0" y="6180457"/>
                    <a:pt x="0" y="5816129"/>
                  </a:cubicBezTo>
                  <a:lnTo>
                    <a:pt x="0" y="659849"/>
                  </a:lnTo>
                  <a:lnTo>
                    <a:pt x="12700" y="659849"/>
                  </a:lnTo>
                  <a:lnTo>
                    <a:pt x="0" y="659849"/>
                  </a:lnTo>
                  <a:moveTo>
                    <a:pt x="25400" y="659849"/>
                  </a:moveTo>
                  <a:lnTo>
                    <a:pt x="25400" y="5816129"/>
                  </a:lnTo>
                  <a:lnTo>
                    <a:pt x="12700" y="5816129"/>
                  </a:lnTo>
                  <a:lnTo>
                    <a:pt x="25400" y="5816129"/>
                  </a:lnTo>
                  <a:cubicBezTo>
                    <a:pt x="25400" y="6163675"/>
                    <a:pt x="260350" y="6445312"/>
                    <a:pt x="550164" y="6445312"/>
                  </a:cubicBezTo>
                  <a:lnTo>
                    <a:pt x="7924546" y="6445312"/>
                  </a:lnTo>
                  <a:cubicBezTo>
                    <a:pt x="8214360" y="6445312"/>
                    <a:pt x="8449310" y="6163522"/>
                    <a:pt x="8449310" y="5815976"/>
                  </a:cubicBezTo>
                  <a:lnTo>
                    <a:pt x="8449310" y="659849"/>
                  </a:lnTo>
                  <a:cubicBezTo>
                    <a:pt x="8449310" y="312303"/>
                    <a:pt x="8214360" y="30513"/>
                    <a:pt x="7924546" y="30513"/>
                  </a:cubicBezTo>
                  <a:lnTo>
                    <a:pt x="550164" y="30513"/>
                  </a:lnTo>
                  <a:lnTo>
                    <a:pt x="550164" y="15257"/>
                  </a:lnTo>
                  <a:lnTo>
                    <a:pt x="550164" y="30513"/>
                  </a:lnTo>
                  <a:cubicBezTo>
                    <a:pt x="260350" y="30513"/>
                    <a:pt x="25400" y="312303"/>
                    <a:pt x="25400" y="659849"/>
                  </a:cubicBezTo>
                  <a:close/>
                </a:path>
              </a:pathLst>
            </a:custGeom>
            <a:solidFill>
              <a:srgbClr val="E7E6E6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27182" y="3673802"/>
            <a:ext cx="4237336" cy="2695340"/>
            <a:chOff x="0" y="0"/>
            <a:chExt cx="8474672" cy="5390680"/>
          </a:xfrm>
        </p:grpSpPr>
        <p:sp>
          <p:nvSpPr>
            <p:cNvPr id="6" name="Freeform 6"/>
            <p:cNvSpPr/>
            <p:nvPr/>
          </p:nvSpPr>
          <p:spPr>
            <a:xfrm>
              <a:off x="12700" y="12700"/>
              <a:ext cx="8449310" cy="5365369"/>
            </a:xfrm>
            <a:custGeom>
              <a:avLst/>
              <a:gdLst/>
              <a:ahLst/>
              <a:cxnLst/>
              <a:rect l="l" t="t" r="r" b="b"/>
              <a:pathLst>
                <a:path w="8449310" h="5365369">
                  <a:moveTo>
                    <a:pt x="0" y="536575"/>
                  </a:moveTo>
                  <a:cubicBezTo>
                    <a:pt x="0" y="240157"/>
                    <a:pt x="240665" y="0"/>
                    <a:pt x="537464" y="0"/>
                  </a:cubicBezTo>
                  <a:lnTo>
                    <a:pt x="7911846" y="0"/>
                  </a:lnTo>
                  <a:cubicBezTo>
                    <a:pt x="8208645" y="0"/>
                    <a:pt x="8449310" y="240157"/>
                    <a:pt x="8449310" y="536575"/>
                  </a:cubicBezTo>
                  <a:lnTo>
                    <a:pt x="8449310" y="4828794"/>
                  </a:lnTo>
                  <a:cubicBezTo>
                    <a:pt x="8449310" y="5125085"/>
                    <a:pt x="8208645" y="5365369"/>
                    <a:pt x="7911846" y="5365369"/>
                  </a:cubicBezTo>
                  <a:lnTo>
                    <a:pt x="537464" y="5365369"/>
                  </a:lnTo>
                  <a:cubicBezTo>
                    <a:pt x="240665" y="5365242"/>
                    <a:pt x="0" y="5125085"/>
                    <a:pt x="0" y="4828794"/>
                  </a:cubicBezTo>
                  <a:close/>
                </a:path>
              </a:pathLst>
            </a:custGeom>
            <a:solidFill>
              <a:srgbClr val="E7E6E6">
                <a:alpha val="80784"/>
              </a:srgbClr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8474710" cy="5390769"/>
            </a:xfrm>
            <a:custGeom>
              <a:avLst/>
              <a:gdLst/>
              <a:ahLst/>
              <a:cxnLst/>
              <a:rect l="l" t="t" r="r" b="b"/>
              <a:pathLst>
                <a:path w="8474710" h="5390769">
                  <a:moveTo>
                    <a:pt x="0" y="549275"/>
                  </a:moveTo>
                  <a:cubicBezTo>
                    <a:pt x="0" y="245872"/>
                    <a:pt x="246380" y="0"/>
                    <a:pt x="550164" y="0"/>
                  </a:cubicBezTo>
                  <a:lnTo>
                    <a:pt x="7924546" y="0"/>
                  </a:lnTo>
                  <a:lnTo>
                    <a:pt x="7924546" y="12700"/>
                  </a:lnTo>
                  <a:lnTo>
                    <a:pt x="7924546" y="0"/>
                  </a:lnTo>
                  <a:cubicBezTo>
                    <a:pt x="8228330" y="0"/>
                    <a:pt x="8474710" y="245872"/>
                    <a:pt x="8474710" y="549275"/>
                  </a:cubicBezTo>
                  <a:lnTo>
                    <a:pt x="8462010" y="549275"/>
                  </a:lnTo>
                  <a:lnTo>
                    <a:pt x="8474710" y="549275"/>
                  </a:lnTo>
                  <a:lnTo>
                    <a:pt x="8474710" y="4841494"/>
                  </a:lnTo>
                  <a:lnTo>
                    <a:pt x="8462010" y="4841494"/>
                  </a:lnTo>
                  <a:lnTo>
                    <a:pt x="8474710" y="4841494"/>
                  </a:lnTo>
                  <a:cubicBezTo>
                    <a:pt x="8474710" y="5144897"/>
                    <a:pt x="8228330" y="5390769"/>
                    <a:pt x="7924546" y="5390769"/>
                  </a:cubicBezTo>
                  <a:lnTo>
                    <a:pt x="7924546" y="5378069"/>
                  </a:lnTo>
                  <a:lnTo>
                    <a:pt x="7924546" y="5390769"/>
                  </a:lnTo>
                  <a:lnTo>
                    <a:pt x="550164" y="5390769"/>
                  </a:lnTo>
                  <a:lnTo>
                    <a:pt x="550164" y="5378069"/>
                  </a:lnTo>
                  <a:lnTo>
                    <a:pt x="550164" y="5390769"/>
                  </a:lnTo>
                  <a:cubicBezTo>
                    <a:pt x="246380" y="5390642"/>
                    <a:pt x="0" y="5144770"/>
                    <a:pt x="0" y="4841494"/>
                  </a:cubicBezTo>
                  <a:lnTo>
                    <a:pt x="0" y="549275"/>
                  </a:lnTo>
                  <a:lnTo>
                    <a:pt x="12700" y="549275"/>
                  </a:lnTo>
                  <a:lnTo>
                    <a:pt x="0" y="549275"/>
                  </a:lnTo>
                  <a:moveTo>
                    <a:pt x="25400" y="549275"/>
                  </a:moveTo>
                  <a:lnTo>
                    <a:pt x="25400" y="4841494"/>
                  </a:lnTo>
                  <a:lnTo>
                    <a:pt x="12700" y="4841494"/>
                  </a:lnTo>
                  <a:lnTo>
                    <a:pt x="25400" y="4841494"/>
                  </a:lnTo>
                  <a:cubicBezTo>
                    <a:pt x="25400" y="5130800"/>
                    <a:pt x="260350" y="5365242"/>
                    <a:pt x="550164" y="5365242"/>
                  </a:cubicBezTo>
                  <a:lnTo>
                    <a:pt x="7924546" y="5365242"/>
                  </a:lnTo>
                  <a:cubicBezTo>
                    <a:pt x="8214360" y="5365242"/>
                    <a:pt x="8449310" y="5130673"/>
                    <a:pt x="8449310" y="4841367"/>
                  </a:cubicBezTo>
                  <a:lnTo>
                    <a:pt x="8449310" y="549275"/>
                  </a:lnTo>
                  <a:cubicBezTo>
                    <a:pt x="8449310" y="259969"/>
                    <a:pt x="8214360" y="25400"/>
                    <a:pt x="7924546" y="25400"/>
                  </a:cubicBezTo>
                  <a:lnTo>
                    <a:pt x="550164" y="25400"/>
                  </a:lnTo>
                  <a:lnTo>
                    <a:pt x="550164" y="12700"/>
                  </a:lnTo>
                  <a:lnTo>
                    <a:pt x="550164" y="25400"/>
                  </a:lnTo>
                  <a:cubicBezTo>
                    <a:pt x="260350" y="25400"/>
                    <a:pt x="25400" y="259969"/>
                    <a:pt x="25400" y="549275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7201" y="2619509"/>
            <a:ext cx="4237336" cy="3190507"/>
            <a:chOff x="0" y="0"/>
            <a:chExt cx="8474672" cy="6381013"/>
          </a:xfrm>
        </p:grpSpPr>
        <p:sp>
          <p:nvSpPr>
            <p:cNvPr id="9" name="Freeform 9"/>
            <p:cNvSpPr/>
            <p:nvPr/>
          </p:nvSpPr>
          <p:spPr>
            <a:xfrm>
              <a:off x="12700" y="15033"/>
              <a:ext cx="8449310" cy="6351052"/>
            </a:xfrm>
            <a:custGeom>
              <a:avLst/>
              <a:gdLst/>
              <a:ahLst/>
              <a:cxnLst/>
              <a:rect l="l" t="t" r="r" b="b"/>
              <a:pathLst>
                <a:path w="8449310" h="6351052">
                  <a:moveTo>
                    <a:pt x="0" y="635150"/>
                  </a:moveTo>
                  <a:cubicBezTo>
                    <a:pt x="0" y="284277"/>
                    <a:pt x="240665" y="0"/>
                    <a:pt x="537464" y="0"/>
                  </a:cubicBezTo>
                  <a:lnTo>
                    <a:pt x="7911846" y="0"/>
                  </a:lnTo>
                  <a:cubicBezTo>
                    <a:pt x="8208645" y="0"/>
                    <a:pt x="8449310" y="284277"/>
                    <a:pt x="8449310" y="635150"/>
                  </a:cubicBezTo>
                  <a:lnTo>
                    <a:pt x="8449310" y="5715902"/>
                  </a:lnTo>
                  <a:cubicBezTo>
                    <a:pt x="8449310" y="6066625"/>
                    <a:pt x="8208645" y="6351052"/>
                    <a:pt x="7911846" y="6351052"/>
                  </a:cubicBezTo>
                  <a:lnTo>
                    <a:pt x="537464" y="6351052"/>
                  </a:lnTo>
                  <a:cubicBezTo>
                    <a:pt x="240665" y="6350902"/>
                    <a:pt x="0" y="6066625"/>
                    <a:pt x="0" y="5715902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pPr defTabSz="609630"/>
              <a:endParaRPr lang="de-DE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8474710" cy="6381102"/>
            </a:xfrm>
            <a:custGeom>
              <a:avLst/>
              <a:gdLst/>
              <a:ahLst/>
              <a:cxnLst/>
              <a:rect l="l" t="t" r="r" b="b"/>
              <a:pathLst>
                <a:path w="8474710" h="6381102">
                  <a:moveTo>
                    <a:pt x="0" y="650183"/>
                  </a:moveTo>
                  <a:cubicBezTo>
                    <a:pt x="0" y="291042"/>
                    <a:pt x="246380" y="0"/>
                    <a:pt x="550164" y="0"/>
                  </a:cubicBezTo>
                  <a:lnTo>
                    <a:pt x="7924546" y="0"/>
                  </a:lnTo>
                  <a:lnTo>
                    <a:pt x="7924546" y="15033"/>
                  </a:lnTo>
                  <a:lnTo>
                    <a:pt x="7924546" y="0"/>
                  </a:lnTo>
                  <a:cubicBezTo>
                    <a:pt x="8228330" y="0"/>
                    <a:pt x="8474710" y="291042"/>
                    <a:pt x="8474710" y="650183"/>
                  </a:cubicBezTo>
                  <a:lnTo>
                    <a:pt x="8462010" y="650183"/>
                  </a:lnTo>
                  <a:lnTo>
                    <a:pt x="8474710" y="650183"/>
                  </a:lnTo>
                  <a:lnTo>
                    <a:pt x="8474710" y="5730935"/>
                  </a:lnTo>
                  <a:lnTo>
                    <a:pt x="8462010" y="5730935"/>
                  </a:lnTo>
                  <a:lnTo>
                    <a:pt x="8474710" y="5730935"/>
                  </a:lnTo>
                  <a:cubicBezTo>
                    <a:pt x="8474710" y="6090077"/>
                    <a:pt x="8228330" y="6381102"/>
                    <a:pt x="7924546" y="6381102"/>
                  </a:cubicBezTo>
                  <a:lnTo>
                    <a:pt x="7924546" y="6366085"/>
                  </a:lnTo>
                  <a:lnTo>
                    <a:pt x="7924546" y="6381102"/>
                  </a:lnTo>
                  <a:lnTo>
                    <a:pt x="550164" y="6381102"/>
                  </a:lnTo>
                  <a:lnTo>
                    <a:pt x="550164" y="6366085"/>
                  </a:lnTo>
                  <a:lnTo>
                    <a:pt x="550164" y="6381102"/>
                  </a:lnTo>
                  <a:cubicBezTo>
                    <a:pt x="246380" y="6380968"/>
                    <a:pt x="0" y="6089927"/>
                    <a:pt x="0" y="5730935"/>
                  </a:cubicBezTo>
                  <a:lnTo>
                    <a:pt x="0" y="650183"/>
                  </a:lnTo>
                  <a:lnTo>
                    <a:pt x="12700" y="650183"/>
                  </a:lnTo>
                  <a:lnTo>
                    <a:pt x="0" y="650183"/>
                  </a:lnTo>
                  <a:moveTo>
                    <a:pt x="25400" y="650183"/>
                  </a:moveTo>
                  <a:lnTo>
                    <a:pt x="25400" y="5730935"/>
                  </a:lnTo>
                  <a:lnTo>
                    <a:pt x="12700" y="5730935"/>
                  </a:lnTo>
                  <a:lnTo>
                    <a:pt x="25400" y="5730935"/>
                  </a:lnTo>
                  <a:cubicBezTo>
                    <a:pt x="25400" y="6073390"/>
                    <a:pt x="260350" y="6350902"/>
                    <a:pt x="550164" y="6350902"/>
                  </a:cubicBezTo>
                  <a:lnTo>
                    <a:pt x="7924546" y="6350902"/>
                  </a:lnTo>
                  <a:cubicBezTo>
                    <a:pt x="8214360" y="6350902"/>
                    <a:pt x="8449310" y="6073239"/>
                    <a:pt x="8449310" y="5730785"/>
                  </a:cubicBezTo>
                  <a:lnTo>
                    <a:pt x="8449310" y="650183"/>
                  </a:lnTo>
                  <a:cubicBezTo>
                    <a:pt x="8449310" y="307728"/>
                    <a:pt x="8214360" y="30066"/>
                    <a:pt x="7924546" y="30066"/>
                  </a:cubicBezTo>
                  <a:lnTo>
                    <a:pt x="550164" y="30066"/>
                  </a:lnTo>
                  <a:lnTo>
                    <a:pt x="550164" y="15033"/>
                  </a:lnTo>
                  <a:lnTo>
                    <a:pt x="550164" y="30066"/>
                  </a:lnTo>
                  <a:cubicBezTo>
                    <a:pt x="260350" y="30066"/>
                    <a:pt x="25400" y="307728"/>
                    <a:pt x="25400" y="650183"/>
                  </a:cubicBezTo>
                  <a:close/>
                </a:path>
              </a:pathLst>
            </a:custGeom>
            <a:solidFill>
              <a:srgbClr val="E7E6E6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29511" y="3673802"/>
            <a:ext cx="4237336" cy="2695340"/>
            <a:chOff x="0" y="0"/>
            <a:chExt cx="8474672" cy="5390680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8449310" cy="5365369"/>
            </a:xfrm>
            <a:custGeom>
              <a:avLst/>
              <a:gdLst/>
              <a:ahLst/>
              <a:cxnLst/>
              <a:rect l="l" t="t" r="r" b="b"/>
              <a:pathLst>
                <a:path w="8449310" h="5365369">
                  <a:moveTo>
                    <a:pt x="0" y="536575"/>
                  </a:moveTo>
                  <a:cubicBezTo>
                    <a:pt x="0" y="240157"/>
                    <a:pt x="240665" y="0"/>
                    <a:pt x="537464" y="0"/>
                  </a:cubicBezTo>
                  <a:lnTo>
                    <a:pt x="7911846" y="0"/>
                  </a:lnTo>
                  <a:cubicBezTo>
                    <a:pt x="8208645" y="0"/>
                    <a:pt x="8449310" y="240157"/>
                    <a:pt x="8449310" y="536575"/>
                  </a:cubicBezTo>
                  <a:lnTo>
                    <a:pt x="8449310" y="4828794"/>
                  </a:lnTo>
                  <a:cubicBezTo>
                    <a:pt x="8449310" y="5125085"/>
                    <a:pt x="8208645" y="5365369"/>
                    <a:pt x="7911846" y="5365369"/>
                  </a:cubicBezTo>
                  <a:lnTo>
                    <a:pt x="537464" y="5365369"/>
                  </a:lnTo>
                  <a:cubicBezTo>
                    <a:pt x="240665" y="5365242"/>
                    <a:pt x="0" y="5125085"/>
                    <a:pt x="0" y="4828794"/>
                  </a:cubicBezTo>
                  <a:close/>
                </a:path>
              </a:pathLst>
            </a:custGeom>
            <a:solidFill>
              <a:srgbClr val="E7E6E6">
                <a:alpha val="80784"/>
              </a:srgbClr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8474710" cy="5390769"/>
            </a:xfrm>
            <a:custGeom>
              <a:avLst/>
              <a:gdLst/>
              <a:ahLst/>
              <a:cxnLst/>
              <a:rect l="l" t="t" r="r" b="b"/>
              <a:pathLst>
                <a:path w="8474710" h="5390769">
                  <a:moveTo>
                    <a:pt x="0" y="549275"/>
                  </a:moveTo>
                  <a:cubicBezTo>
                    <a:pt x="0" y="245872"/>
                    <a:pt x="246380" y="0"/>
                    <a:pt x="550164" y="0"/>
                  </a:cubicBezTo>
                  <a:lnTo>
                    <a:pt x="7924546" y="0"/>
                  </a:lnTo>
                  <a:lnTo>
                    <a:pt x="7924546" y="12700"/>
                  </a:lnTo>
                  <a:lnTo>
                    <a:pt x="7924546" y="0"/>
                  </a:lnTo>
                  <a:cubicBezTo>
                    <a:pt x="8228330" y="0"/>
                    <a:pt x="8474710" y="245872"/>
                    <a:pt x="8474710" y="549275"/>
                  </a:cubicBezTo>
                  <a:lnTo>
                    <a:pt x="8462010" y="549275"/>
                  </a:lnTo>
                  <a:lnTo>
                    <a:pt x="8474710" y="549275"/>
                  </a:lnTo>
                  <a:lnTo>
                    <a:pt x="8474710" y="4841494"/>
                  </a:lnTo>
                  <a:lnTo>
                    <a:pt x="8462010" y="4841494"/>
                  </a:lnTo>
                  <a:lnTo>
                    <a:pt x="8474710" y="4841494"/>
                  </a:lnTo>
                  <a:cubicBezTo>
                    <a:pt x="8474710" y="5144897"/>
                    <a:pt x="8228330" y="5390769"/>
                    <a:pt x="7924546" y="5390769"/>
                  </a:cubicBezTo>
                  <a:lnTo>
                    <a:pt x="7924546" y="5378069"/>
                  </a:lnTo>
                  <a:lnTo>
                    <a:pt x="7924546" y="5390769"/>
                  </a:lnTo>
                  <a:lnTo>
                    <a:pt x="550164" y="5390769"/>
                  </a:lnTo>
                  <a:lnTo>
                    <a:pt x="550164" y="5378069"/>
                  </a:lnTo>
                  <a:lnTo>
                    <a:pt x="550164" y="5390769"/>
                  </a:lnTo>
                  <a:cubicBezTo>
                    <a:pt x="246380" y="5390642"/>
                    <a:pt x="0" y="5144770"/>
                    <a:pt x="0" y="4841494"/>
                  </a:cubicBezTo>
                  <a:lnTo>
                    <a:pt x="0" y="549275"/>
                  </a:lnTo>
                  <a:lnTo>
                    <a:pt x="12700" y="549275"/>
                  </a:lnTo>
                  <a:lnTo>
                    <a:pt x="0" y="549275"/>
                  </a:lnTo>
                  <a:moveTo>
                    <a:pt x="25400" y="549275"/>
                  </a:moveTo>
                  <a:lnTo>
                    <a:pt x="25400" y="4841494"/>
                  </a:lnTo>
                  <a:lnTo>
                    <a:pt x="12700" y="4841494"/>
                  </a:lnTo>
                  <a:lnTo>
                    <a:pt x="25400" y="4841494"/>
                  </a:lnTo>
                  <a:cubicBezTo>
                    <a:pt x="25400" y="5130800"/>
                    <a:pt x="260350" y="5365242"/>
                    <a:pt x="550164" y="5365242"/>
                  </a:cubicBezTo>
                  <a:lnTo>
                    <a:pt x="7924546" y="5365242"/>
                  </a:lnTo>
                  <a:cubicBezTo>
                    <a:pt x="8214360" y="5365242"/>
                    <a:pt x="8449310" y="5130673"/>
                    <a:pt x="8449310" y="4841367"/>
                  </a:cubicBezTo>
                  <a:lnTo>
                    <a:pt x="8449310" y="549275"/>
                  </a:lnTo>
                  <a:cubicBezTo>
                    <a:pt x="8449310" y="259969"/>
                    <a:pt x="8214360" y="25400"/>
                    <a:pt x="7924546" y="25400"/>
                  </a:cubicBezTo>
                  <a:lnTo>
                    <a:pt x="550164" y="25400"/>
                  </a:lnTo>
                  <a:lnTo>
                    <a:pt x="550164" y="12700"/>
                  </a:lnTo>
                  <a:lnTo>
                    <a:pt x="550164" y="25400"/>
                  </a:lnTo>
                  <a:cubicBezTo>
                    <a:pt x="260350" y="25400"/>
                    <a:pt x="25400" y="259969"/>
                    <a:pt x="25400" y="549275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47890" y="4375083"/>
            <a:ext cx="4000581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2673" lvl="1" indent="-206336" algn="ctr" defTabSz="609630">
              <a:lnSpc>
                <a:spcPts val="2064"/>
              </a:lnSpc>
              <a:buFont typeface="Arial"/>
              <a:buChar char="•"/>
            </a:pPr>
            <a:r>
              <a:rPr lang="en-US" sz="191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Regelt die Einrichtung der Grundbuchämter </a:t>
            </a:r>
          </a:p>
          <a:p>
            <a:pPr marL="412673" lvl="1" indent="-206336" algn="ctr" defTabSz="609630">
              <a:lnSpc>
                <a:spcPts val="2064"/>
              </a:lnSpc>
              <a:buFont typeface="Arial"/>
              <a:buChar char="•"/>
            </a:pPr>
            <a:r>
              <a:rPr lang="en-US" sz="191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befasst sich mit dem Verfahren </a:t>
            </a:r>
          </a:p>
          <a:p>
            <a:pPr algn="ctr" defTabSz="609630">
              <a:lnSpc>
                <a:spcPts val="2064"/>
              </a:lnSpc>
              <a:spcBef>
                <a:spcPct val="0"/>
              </a:spcBef>
            </a:pPr>
            <a:r>
              <a:rPr lang="en-US" sz="191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das zur Eintragung im Grundbuch führt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4582" y="2942062"/>
            <a:ext cx="423733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56"/>
              </a:lnSpc>
              <a:spcBef>
                <a:spcPct val="0"/>
              </a:spcBef>
            </a:pPr>
            <a:r>
              <a:rPr lang="en-US" sz="3200" dirty="0">
                <a:solidFill>
                  <a:srgbClr val="E7E6E6"/>
                </a:solidFill>
                <a:latin typeface="Inter"/>
                <a:ea typeface="Inter"/>
                <a:cs typeface="Inter"/>
                <a:sym typeface="Inter"/>
              </a:rPr>
              <a:t>GBO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71258" y="2722987"/>
            <a:ext cx="423733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56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E7E6E6"/>
                </a:solidFill>
                <a:latin typeface="Inter"/>
                <a:ea typeface="Inter"/>
                <a:cs typeface="Inter"/>
                <a:sym typeface="Inter"/>
              </a:rPr>
              <a:t>Grundbuchverfügung</a:t>
            </a:r>
            <a:r>
              <a:rPr lang="en-US" sz="3200" dirty="0">
                <a:solidFill>
                  <a:srgbClr val="E7E6E6"/>
                </a:solidFill>
                <a:latin typeface="Inter"/>
                <a:ea typeface="Inter"/>
                <a:cs typeface="Inter"/>
                <a:sym typeface="Inter"/>
              </a:rPr>
              <a:t> (GBV)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27182" y="3876948"/>
            <a:ext cx="4237336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015"/>
              </a:lnSpc>
              <a:spcBef>
                <a:spcPct val="0"/>
              </a:spcBef>
            </a:pP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=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Rechtsverordnung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zur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Durchführung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der GBO</a:t>
            </a:r>
          </a:p>
          <a:p>
            <a:pPr marL="403033" lvl="1" indent="-201517" algn="ctr" defTabSz="609630">
              <a:lnSpc>
                <a:spcPts val="2015"/>
              </a:lnSpc>
              <a:buFont typeface="Arial"/>
              <a:buChar char="•"/>
            </a:pP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enthält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Bestimmungen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für die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Führung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Grundbuch</a:t>
            </a:r>
            <a:endParaRPr lang="en-US" sz="1866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03033" lvl="1" indent="-201517" algn="ctr" defTabSz="609630">
              <a:lnSpc>
                <a:spcPts val="2015"/>
              </a:lnSpc>
              <a:buFont typeface="Arial"/>
              <a:buChar char="•"/>
            </a:pP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Allgemeine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Verfügung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über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geschäftliche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Behandlung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Grundbuchsachen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Geschbh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algn="ctr" defTabSz="609630">
              <a:lnSpc>
                <a:spcPts val="2015"/>
              </a:lnSpc>
              <a:spcBef>
                <a:spcPct val="0"/>
              </a:spcBef>
            </a:pP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AktO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ZVG, </a:t>
            </a:r>
            <a:r>
              <a:rPr lang="en-US" sz="18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InsO</a:t>
            </a:r>
            <a:r>
              <a:rPr lang="en-US" sz="18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ZPO, </a:t>
            </a:r>
          </a:p>
          <a:p>
            <a:pPr algn="ctr" defTabSz="609630">
              <a:lnSpc>
                <a:spcPts val="2015"/>
              </a:lnSpc>
              <a:spcBef>
                <a:spcPct val="0"/>
              </a:spcBef>
            </a:pPr>
            <a:endParaRPr lang="en-US" sz="1866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04582" y="1454919"/>
            <a:ext cx="9832564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79"/>
              </a:lnSpc>
              <a:spcBef>
                <a:spcPct val="0"/>
              </a:spcBef>
            </a:pPr>
            <a:r>
              <a:rPr lang="en-US" sz="2666" dirty="0">
                <a:solidFill>
                  <a:srgbClr val="E16539"/>
                </a:solidFill>
                <a:latin typeface="Inter"/>
                <a:ea typeface="Inter"/>
                <a:cs typeface="Inter"/>
                <a:sym typeface="Inter"/>
              </a:rPr>
              <a:t>Das </a:t>
            </a:r>
            <a:r>
              <a:rPr lang="en-US" sz="2666" dirty="0" err="1">
                <a:solidFill>
                  <a:srgbClr val="E16539"/>
                </a:solidFill>
                <a:latin typeface="Inter"/>
                <a:ea typeface="Inter"/>
                <a:cs typeface="Inter"/>
                <a:sym typeface="Inter"/>
              </a:rPr>
              <a:t>Grundbuchrecht</a:t>
            </a:r>
            <a:r>
              <a:rPr lang="en-US" sz="2666" dirty="0">
                <a:solidFill>
                  <a:srgbClr val="E1653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6" dirty="0" err="1">
                <a:solidFill>
                  <a:srgbClr val="E16539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666" dirty="0">
                <a:solidFill>
                  <a:srgbClr val="E16539"/>
                </a:solidFill>
                <a:latin typeface="Inter"/>
                <a:ea typeface="Inter"/>
                <a:cs typeface="Inter"/>
                <a:sym typeface="Inter"/>
              </a:rPr>
              <a:t> Teil der </a:t>
            </a:r>
            <a:r>
              <a:rPr lang="en-US" sz="2666" dirty="0" err="1">
                <a:solidFill>
                  <a:srgbClr val="E16539"/>
                </a:solidFill>
                <a:latin typeface="Inter"/>
                <a:ea typeface="Inter"/>
                <a:cs typeface="Inter"/>
                <a:sym typeface="Inter"/>
              </a:rPr>
              <a:t>freiwilligen</a:t>
            </a:r>
            <a:r>
              <a:rPr lang="en-US" sz="2666" dirty="0">
                <a:solidFill>
                  <a:srgbClr val="E1653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6" dirty="0" err="1">
                <a:solidFill>
                  <a:srgbClr val="E16539"/>
                </a:solidFill>
                <a:latin typeface="Inter"/>
                <a:ea typeface="Inter"/>
                <a:cs typeface="Inter"/>
                <a:sym typeface="Inter"/>
              </a:rPr>
              <a:t>Gerichtsbarkeit</a:t>
            </a:r>
            <a:endParaRPr lang="en-US" sz="2666" dirty="0">
              <a:solidFill>
                <a:srgbClr val="E1653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 defTabSz="609630">
              <a:lnSpc>
                <a:spcPts val="2879"/>
              </a:lnSpc>
              <a:spcBef>
                <a:spcPct val="0"/>
              </a:spcBef>
            </a:pPr>
            <a:endParaRPr lang="en-US" sz="2666" dirty="0">
              <a:solidFill>
                <a:srgbClr val="E1653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 defTabSz="609630">
              <a:lnSpc>
                <a:spcPts val="2879"/>
              </a:lnSpc>
              <a:spcBef>
                <a:spcPct val="0"/>
              </a:spcBef>
            </a:pPr>
            <a:r>
              <a:rPr lang="en-US" sz="2666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Formelle</a:t>
            </a:r>
            <a:r>
              <a:rPr lang="en-US" sz="2666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Recht: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90670" y="240639"/>
            <a:ext cx="10515600" cy="1325563"/>
            <a:chOff x="0" y="0"/>
            <a:chExt cx="21031200" cy="265112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Rechtsgrundlage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365126"/>
            <a:ext cx="10515600" cy="1325563"/>
            <a:chOff x="0" y="0"/>
            <a:chExt cx="21031200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Rechtsgrundlagen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375173" y="2426706"/>
            <a:ext cx="2311447" cy="933247"/>
          </a:xfrm>
          <a:custGeom>
            <a:avLst/>
            <a:gdLst/>
            <a:ahLst/>
            <a:cxnLst/>
            <a:rect l="l" t="t" r="r" b="b"/>
            <a:pathLst>
              <a:path w="3467170" h="1399870">
                <a:moveTo>
                  <a:pt x="0" y="0"/>
                </a:moveTo>
                <a:lnTo>
                  <a:pt x="3467170" y="0"/>
                </a:lnTo>
                <a:lnTo>
                  <a:pt x="3467170" y="1399870"/>
                </a:lnTo>
                <a:lnTo>
                  <a:pt x="0" y="1399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262065" y="4405616"/>
            <a:ext cx="1524495" cy="2175338"/>
          </a:xfrm>
          <a:custGeom>
            <a:avLst/>
            <a:gdLst/>
            <a:ahLst/>
            <a:cxnLst/>
            <a:rect l="l" t="t" r="r" b="b"/>
            <a:pathLst>
              <a:path w="2286743" h="3263007">
                <a:moveTo>
                  <a:pt x="0" y="0"/>
                </a:moveTo>
                <a:lnTo>
                  <a:pt x="2286744" y="0"/>
                </a:lnTo>
                <a:lnTo>
                  <a:pt x="2286744" y="3263007"/>
                </a:lnTo>
                <a:lnTo>
                  <a:pt x="0" y="3263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686620" y="4349877"/>
            <a:ext cx="1497662" cy="2286815"/>
          </a:xfrm>
          <a:custGeom>
            <a:avLst/>
            <a:gdLst/>
            <a:ahLst/>
            <a:cxnLst/>
            <a:rect l="l" t="t" r="r" b="b"/>
            <a:pathLst>
              <a:path w="2246493" h="3430222">
                <a:moveTo>
                  <a:pt x="0" y="0"/>
                </a:moveTo>
                <a:lnTo>
                  <a:pt x="2246493" y="0"/>
                </a:lnTo>
                <a:lnTo>
                  <a:pt x="2246493" y="3430222"/>
                </a:lnTo>
                <a:lnTo>
                  <a:pt x="0" y="34302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144384" y="167643"/>
            <a:ext cx="2823549" cy="4237972"/>
          </a:xfrm>
          <a:custGeom>
            <a:avLst/>
            <a:gdLst/>
            <a:ahLst/>
            <a:cxnLst/>
            <a:rect l="l" t="t" r="r" b="b"/>
            <a:pathLst>
              <a:path w="4235323" h="6356958">
                <a:moveTo>
                  <a:pt x="0" y="0"/>
                </a:moveTo>
                <a:lnTo>
                  <a:pt x="4235324" y="0"/>
                </a:lnTo>
                <a:lnTo>
                  <a:pt x="423532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9160" y="1881505"/>
            <a:ext cx="1039368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24"/>
              </a:lnSpc>
            </a:pP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Materielle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Recht:</a:t>
            </a: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vorwiegend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im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BGB</a:t>
            </a:r>
          </a:p>
          <a:p>
            <a:pPr defTabSz="609630">
              <a:lnSpc>
                <a:spcPts val="3024"/>
              </a:lnSpc>
            </a:pP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                       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im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3. Buch (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Sachenrecht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defTabSz="609630">
              <a:lnSpc>
                <a:spcPts val="3024"/>
              </a:lnSpc>
            </a:pP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Erbbaurechtsgesetz</a:t>
            </a: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Wohnungseigentümergesetz</a:t>
            </a: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Breitbild</PresentationFormat>
  <Paragraphs>64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Aptos</vt:lpstr>
      <vt:lpstr>Arial</vt:lpstr>
      <vt:lpstr>Arimo</vt:lpstr>
      <vt:lpstr>Calibri</vt:lpstr>
      <vt:lpstr>Inter</vt:lpstr>
      <vt:lpstr>Inter Bold</vt:lpstr>
      <vt:lpstr>Nickainley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Simmerl-Hübner, Susanne</dc:creator>
  <cp:lastModifiedBy>Simmerl-Hübner, Susanne</cp:lastModifiedBy>
  <cp:revision>1</cp:revision>
  <dcterms:created xsi:type="dcterms:W3CDTF">2026-04-07T12:46:28Z</dcterms:created>
  <dcterms:modified xsi:type="dcterms:W3CDTF">2026-04-07T12:49:30Z</dcterms:modified>
</cp:coreProperties>
</file>