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258" r:id="rId3"/>
    <p:sldId id="259" r:id="rId4"/>
    <p:sldId id="260" r:id="rId5"/>
    <p:sldId id="261" r:id="rId6"/>
    <p:sldId id="262" r:id="rId7"/>
    <p:sldId id="263" r:id="rId8"/>
    <p:sldId id="264" r:id="rId9"/>
    <p:sldId id="265" r:id="rId10"/>
    <p:sldId id="266" r:id="rId11"/>
    <p:sldId id="267" r:id="rId12"/>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A1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2" autoAdjust="0"/>
    <p:restoredTop sz="94660"/>
  </p:normalViewPr>
  <p:slideViewPr>
    <p:cSldViewPr snapToGrid="0" showGuides="1">
      <p:cViewPr varScale="1">
        <p:scale>
          <a:sx n="115" d="100"/>
          <a:sy n="115" d="100"/>
        </p:scale>
        <p:origin x="432" y="10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122363"/>
            <a:ext cx="9144000" cy="2387600"/>
          </a:xfrm>
        </p:spPr>
        <p:txBody>
          <a:bodyPr anchor="b"/>
          <a:lstStyle>
            <a:lvl1pPr algn="ctr">
              <a:defRPr sz="6000"/>
            </a:lvl1pPr>
          </a:lstStyle>
          <a:p>
            <a:r>
              <a:rPr lang="de-DE" smtClean="0"/>
              <a:t>Titelmasterformat durch Klicken bearbeiten</a:t>
            </a:r>
            <a:endParaRPr lang="de-DE"/>
          </a:p>
        </p:txBody>
      </p:sp>
      <p:sp>
        <p:nvSpPr>
          <p:cNvPr id="3" name="Untertitel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smtClean="0"/>
              <a:t>Formatvorlage des Untertitelmasters durch Klicken bearbeiten</a:t>
            </a:r>
            <a:endParaRPr lang="de-DE"/>
          </a:p>
        </p:txBody>
      </p:sp>
      <p:sp>
        <p:nvSpPr>
          <p:cNvPr id="4" name="Datumsplatzhalter 3"/>
          <p:cNvSpPr>
            <a:spLocks noGrp="1"/>
          </p:cNvSpPr>
          <p:nvPr>
            <p:ph type="dt" sz="half" idx="10"/>
          </p:nvPr>
        </p:nvSpPr>
        <p:spPr/>
        <p:txBody>
          <a:bodyPr/>
          <a:lstStyle/>
          <a:p>
            <a:fld id="{85847144-C7A3-40A4-BA75-B643CD552246}" type="datetimeFigureOut">
              <a:rPr lang="de-DE" smtClean="0"/>
              <a:t>22.08.2023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FA53238-8782-438A-A184-63A989F216C5}" type="slidenum">
              <a:rPr lang="de-DE" smtClean="0"/>
              <a:t>‹Nr.›</a:t>
            </a:fld>
            <a:endParaRPr lang="de-DE"/>
          </a:p>
        </p:txBody>
      </p:sp>
    </p:spTree>
    <p:extLst>
      <p:ext uri="{BB962C8B-B14F-4D97-AF65-F5344CB8AC3E}">
        <p14:creationId xmlns:p14="http://schemas.microsoft.com/office/powerpoint/2010/main" val="3867344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Vertikaler Textplatzhalter 2"/>
          <p:cNvSpPr>
            <a:spLocks noGrp="1"/>
          </p:cNvSpPr>
          <p:nvPr>
            <p:ph type="body" orient="vert" idx="1"/>
          </p:nvPr>
        </p:nvSpPr>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85847144-C7A3-40A4-BA75-B643CD552246}" type="datetimeFigureOut">
              <a:rPr lang="de-DE" smtClean="0"/>
              <a:t>22.08.2023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FA53238-8782-438A-A184-63A989F216C5}" type="slidenum">
              <a:rPr lang="de-DE" smtClean="0"/>
              <a:t>‹Nr.›</a:t>
            </a:fld>
            <a:endParaRPr lang="de-DE"/>
          </a:p>
        </p:txBody>
      </p:sp>
    </p:spTree>
    <p:extLst>
      <p:ext uri="{BB962C8B-B14F-4D97-AF65-F5344CB8AC3E}">
        <p14:creationId xmlns:p14="http://schemas.microsoft.com/office/powerpoint/2010/main" val="39329454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8724900" y="365125"/>
            <a:ext cx="2628900" cy="5811838"/>
          </a:xfrm>
        </p:spPr>
        <p:txBody>
          <a:bodyPr vert="eaVert"/>
          <a:lstStyle/>
          <a:p>
            <a:r>
              <a:rPr lang="de-DE" smtClean="0"/>
              <a:t>Titelmasterformat durch Klicken bearbeiten</a:t>
            </a:r>
            <a:endParaRPr lang="de-DE"/>
          </a:p>
        </p:txBody>
      </p:sp>
      <p:sp>
        <p:nvSpPr>
          <p:cNvPr id="3" name="Vertikaler Textplatzhalter 2"/>
          <p:cNvSpPr>
            <a:spLocks noGrp="1"/>
          </p:cNvSpPr>
          <p:nvPr>
            <p:ph type="body" orient="vert" idx="1"/>
          </p:nvPr>
        </p:nvSpPr>
        <p:spPr>
          <a:xfrm>
            <a:off x="838200" y="365125"/>
            <a:ext cx="7734300" cy="5811838"/>
          </a:xfrm>
        </p:spPr>
        <p:txBody>
          <a:bodyPr vert="eaVert"/>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85847144-C7A3-40A4-BA75-B643CD552246}" type="datetimeFigureOut">
              <a:rPr lang="de-DE" smtClean="0"/>
              <a:t>22.08.2023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FA53238-8782-438A-A184-63A989F216C5}" type="slidenum">
              <a:rPr lang="de-DE" smtClean="0"/>
              <a:t>‹Nr.›</a:t>
            </a:fld>
            <a:endParaRPr lang="de-DE"/>
          </a:p>
        </p:txBody>
      </p:sp>
    </p:spTree>
    <p:extLst>
      <p:ext uri="{BB962C8B-B14F-4D97-AF65-F5344CB8AC3E}">
        <p14:creationId xmlns:p14="http://schemas.microsoft.com/office/powerpoint/2010/main" val="4267961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idx="1"/>
          </p:nvPr>
        </p:nvSpPr>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10"/>
          </p:nvPr>
        </p:nvSpPr>
        <p:spPr/>
        <p:txBody>
          <a:bodyPr/>
          <a:lstStyle/>
          <a:p>
            <a:fld id="{85847144-C7A3-40A4-BA75-B643CD552246}" type="datetimeFigureOut">
              <a:rPr lang="de-DE" smtClean="0"/>
              <a:t>22.08.2023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FA53238-8782-438A-A184-63A989F216C5}" type="slidenum">
              <a:rPr lang="de-DE" smtClean="0"/>
              <a:t>‹Nr.›</a:t>
            </a:fld>
            <a:endParaRPr lang="de-DE"/>
          </a:p>
        </p:txBody>
      </p:sp>
    </p:spTree>
    <p:extLst>
      <p:ext uri="{BB962C8B-B14F-4D97-AF65-F5344CB8AC3E}">
        <p14:creationId xmlns:p14="http://schemas.microsoft.com/office/powerpoint/2010/main" val="19057599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1850" y="1709738"/>
            <a:ext cx="10515600" cy="2852737"/>
          </a:xfrm>
        </p:spPr>
        <p:txBody>
          <a:bodyPr anchor="b"/>
          <a:lstStyle>
            <a:lvl1pPr>
              <a:defRPr sz="6000"/>
            </a:lvl1pPr>
          </a:lstStyle>
          <a:p>
            <a:r>
              <a:rPr lang="de-DE" smtClean="0"/>
              <a:t>Titelmasterformat durch Klicken bearbeiten</a:t>
            </a:r>
            <a:endParaRPr lang="de-DE"/>
          </a:p>
        </p:txBody>
      </p:sp>
      <p:sp>
        <p:nvSpPr>
          <p:cNvPr id="3" name="Textplatzhalt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smtClean="0"/>
              <a:t>Formatvorlagen des Textmasters bearbeiten</a:t>
            </a:r>
          </a:p>
        </p:txBody>
      </p:sp>
      <p:sp>
        <p:nvSpPr>
          <p:cNvPr id="4" name="Datumsplatzhalter 3"/>
          <p:cNvSpPr>
            <a:spLocks noGrp="1"/>
          </p:cNvSpPr>
          <p:nvPr>
            <p:ph type="dt" sz="half" idx="10"/>
          </p:nvPr>
        </p:nvSpPr>
        <p:spPr/>
        <p:txBody>
          <a:bodyPr/>
          <a:lstStyle/>
          <a:p>
            <a:fld id="{85847144-C7A3-40A4-BA75-B643CD552246}" type="datetimeFigureOut">
              <a:rPr lang="de-DE" smtClean="0"/>
              <a:t>22.08.2023</a:t>
            </a:fld>
            <a:endParaRPr lang="de-DE"/>
          </a:p>
        </p:txBody>
      </p:sp>
      <p:sp>
        <p:nvSpPr>
          <p:cNvPr id="5" name="Fußzeilenplatzhalter 4"/>
          <p:cNvSpPr>
            <a:spLocks noGrp="1"/>
          </p:cNvSpPr>
          <p:nvPr>
            <p:ph type="ftr" sz="quarter" idx="11"/>
          </p:nvPr>
        </p:nvSpPr>
        <p:spPr/>
        <p:txBody>
          <a:bodyPr/>
          <a:lstStyle/>
          <a:p>
            <a:endParaRPr lang="de-DE"/>
          </a:p>
        </p:txBody>
      </p:sp>
      <p:sp>
        <p:nvSpPr>
          <p:cNvPr id="6" name="Foliennummernplatzhalter 5"/>
          <p:cNvSpPr>
            <a:spLocks noGrp="1"/>
          </p:cNvSpPr>
          <p:nvPr>
            <p:ph type="sldNum" sz="quarter" idx="12"/>
          </p:nvPr>
        </p:nvSpPr>
        <p:spPr/>
        <p:txBody>
          <a:bodyPr/>
          <a:lstStyle/>
          <a:p>
            <a:fld id="{FFA53238-8782-438A-A184-63A989F216C5}" type="slidenum">
              <a:rPr lang="de-DE" smtClean="0"/>
              <a:t>‹Nr.›</a:t>
            </a:fld>
            <a:endParaRPr lang="de-DE"/>
          </a:p>
        </p:txBody>
      </p:sp>
    </p:spTree>
    <p:extLst>
      <p:ext uri="{BB962C8B-B14F-4D97-AF65-F5344CB8AC3E}">
        <p14:creationId xmlns:p14="http://schemas.microsoft.com/office/powerpoint/2010/main" val="34136648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Inhaltsplatzhalter 2"/>
          <p:cNvSpPr>
            <a:spLocks noGrp="1"/>
          </p:cNvSpPr>
          <p:nvPr>
            <p:ph sz="half" idx="1"/>
          </p:nvPr>
        </p:nvSpPr>
        <p:spPr>
          <a:xfrm>
            <a:off x="838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Inhaltsplatzhalter 3"/>
          <p:cNvSpPr>
            <a:spLocks noGrp="1"/>
          </p:cNvSpPr>
          <p:nvPr>
            <p:ph sz="half" idx="2"/>
          </p:nvPr>
        </p:nvSpPr>
        <p:spPr>
          <a:xfrm>
            <a:off x="6172200" y="1825625"/>
            <a:ext cx="5181600" cy="435133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Datumsplatzhalter 4"/>
          <p:cNvSpPr>
            <a:spLocks noGrp="1"/>
          </p:cNvSpPr>
          <p:nvPr>
            <p:ph type="dt" sz="half" idx="10"/>
          </p:nvPr>
        </p:nvSpPr>
        <p:spPr/>
        <p:txBody>
          <a:bodyPr/>
          <a:lstStyle/>
          <a:p>
            <a:fld id="{85847144-C7A3-40A4-BA75-B643CD552246}" type="datetimeFigureOut">
              <a:rPr lang="de-DE" smtClean="0"/>
              <a:t>22.08.2023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FA53238-8782-438A-A184-63A989F216C5}" type="slidenum">
              <a:rPr lang="de-DE" smtClean="0"/>
              <a:t>‹Nr.›</a:t>
            </a:fld>
            <a:endParaRPr lang="de-DE"/>
          </a:p>
        </p:txBody>
      </p:sp>
    </p:spTree>
    <p:extLst>
      <p:ext uri="{BB962C8B-B14F-4D97-AF65-F5344CB8AC3E}">
        <p14:creationId xmlns:p14="http://schemas.microsoft.com/office/powerpoint/2010/main" val="421002452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839788" y="365125"/>
            <a:ext cx="10515600" cy="1325563"/>
          </a:xfrm>
        </p:spPr>
        <p:txBody>
          <a:bodyPr/>
          <a:lstStyle/>
          <a:p>
            <a:r>
              <a:rPr lang="de-DE" smtClean="0"/>
              <a:t>Titelmasterformat durch Klicken bearbeiten</a:t>
            </a:r>
            <a:endParaRPr lang="de-DE"/>
          </a:p>
        </p:txBody>
      </p:sp>
      <p:sp>
        <p:nvSpPr>
          <p:cNvPr id="3" name="Textplatzhalt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4" name="Inhaltsplatzhalter 3"/>
          <p:cNvSpPr>
            <a:spLocks noGrp="1"/>
          </p:cNvSpPr>
          <p:nvPr>
            <p:ph sz="half" idx="2"/>
          </p:nvPr>
        </p:nvSpPr>
        <p:spPr>
          <a:xfrm>
            <a:off x="839788" y="2505075"/>
            <a:ext cx="5157787"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5" name="Textplatzhalt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smtClean="0"/>
              <a:t>Formatvorlagen des Textmasters bearbeiten</a:t>
            </a:r>
          </a:p>
        </p:txBody>
      </p:sp>
      <p:sp>
        <p:nvSpPr>
          <p:cNvPr id="6" name="Inhaltsplatzhalter 5"/>
          <p:cNvSpPr>
            <a:spLocks noGrp="1"/>
          </p:cNvSpPr>
          <p:nvPr>
            <p:ph sz="quarter" idx="4"/>
          </p:nvPr>
        </p:nvSpPr>
        <p:spPr>
          <a:xfrm>
            <a:off x="6172200" y="2505075"/>
            <a:ext cx="5183188" cy="3684588"/>
          </a:xfrm>
        </p:spPr>
        <p:txBody>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7" name="Datumsplatzhalter 6"/>
          <p:cNvSpPr>
            <a:spLocks noGrp="1"/>
          </p:cNvSpPr>
          <p:nvPr>
            <p:ph type="dt" sz="half" idx="10"/>
          </p:nvPr>
        </p:nvSpPr>
        <p:spPr/>
        <p:txBody>
          <a:bodyPr/>
          <a:lstStyle/>
          <a:p>
            <a:fld id="{85847144-C7A3-40A4-BA75-B643CD552246}" type="datetimeFigureOut">
              <a:rPr lang="de-DE" smtClean="0"/>
              <a:t>22.08.2023</a:t>
            </a:fld>
            <a:endParaRPr lang="de-DE"/>
          </a:p>
        </p:txBody>
      </p:sp>
      <p:sp>
        <p:nvSpPr>
          <p:cNvPr id="8" name="Fußzeilenplatzhalter 7"/>
          <p:cNvSpPr>
            <a:spLocks noGrp="1"/>
          </p:cNvSpPr>
          <p:nvPr>
            <p:ph type="ftr" sz="quarter" idx="11"/>
          </p:nvPr>
        </p:nvSpPr>
        <p:spPr/>
        <p:txBody>
          <a:bodyPr/>
          <a:lstStyle/>
          <a:p>
            <a:endParaRPr lang="de-DE"/>
          </a:p>
        </p:txBody>
      </p:sp>
      <p:sp>
        <p:nvSpPr>
          <p:cNvPr id="9" name="Foliennummernplatzhalter 8"/>
          <p:cNvSpPr>
            <a:spLocks noGrp="1"/>
          </p:cNvSpPr>
          <p:nvPr>
            <p:ph type="sldNum" sz="quarter" idx="12"/>
          </p:nvPr>
        </p:nvSpPr>
        <p:spPr/>
        <p:txBody>
          <a:bodyPr/>
          <a:lstStyle/>
          <a:p>
            <a:fld id="{FFA53238-8782-438A-A184-63A989F216C5}" type="slidenum">
              <a:rPr lang="de-DE" smtClean="0"/>
              <a:t>‹Nr.›</a:t>
            </a:fld>
            <a:endParaRPr lang="de-DE"/>
          </a:p>
        </p:txBody>
      </p:sp>
    </p:spTree>
    <p:extLst>
      <p:ext uri="{BB962C8B-B14F-4D97-AF65-F5344CB8AC3E}">
        <p14:creationId xmlns:p14="http://schemas.microsoft.com/office/powerpoint/2010/main" val="19533903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smtClean="0"/>
              <a:t>Titelmasterformat durch Klicken bearbeiten</a:t>
            </a:r>
            <a:endParaRPr lang="de-DE"/>
          </a:p>
        </p:txBody>
      </p:sp>
      <p:sp>
        <p:nvSpPr>
          <p:cNvPr id="3" name="Datumsplatzhalter 2"/>
          <p:cNvSpPr>
            <a:spLocks noGrp="1"/>
          </p:cNvSpPr>
          <p:nvPr>
            <p:ph type="dt" sz="half" idx="10"/>
          </p:nvPr>
        </p:nvSpPr>
        <p:spPr/>
        <p:txBody>
          <a:bodyPr/>
          <a:lstStyle/>
          <a:p>
            <a:fld id="{85847144-C7A3-40A4-BA75-B643CD552246}" type="datetimeFigureOut">
              <a:rPr lang="de-DE" smtClean="0"/>
              <a:t>22.08.2023</a:t>
            </a:fld>
            <a:endParaRPr lang="de-DE"/>
          </a:p>
        </p:txBody>
      </p:sp>
      <p:sp>
        <p:nvSpPr>
          <p:cNvPr id="4" name="Fußzeilenplatzhalter 3"/>
          <p:cNvSpPr>
            <a:spLocks noGrp="1"/>
          </p:cNvSpPr>
          <p:nvPr>
            <p:ph type="ftr" sz="quarter" idx="11"/>
          </p:nvPr>
        </p:nvSpPr>
        <p:spPr/>
        <p:txBody>
          <a:bodyPr/>
          <a:lstStyle/>
          <a:p>
            <a:endParaRPr lang="de-DE"/>
          </a:p>
        </p:txBody>
      </p:sp>
      <p:sp>
        <p:nvSpPr>
          <p:cNvPr id="5" name="Foliennummernplatzhalter 4"/>
          <p:cNvSpPr>
            <a:spLocks noGrp="1"/>
          </p:cNvSpPr>
          <p:nvPr>
            <p:ph type="sldNum" sz="quarter" idx="12"/>
          </p:nvPr>
        </p:nvSpPr>
        <p:spPr/>
        <p:txBody>
          <a:bodyPr/>
          <a:lstStyle/>
          <a:p>
            <a:fld id="{FFA53238-8782-438A-A184-63A989F216C5}" type="slidenum">
              <a:rPr lang="de-DE" smtClean="0"/>
              <a:t>‹Nr.›</a:t>
            </a:fld>
            <a:endParaRPr lang="de-DE"/>
          </a:p>
        </p:txBody>
      </p:sp>
    </p:spTree>
    <p:extLst>
      <p:ext uri="{BB962C8B-B14F-4D97-AF65-F5344CB8AC3E}">
        <p14:creationId xmlns:p14="http://schemas.microsoft.com/office/powerpoint/2010/main" val="29535339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p:cNvSpPr>
            <a:spLocks noGrp="1"/>
          </p:cNvSpPr>
          <p:nvPr>
            <p:ph type="dt" sz="half" idx="10"/>
          </p:nvPr>
        </p:nvSpPr>
        <p:spPr/>
        <p:txBody>
          <a:bodyPr/>
          <a:lstStyle/>
          <a:p>
            <a:fld id="{85847144-C7A3-40A4-BA75-B643CD552246}" type="datetimeFigureOut">
              <a:rPr lang="de-DE" smtClean="0"/>
              <a:t>22.08.2023</a:t>
            </a:fld>
            <a:endParaRPr lang="de-DE"/>
          </a:p>
        </p:txBody>
      </p:sp>
      <p:sp>
        <p:nvSpPr>
          <p:cNvPr id="3" name="Fußzeilenplatzhalter 2"/>
          <p:cNvSpPr>
            <a:spLocks noGrp="1"/>
          </p:cNvSpPr>
          <p:nvPr>
            <p:ph type="ftr" sz="quarter" idx="11"/>
          </p:nvPr>
        </p:nvSpPr>
        <p:spPr/>
        <p:txBody>
          <a:bodyPr/>
          <a:lstStyle/>
          <a:p>
            <a:endParaRPr lang="de-DE"/>
          </a:p>
        </p:txBody>
      </p:sp>
      <p:sp>
        <p:nvSpPr>
          <p:cNvPr id="4" name="Foliennummernplatzhalter 3"/>
          <p:cNvSpPr>
            <a:spLocks noGrp="1"/>
          </p:cNvSpPr>
          <p:nvPr>
            <p:ph type="sldNum" sz="quarter" idx="12"/>
          </p:nvPr>
        </p:nvSpPr>
        <p:spPr/>
        <p:txBody>
          <a:bodyPr/>
          <a:lstStyle/>
          <a:p>
            <a:fld id="{FFA53238-8782-438A-A184-63A989F216C5}" type="slidenum">
              <a:rPr lang="de-DE" smtClean="0"/>
              <a:t>‹Nr.›</a:t>
            </a:fld>
            <a:endParaRPr lang="de-DE"/>
          </a:p>
        </p:txBody>
      </p:sp>
    </p:spTree>
    <p:extLst>
      <p:ext uri="{BB962C8B-B14F-4D97-AF65-F5344CB8AC3E}">
        <p14:creationId xmlns:p14="http://schemas.microsoft.com/office/powerpoint/2010/main" val="3972430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Inhaltsplatzhalt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85847144-C7A3-40A4-BA75-B643CD552246}" type="datetimeFigureOut">
              <a:rPr lang="de-DE" smtClean="0"/>
              <a:t>22.08.2023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FA53238-8782-438A-A184-63A989F216C5}" type="slidenum">
              <a:rPr lang="de-DE" smtClean="0"/>
              <a:t>‹Nr.›</a:t>
            </a:fld>
            <a:endParaRPr lang="de-DE"/>
          </a:p>
        </p:txBody>
      </p:sp>
    </p:spTree>
    <p:extLst>
      <p:ext uri="{BB962C8B-B14F-4D97-AF65-F5344CB8AC3E}">
        <p14:creationId xmlns:p14="http://schemas.microsoft.com/office/powerpoint/2010/main" val="3645716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839788" y="457200"/>
            <a:ext cx="3932237" cy="1600200"/>
          </a:xfrm>
        </p:spPr>
        <p:txBody>
          <a:bodyPr anchor="b"/>
          <a:lstStyle>
            <a:lvl1pPr>
              <a:defRPr sz="3200"/>
            </a:lvl1pPr>
          </a:lstStyle>
          <a:p>
            <a:r>
              <a:rPr lang="de-DE" smtClean="0"/>
              <a:t>Titelmasterformat durch Klicken bearbeiten</a:t>
            </a:r>
            <a:endParaRPr lang="de-DE"/>
          </a:p>
        </p:txBody>
      </p:sp>
      <p:sp>
        <p:nvSpPr>
          <p:cNvPr id="3" name="Bildplatzhalt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platzhalt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smtClean="0"/>
              <a:t>Formatvorlagen des Textmasters bearbeiten</a:t>
            </a:r>
          </a:p>
        </p:txBody>
      </p:sp>
      <p:sp>
        <p:nvSpPr>
          <p:cNvPr id="5" name="Datumsplatzhalter 4"/>
          <p:cNvSpPr>
            <a:spLocks noGrp="1"/>
          </p:cNvSpPr>
          <p:nvPr>
            <p:ph type="dt" sz="half" idx="10"/>
          </p:nvPr>
        </p:nvSpPr>
        <p:spPr/>
        <p:txBody>
          <a:bodyPr/>
          <a:lstStyle/>
          <a:p>
            <a:fld id="{85847144-C7A3-40A4-BA75-B643CD552246}" type="datetimeFigureOut">
              <a:rPr lang="de-DE" smtClean="0"/>
              <a:t>22.08.2023</a:t>
            </a:fld>
            <a:endParaRPr lang="de-DE"/>
          </a:p>
        </p:txBody>
      </p:sp>
      <p:sp>
        <p:nvSpPr>
          <p:cNvPr id="6" name="Fußzeilenplatzhalter 5"/>
          <p:cNvSpPr>
            <a:spLocks noGrp="1"/>
          </p:cNvSpPr>
          <p:nvPr>
            <p:ph type="ftr" sz="quarter" idx="11"/>
          </p:nvPr>
        </p:nvSpPr>
        <p:spPr/>
        <p:txBody>
          <a:bodyPr/>
          <a:lstStyle/>
          <a:p>
            <a:endParaRPr lang="de-DE"/>
          </a:p>
        </p:txBody>
      </p:sp>
      <p:sp>
        <p:nvSpPr>
          <p:cNvPr id="7" name="Foliennummernplatzhalter 6"/>
          <p:cNvSpPr>
            <a:spLocks noGrp="1"/>
          </p:cNvSpPr>
          <p:nvPr>
            <p:ph type="sldNum" sz="quarter" idx="12"/>
          </p:nvPr>
        </p:nvSpPr>
        <p:spPr/>
        <p:txBody>
          <a:bodyPr/>
          <a:lstStyle/>
          <a:p>
            <a:fld id="{FFA53238-8782-438A-A184-63A989F216C5}" type="slidenum">
              <a:rPr lang="de-DE" smtClean="0"/>
              <a:t>‹Nr.›</a:t>
            </a:fld>
            <a:endParaRPr lang="de-DE"/>
          </a:p>
        </p:txBody>
      </p:sp>
    </p:spTree>
    <p:extLst>
      <p:ext uri="{BB962C8B-B14F-4D97-AF65-F5344CB8AC3E}">
        <p14:creationId xmlns:p14="http://schemas.microsoft.com/office/powerpoint/2010/main" val="30917035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smtClean="0"/>
              <a:t>Titelmasterformat durch Klicken bearbeiten</a:t>
            </a:r>
            <a:endParaRPr lang="de-DE"/>
          </a:p>
        </p:txBody>
      </p:sp>
      <p:sp>
        <p:nvSpPr>
          <p:cNvPr id="3" name="Textplatzhalt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smtClean="0"/>
              <a:t>Formatvorlagen des Textmasters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Datumsplatzhalt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847144-C7A3-40A4-BA75-B643CD552246}" type="datetimeFigureOut">
              <a:rPr lang="de-DE" smtClean="0"/>
              <a:t>22.08.2023</a:t>
            </a:fld>
            <a:endParaRPr lang="de-DE"/>
          </a:p>
        </p:txBody>
      </p:sp>
      <p:sp>
        <p:nvSpPr>
          <p:cNvPr id="5" name="Fußzeilenplatzhalt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Foliennummernplatzhalt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FA53238-8782-438A-A184-63A989F216C5}" type="slidenum">
              <a:rPr lang="de-DE" smtClean="0"/>
              <a:t>‹Nr.›</a:t>
            </a:fld>
            <a:endParaRPr lang="de-DE"/>
          </a:p>
        </p:txBody>
      </p:sp>
    </p:spTree>
    <p:extLst>
      <p:ext uri="{BB962C8B-B14F-4D97-AF65-F5344CB8AC3E}">
        <p14:creationId xmlns:p14="http://schemas.microsoft.com/office/powerpoint/2010/main" val="25998538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191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16" name="Gruppieren 15"/>
          <p:cNvGrpSpPr/>
          <p:nvPr/>
        </p:nvGrpSpPr>
        <p:grpSpPr>
          <a:xfrm>
            <a:off x="578644" y="1466763"/>
            <a:ext cx="9341810" cy="2976650"/>
            <a:chOff x="999295" y="2906085"/>
            <a:chExt cx="9341810" cy="2976650"/>
          </a:xfrm>
        </p:grpSpPr>
        <p:grpSp>
          <p:nvGrpSpPr>
            <p:cNvPr id="14" name="Gruppieren 13"/>
            <p:cNvGrpSpPr/>
            <p:nvPr/>
          </p:nvGrpSpPr>
          <p:grpSpPr>
            <a:xfrm>
              <a:off x="999295" y="2906085"/>
              <a:ext cx="9341810" cy="2976650"/>
              <a:chOff x="1004366" y="2121821"/>
              <a:chExt cx="9673469" cy="3797586"/>
            </a:xfrm>
          </p:grpSpPr>
          <p:sp>
            <p:nvSpPr>
              <p:cNvPr id="13" name="Abgerundetes Rechteck 12"/>
              <p:cNvSpPr/>
              <p:nvPr/>
            </p:nvSpPr>
            <p:spPr>
              <a:xfrm>
                <a:off x="1004366" y="2121821"/>
                <a:ext cx="9673469" cy="3797586"/>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a:p>
            </p:txBody>
          </p:sp>
          <p:sp>
            <p:nvSpPr>
              <p:cNvPr id="11" name="Rechteck 10"/>
              <p:cNvSpPr/>
              <p:nvPr/>
            </p:nvSpPr>
            <p:spPr>
              <a:xfrm>
                <a:off x="2847490" y="3641914"/>
                <a:ext cx="4714876" cy="138588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Verkündung am ……..</a:t>
                </a:r>
              </a:p>
              <a:p>
                <a:r>
                  <a:rPr lang="de-DE" dirty="0" smtClean="0">
                    <a:solidFill>
                      <a:schemeClr val="tx1"/>
                    </a:solidFill>
                  </a:rPr>
                  <a:t>Name, Dienstbezeichnung</a:t>
                </a:r>
              </a:p>
              <a:p>
                <a:r>
                  <a:rPr lang="de-DE" dirty="0" smtClean="0">
                    <a:solidFill>
                      <a:schemeClr val="tx1"/>
                    </a:solidFill>
                  </a:rPr>
                  <a:t>Urkundsbeamter der Geschäftsstelle</a:t>
                </a:r>
                <a:endParaRPr lang="de-DE" dirty="0">
                  <a:solidFill>
                    <a:schemeClr val="tx1"/>
                  </a:solidFill>
                </a:endParaRPr>
              </a:p>
            </p:txBody>
          </p:sp>
        </p:grpSp>
        <p:sp>
          <p:nvSpPr>
            <p:cNvPr id="15" name="Abgerundetes Rechteck 14"/>
            <p:cNvSpPr/>
            <p:nvPr/>
          </p:nvSpPr>
          <p:spPr>
            <a:xfrm>
              <a:off x="1843088" y="3428089"/>
              <a:ext cx="6643687" cy="45811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grpSp>
      <p:sp>
        <p:nvSpPr>
          <p:cNvPr id="17" name="Rechteck 16"/>
          <p:cNvSpPr/>
          <p:nvPr/>
        </p:nvSpPr>
        <p:spPr>
          <a:xfrm>
            <a:off x="971550" y="1873526"/>
            <a:ext cx="6172908" cy="400110"/>
          </a:xfrm>
          <a:prstGeom prst="rect">
            <a:avLst/>
          </a:prstGeom>
        </p:spPr>
        <p:txBody>
          <a:bodyPr wrap="none">
            <a:spAutoFit/>
          </a:bodyPr>
          <a:lstStyle/>
          <a:p>
            <a:r>
              <a:rPr lang="de-DE" sz="2000" dirty="0" smtClean="0">
                <a:solidFill>
                  <a:schemeClr val="bg1"/>
                </a:solidFill>
              </a:rPr>
              <a:t>Der Beschluss erhält einen Erlassvermerk durch den </a:t>
            </a:r>
            <a:r>
              <a:rPr lang="de-DE" sz="2000" dirty="0" err="1" smtClean="0">
                <a:solidFill>
                  <a:schemeClr val="bg1"/>
                </a:solidFill>
              </a:rPr>
              <a:t>UdG</a:t>
            </a:r>
            <a:r>
              <a:rPr lang="de-DE" sz="2000" dirty="0" smtClean="0">
                <a:solidFill>
                  <a:schemeClr val="bg1"/>
                </a:solidFill>
              </a:rPr>
              <a:t>:</a:t>
            </a:r>
            <a:endParaRPr lang="de-DE" sz="2000" dirty="0">
              <a:solidFill>
                <a:schemeClr val="bg1"/>
              </a:solidFill>
            </a:endParaRPr>
          </a:p>
        </p:txBody>
      </p:sp>
      <p:sp>
        <p:nvSpPr>
          <p:cNvPr id="4" name="Abgerundetes Rechteck 3"/>
          <p:cNvSpPr/>
          <p:nvPr/>
        </p:nvSpPr>
        <p:spPr>
          <a:xfrm>
            <a:off x="361448" y="1292528"/>
            <a:ext cx="6325102"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Nach Erlass eines Scheidungsbeschlusses</a:t>
            </a:r>
            <a:endParaRPr lang="de-DE" sz="2400" dirty="0"/>
          </a:p>
        </p:txBody>
      </p:sp>
      <p:sp>
        <p:nvSpPr>
          <p:cNvPr id="9" name="Gefaltete Ecke 8"/>
          <p:cNvSpPr/>
          <p:nvPr/>
        </p:nvSpPr>
        <p:spPr>
          <a:xfrm rot="21106200">
            <a:off x="8582500" y="2300250"/>
            <a:ext cx="1961055" cy="18795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 38 III </a:t>
            </a:r>
          </a:p>
          <a:p>
            <a:pPr algn="ctr"/>
            <a:r>
              <a:rPr lang="de-DE" sz="2400" b="1" dirty="0" smtClean="0">
                <a:solidFill>
                  <a:schemeClr val="tx1"/>
                </a:solidFill>
                <a:latin typeface="MV Boli" panose="02000500030200090000" pitchFamily="2" charset="0"/>
                <a:cs typeface="MV Boli" panose="02000500030200090000" pitchFamily="2" charset="0"/>
              </a:rPr>
              <a:t>S. 3 </a:t>
            </a:r>
          </a:p>
          <a:p>
            <a:pPr algn="ctr"/>
            <a:r>
              <a:rPr lang="de-DE" sz="2400" b="1" dirty="0" err="1" smtClean="0">
                <a:solidFill>
                  <a:schemeClr val="tx1"/>
                </a:solidFill>
                <a:latin typeface="MV Boli" panose="02000500030200090000" pitchFamily="2" charset="0"/>
                <a:cs typeface="MV Boli" panose="02000500030200090000" pitchFamily="2" charset="0"/>
              </a:rPr>
              <a:t>FamFG</a:t>
            </a:r>
            <a:endParaRPr lang="de-DE" sz="24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280591772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200</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Ü20</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435732" y="2131844"/>
            <a:ext cx="3757613"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Rechtskraft am</a:t>
            </a:r>
            <a:endParaRPr lang="de-DE" sz="2000" b="1" dirty="0"/>
          </a:p>
        </p:txBody>
      </p:sp>
      <p:sp>
        <p:nvSpPr>
          <p:cNvPr id="5" name="Pfeil nach rechts 4"/>
          <p:cNvSpPr/>
          <p:nvPr/>
        </p:nvSpPr>
        <p:spPr>
          <a:xfrm>
            <a:off x="6191953" y="2279715"/>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Abgerundetes Rechteck 8"/>
          <p:cNvSpPr/>
          <p:nvPr/>
        </p:nvSpPr>
        <p:spPr>
          <a:xfrm>
            <a:off x="7378524" y="2163425"/>
            <a:ext cx="2443162"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15.08.2023</a:t>
            </a:r>
            <a:endParaRPr lang="de-DE" sz="2000" b="1" dirty="0"/>
          </a:p>
        </p:txBody>
      </p:sp>
      <p:sp>
        <p:nvSpPr>
          <p:cNvPr id="10" name="Abgerundetes Rechteck 9"/>
          <p:cNvSpPr/>
          <p:nvPr/>
        </p:nvSpPr>
        <p:spPr>
          <a:xfrm>
            <a:off x="2421386" y="3697824"/>
            <a:ext cx="3757613" cy="7858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Beschwerde</a:t>
            </a:r>
            <a:endParaRPr lang="de-DE" sz="2000" b="1" dirty="0"/>
          </a:p>
        </p:txBody>
      </p:sp>
      <p:sp>
        <p:nvSpPr>
          <p:cNvPr id="12" name="Pfeil nach rechts 11"/>
          <p:cNvSpPr/>
          <p:nvPr/>
        </p:nvSpPr>
        <p:spPr>
          <a:xfrm>
            <a:off x="6178999" y="3848414"/>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Abgerundetes Rechteck 12"/>
          <p:cNvSpPr/>
          <p:nvPr/>
        </p:nvSpPr>
        <p:spPr>
          <a:xfrm>
            <a:off x="7378524" y="3697824"/>
            <a:ext cx="2782543" cy="7858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58 I </a:t>
            </a:r>
            <a:r>
              <a:rPr lang="de-DE" sz="2000" b="1" dirty="0" err="1" smtClean="0"/>
              <a:t>FamFG</a:t>
            </a:r>
            <a:endParaRPr lang="de-DE" sz="2000" b="1" dirty="0"/>
          </a:p>
        </p:txBody>
      </p:sp>
      <p:sp>
        <p:nvSpPr>
          <p:cNvPr id="14" name="Abgerundetes Rechteck 13"/>
          <p:cNvSpPr/>
          <p:nvPr/>
        </p:nvSpPr>
        <p:spPr>
          <a:xfrm>
            <a:off x="2436492" y="4465543"/>
            <a:ext cx="3742507" cy="7858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1 Monat ab Bekanntgabe des Beschlusses an die Beteiligten</a:t>
            </a:r>
            <a:endParaRPr lang="de-DE" sz="2000" b="1" dirty="0"/>
          </a:p>
        </p:txBody>
      </p:sp>
      <p:sp>
        <p:nvSpPr>
          <p:cNvPr id="16" name="Abgerundetes Rechteck 15"/>
          <p:cNvSpPr/>
          <p:nvPr/>
        </p:nvSpPr>
        <p:spPr>
          <a:xfrm>
            <a:off x="7378525" y="4465543"/>
            <a:ext cx="2782543" cy="7858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63 I, III </a:t>
            </a:r>
            <a:r>
              <a:rPr lang="de-DE" sz="2000" b="1" dirty="0" err="1" smtClean="0"/>
              <a:t>FamFG</a:t>
            </a:r>
            <a:endParaRPr lang="de-DE" sz="2000" b="1" dirty="0"/>
          </a:p>
        </p:txBody>
      </p:sp>
      <p:sp>
        <p:nvSpPr>
          <p:cNvPr id="17" name="Pfeil nach rechts 16"/>
          <p:cNvSpPr/>
          <p:nvPr/>
        </p:nvSpPr>
        <p:spPr>
          <a:xfrm>
            <a:off x="6193345" y="4616133"/>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26204528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grpId="0" nodeType="clickEffect">
                                  <p:stCondLst>
                                    <p:cond delay="0"/>
                                  </p:stCondLst>
                                  <p:childTnLst>
                                    <p:set>
                                      <p:cBhvr>
                                        <p:cTn id="32" dur="1" fill="hold">
                                          <p:stCondLst>
                                            <p:cond delay="0"/>
                                          </p:stCondLst>
                                        </p:cTn>
                                        <p:tgtEl>
                                          <p:spTgt spid="10"/>
                                        </p:tgtEl>
                                        <p:attrNameLst>
                                          <p:attrName>style.visibility</p:attrName>
                                        </p:attrNameLst>
                                      </p:cBhvr>
                                      <p:to>
                                        <p:strVal val="visible"/>
                                      </p:to>
                                    </p:set>
                                    <p:anim calcmode="lin" valueType="num">
                                      <p:cBhvr additive="base">
                                        <p:cTn id="33" dur="500" fill="hold"/>
                                        <p:tgtEl>
                                          <p:spTgt spid="10"/>
                                        </p:tgtEl>
                                        <p:attrNameLst>
                                          <p:attrName>ppt_x</p:attrName>
                                        </p:attrNameLst>
                                      </p:cBhvr>
                                      <p:tavLst>
                                        <p:tav tm="0">
                                          <p:val>
                                            <p:strVal val="#ppt_x"/>
                                          </p:val>
                                        </p:tav>
                                        <p:tav tm="100000">
                                          <p:val>
                                            <p:strVal val="#ppt_x"/>
                                          </p:val>
                                        </p:tav>
                                      </p:tavLst>
                                    </p:anim>
                                    <p:anim calcmode="lin" valueType="num">
                                      <p:cBhvr additive="base">
                                        <p:cTn id="3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4"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ppt_x"/>
                                          </p:val>
                                        </p:tav>
                                        <p:tav tm="100000">
                                          <p:val>
                                            <p:strVal val="#ppt_x"/>
                                          </p:val>
                                        </p:tav>
                                      </p:tavLst>
                                    </p:anim>
                                    <p:anim calcmode="lin" valueType="num">
                                      <p:cBhvr additive="base">
                                        <p:cTn id="40"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4" fill="hold" grpId="0" nodeType="click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additive="base">
                                        <p:cTn id="45" dur="500" fill="hold"/>
                                        <p:tgtEl>
                                          <p:spTgt spid="13"/>
                                        </p:tgtEl>
                                        <p:attrNameLst>
                                          <p:attrName>ppt_x</p:attrName>
                                        </p:attrNameLst>
                                      </p:cBhvr>
                                      <p:tavLst>
                                        <p:tav tm="0">
                                          <p:val>
                                            <p:strVal val="#ppt_x"/>
                                          </p:val>
                                        </p:tav>
                                        <p:tav tm="100000">
                                          <p:val>
                                            <p:strVal val="#ppt_x"/>
                                          </p:val>
                                        </p:tav>
                                      </p:tavLst>
                                    </p:anim>
                                    <p:anim calcmode="lin" valueType="num">
                                      <p:cBhvr additive="base">
                                        <p:cTn id="46"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4"/>
                                        </p:tgtEl>
                                        <p:attrNameLst>
                                          <p:attrName>style.visibility</p:attrName>
                                        </p:attrNameLst>
                                      </p:cBhvr>
                                      <p:to>
                                        <p:strVal val="visible"/>
                                      </p:to>
                                    </p:set>
                                    <p:anim calcmode="lin" valueType="num">
                                      <p:cBhvr additive="base">
                                        <p:cTn id="51" dur="500" fill="hold"/>
                                        <p:tgtEl>
                                          <p:spTgt spid="14"/>
                                        </p:tgtEl>
                                        <p:attrNameLst>
                                          <p:attrName>ppt_x</p:attrName>
                                        </p:attrNameLst>
                                      </p:cBhvr>
                                      <p:tavLst>
                                        <p:tav tm="0">
                                          <p:val>
                                            <p:strVal val="#ppt_x"/>
                                          </p:val>
                                        </p:tav>
                                        <p:tav tm="100000">
                                          <p:val>
                                            <p:strVal val="#ppt_x"/>
                                          </p:val>
                                        </p:tav>
                                      </p:tavLst>
                                    </p:anim>
                                    <p:anim calcmode="lin" valueType="num">
                                      <p:cBhvr additive="base">
                                        <p:cTn id="5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grpId="0" nodeType="clickEffect">
                                  <p:stCondLst>
                                    <p:cond delay="0"/>
                                  </p:stCondLst>
                                  <p:childTnLst>
                                    <p:set>
                                      <p:cBhvr>
                                        <p:cTn id="56" dur="1" fill="hold">
                                          <p:stCondLst>
                                            <p:cond delay="0"/>
                                          </p:stCondLst>
                                        </p:cTn>
                                        <p:tgtEl>
                                          <p:spTgt spid="17"/>
                                        </p:tgtEl>
                                        <p:attrNameLst>
                                          <p:attrName>style.visibility</p:attrName>
                                        </p:attrNameLst>
                                      </p:cBhvr>
                                      <p:to>
                                        <p:strVal val="visible"/>
                                      </p:to>
                                    </p:set>
                                    <p:anim calcmode="lin" valueType="num">
                                      <p:cBhvr additive="base">
                                        <p:cTn id="57" dur="500" fill="hold"/>
                                        <p:tgtEl>
                                          <p:spTgt spid="17"/>
                                        </p:tgtEl>
                                        <p:attrNameLst>
                                          <p:attrName>ppt_x</p:attrName>
                                        </p:attrNameLst>
                                      </p:cBhvr>
                                      <p:tavLst>
                                        <p:tav tm="0">
                                          <p:val>
                                            <p:strVal val="#ppt_x"/>
                                          </p:val>
                                        </p:tav>
                                        <p:tav tm="100000">
                                          <p:val>
                                            <p:strVal val="#ppt_x"/>
                                          </p:val>
                                        </p:tav>
                                      </p:tavLst>
                                    </p:anim>
                                    <p:anim calcmode="lin" valueType="num">
                                      <p:cBhvr additive="base">
                                        <p:cTn id="5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grpId="0" nodeType="clickEffect">
                                  <p:stCondLst>
                                    <p:cond delay="0"/>
                                  </p:stCondLst>
                                  <p:childTnLst>
                                    <p:set>
                                      <p:cBhvr>
                                        <p:cTn id="62" dur="1" fill="hold">
                                          <p:stCondLst>
                                            <p:cond delay="0"/>
                                          </p:stCondLst>
                                        </p:cTn>
                                        <p:tgtEl>
                                          <p:spTgt spid="16"/>
                                        </p:tgtEl>
                                        <p:attrNameLst>
                                          <p:attrName>style.visibility</p:attrName>
                                        </p:attrNameLst>
                                      </p:cBhvr>
                                      <p:to>
                                        <p:strVal val="visible"/>
                                      </p:to>
                                    </p:set>
                                    <p:anim calcmode="lin" valueType="num">
                                      <p:cBhvr additive="base">
                                        <p:cTn id="63" dur="500" fill="hold"/>
                                        <p:tgtEl>
                                          <p:spTgt spid="16"/>
                                        </p:tgtEl>
                                        <p:attrNameLst>
                                          <p:attrName>ppt_x</p:attrName>
                                        </p:attrNameLst>
                                      </p:cBhvr>
                                      <p:tavLst>
                                        <p:tav tm="0">
                                          <p:val>
                                            <p:strVal val="#ppt_x"/>
                                          </p:val>
                                        </p:tav>
                                        <p:tav tm="100000">
                                          <p:val>
                                            <p:strVal val="#ppt_x"/>
                                          </p:val>
                                        </p:tav>
                                      </p:tavLst>
                                    </p:anim>
                                    <p:anim calcmode="lin" valueType="num">
                                      <p:cBhvr additive="base">
                                        <p:cTn id="6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 grpId="0" animBg="1"/>
      <p:bldP spid="5" grpId="0" animBg="1"/>
      <p:bldP spid="9" grpId="0" animBg="1"/>
      <p:bldP spid="10" grpId="0" animBg="1"/>
      <p:bldP spid="12" grpId="0" animBg="1"/>
      <p:bldP spid="13" grpId="0" animBg="1"/>
      <p:bldP spid="14" grpId="0" animBg="1"/>
      <p:bldP spid="16" grpId="0" animBg="1"/>
      <p:bldP spid="17"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smtClean="0">
                <a:ln>
                  <a:noFill/>
                </a:ln>
                <a:solidFill>
                  <a:prstClr val="black"/>
                </a:solidFill>
                <a:effectLst/>
                <a:uLnTx/>
                <a:uFillTx/>
                <a:latin typeface="Calibri" panose="020F0502020204030204"/>
                <a:ea typeface="+mn-ea"/>
                <a:cs typeface="+mn-cs"/>
              </a:rPr>
              <a:t>201</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Ü20</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3701712" y="4768766"/>
            <a:ext cx="2163069" cy="73505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Rechtskraft am</a:t>
            </a:r>
            <a:endParaRPr lang="de-DE" sz="2000" b="1" dirty="0"/>
          </a:p>
        </p:txBody>
      </p:sp>
      <p:sp>
        <p:nvSpPr>
          <p:cNvPr id="5" name="Pfeil nach rechts 4"/>
          <p:cNvSpPr/>
          <p:nvPr/>
        </p:nvSpPr>
        <p:spPr>
          <a:xfrm>
            <a:off x="5855595" y="4913939"/>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Abgerundetes Rechteck 8"/>
          <p:cNvSpPr/>
          <p:nvPr/>
        </p:nvSpPr>
        <p:spPr>
          <a:xfrm>
            <a:off x="6792718" y="4749345"/>
            <a:ext cx="2870642" cy="73505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15.08.2023, 0:00 Uhr</a:t>
            </a:r>
            <a:endParaRPr lang="de-DE" sz="2000" b="1" dirty="0"/>
          </a:p>
        </p:txBody>
      </p:sp>
      <p:sp>
        <p:nvSpPr>
          <p:cNvPr id="18" name="Abgerundetes Rechteck 17"/>
          <p:cNvSpPr/>
          <p:nvPr/>
        </p:nvSpPr>
        <p:spPr>
          <a:xfrm>
            <a:off x="1505143" y="2447906"/>
            <a:ext cx="1481484"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Fristbeginn</a:t>
            </a:r>
            <a:endParaRPr lang="de-DE" sz="2000" b="1" dirty="0"/>
          </a:p>
        </p:txBody>
      </p:sp>
      <p:sp>
        <p:nvSpPr>
          <p:cNvPr id="20" name="Pfeil nach rechts 19"/>
          <p:cNvSpPr/>
          <p:nvPr/>
        </p:nvSpPr>
        <p:spPr>
          <a:xfrm>
            <a:off x="2985785" y="2579119"/>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Pfeil nach rechts 20"/>
          <p:cNvSpPr/>
          <p:nvPr/>
        </p:nvSpPr>
        <p:spPr>
          <a:xfrm>
            <a:off x="5621902" y="2627518"/>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Abgerundetes Rechteck 21"/>
          <p:cNvSpPr/>
          <p:nvPr/>
        </p:nvSpPr>
        <p:spPr>
          <a:xfrm>
            <a:off x="3964193" y="2517743"/>
            <a:ext cx="1638109" cy="73505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Ereignisfrist</a:t>
            </a:r>
            <a:endParaRPr lang="de-DE" sz="2000" b="1" dirty="0"/>
          </a:p>
        </p:txBody>
      </p:sp>
      <p:sp>
        <p:nvSpPr>
          <p:cNvPr id="23" name="Abgerundetes Rechteck 22"/>
          <p:cNvSpPr/>
          <p:nvPr/>
        </p:nvSpPr>
        <p:spPr>
          <a:xfrm>
            <a:off x="6579868" y="2550897"/>
            <a:ext cx="2506336"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15.07.2023, 0:00 Uhr </a:t>
            </a:r>
            <a:endParaRPr lang="de-DE" sz="2000" b="1" dirty="0"/>
          </a:p>
        </p:txBody>
      </p:sp>
      <p:sp>
        <p:nvSpPr>
          <p:cNvPr id="24" name="Abgerundetes Rechteck 23"/>
          <p:cNvSpPr/>
          <p:nvPr/>
        </p:nvSpPr>
        <p:spPr>
          <a:xfrm>
            <a:off x="10044170" y="2550897"/>
            <a:ext cx="1698235"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 222 I ZPO, </a:t>
            </a:r>
          </a:p>
          <a:p>
            <a:r>
              <a:rPr lang="de-DE" sz="2000" b="1" dirty="0" smtClean="0"/>
              <a:t>§ 187 I BGB</a:t>
            </a:r>
            <a:endParaRPr lang="de-DE" sz="2000" b="1" dirty="0"/>
          </a:p>
        </p:txBody>
      </p:sp>
      <p:sp>
        <p:nvSpPr>
          <p:cNvPr id="25" name="Pfeil nach rechts 24"/>
          <p:cNvSpPr/>
          <p:nvPr/>
        </p:nvSpPr>
        <p:spPr>
          <a:xfrm>
            <a:off x="9085362" y="2663932"/>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Abgerundetes Rechteck 25"/>
          <p:cNvSpPr/>
          <p:nvPr/>
        </p:nvSpPr>
        <p:spPr>
          <a:xfrm>
            <a:off x="630459" y="3464220"/>
            <a:ext cx="1481484"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Fristende</a:t>
            </a:r>
            <a:endParaRPr lang="de-DE" sz="2000" b="1" dirty="0"/>
          </a:p>
        </p:txBody>
      </p:sp>
      <p:sp>
        <p:nvSpPr>
          <p:cNvPr id="27" name="Pfeil nach rechts 26"/>
          <p:cNvSpPr/>
          <p:nvPr/>
        </p:nvSpPr>
        <p:spPr>
          <a:xfrm>
            <a:off x="2111943" y="3573210"/>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p:cNvSpPr/>
          <p:nvPr/>
        </p:nvSpPr>
        <p:spPr>
          <a:xfrm>
            <a:off x="3090351" y="3514118"/>
            <a:ext cx="2723959"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14.08.2023, 24:00 Uhr </a:t>
            </a:r>
            <a:endParaRPr lang="de-DE" sz="2000" b="1" dirty="0"/>
          </a:p>
        </p:txBody>
      </p:sp>
      <p:sp>
        <p:nvSpPr>
          <p:cNvPr id="29" name="Abgerundetes Rechteck 28"/>
          <p:cNvSpPr/>
          <p:nvPr/>
        </p:nvSpPr>
        <p:spPr>
          <a:xfrm>
            <a:off x="6792718" y="3553500"/>
            <a:ext cx="1698235"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 222 I ZPO, </a:t>
            </a:r>
          </a:p>
          <a:p>
            <a:r>
              <a:rPr lang="de-DE" sz="2000" b="1" dirty="0" smtClean="0"/>
              <a:t>§ 188 II BGB</a:t>
            </a:r>
            <a:endParaRPr lang="de-DE" sz="2000" b="1" dirty="0"/>
          </a:p>
        </p:txBody>
      </p:sp>
      <p:sp>
        <p:nvSpPr>
          <p:cNvPr id="30" name="Pfeil nach rechts 29"/>
          <p:cNvSpPr/>
          <p:nvPr/>
        </p:nvSpPr>
        <p:spPr>
          <a:xfrm>
            <a:off x="5814310" y="3649229"/>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104431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additive="base">
                                        <p:cTn id="49" dur="500" fill="hold"/>
                                        <p:tgtEl>
                                          <p:spTgt spid="26"/>
                                        </p:tgtEl>
                                        <p:attrNameLst>
                                          <p:attrName>ppt_x</p:attrName>
                                        </p:attrNameLst>
                                      </p:cBhvr>
                                      <p:tavLst>
                                        <p:tav tm="0">
                                          <p:val>
                                            <p:strVal val="#ppt_x"/>
                                          </p:val>
                                        </p:tav>
                                        <p:tav tm="100000">
                                          <p:val>
                                            <p:strVal val="#ppt_x"/>
                                          </p:val>
                                        </p:tav>
                                      </p:tavLst>
                                    </p:anim>
                                    <p:anim calcmode="lin" valueType="num">
                                      <p:cBhvr additive="base">
                                        <p:cTn id="5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500" fill="hold"/>
                                        <p:tgtEl>
                                          <p:spTgt spid="27"/>
                                        </p:tgtEl>
                                        <p:attrNameLst>
                                          <p:attrName>ppt_x</p:attrName>
                                        </p:attrNameLst>
                                      </p:cBhvr>
                                      <p:tavLst>
                                        <p:tav tm="0">
                                          <p:val>
                                            <p:strVal val="#ppt_x"/>
                                          </p:val>
                                        </p:tav>
                                        <p:tav tm="100000">
                                          <p:val>
                                            <p:strVal val="#ppt_x"/>
                                          </p:val>
                                        </p:tav>
                                      </p:tavLst>
                                    </p:anim>
                                    <p:anim calcmode="lin" valueType="num">
                                      <p:cBhvr additive="base">
                                        <p:cTn id="5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additive="base">
                                        <p:cTn id="61" dur="500" fill="hold"/>
                                        <p:tgtEl>
                                          <p:spTgt spid="28"/>
                                        </p:tgtEl>
                                        <p:attrNameLst>
                                          <p:attrName>ppt_x</p:attrName>
                                        </p:attrNameLst>
                                      </p:cBhvr>
                                      <p:tavLst>
                                        <p:tav tm="0">
                                          <p:val>
                                            <p:strVal val="#ppt_x"/>
                                          </p:val>
                                        </p:tav>
                                        <p:tav tm="100000">
                                          <p:val>
                                            <p:strVal val="#ppt_x"/>
                                          </p:val>
                                        </p:tav>
                                      </p:tavLst>
                                    </p:anim>
                                    <p:anim calcmode="lin" valueType="num">
                                      <p:cBhvr additive="base">
                                        <p:cTn id="6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0"/>
                                        </p:tgtEl>
                                        <p:attrNameLst>
                                          <p:attrName>style.visibility</p:attrName>
                                        </p:attrNameLst>
                                      </p:cBhvr>
                                      <p:to>
                                        <p:strVal val="visible"/>
                                      </p:to>
                                    </p:set>
                                    <p:anim calcmode="lin" valueType="num">
                                      <p:cBhvr additive="base">
                                        <p:cTn id="67" dur="500" fill="hold"/>
                                        <p:tgtEl>
                                          <p:spTgt spid="30"/>
                                        </p:tgtEl>
                                        <p:attrNameLst>
                                          <p:attrName>ppt_x</p:attrName>
                                        </p:attrNameLst>
                                      </p:cBhvr>
                                      <p:tavLst>
                                        <p:tav tm="0">
                                          <p:val>
                                            <p:strVal val="#ppt_x"/>
                                          </p:val>
                                        </p:tav>
                                        <p:tav tm="100000">
                                          <p:val>
                                            <p:strVal val="#ppt_x"/>
                                          </p:val>
                                        </p:tav>
                                      </p:tavLst>
                                    </p:anim>
                                    <p:anim calcmode="lin" valueType="num">
                                      <p:cBhvr additive="base">
                                        <p:cTn id="6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9"/>
                                        </p:tgtEl>
                                        <p:attrNameLst>
                                          <p:attrName>style.visibility</p:attrName>
                                        </p:attrNameLst>
                                      </p:cBhvr>
                                      <p:to>
                                        <p:strVal val="visible"/>
                                      </p:to>
                                    </p:set>
                                    <p:anim calcmode="lin" valueType="num">
                                      <p:cBhvr additive="base">
                                        <p:cTn id="73" dur="500" fill="hold"/>
                                        <p:tgtEl>
                                          <p:spTgt spid="29"/>
                                        </p:tgtEl>
                                        <p:attrNameLst>
                                          <p:attrName>ppt_x</p:attrName>
                                        </p:attrNameLst>
                                      </p:cBhvr>
                                      <p:tavLst>
                                        <p:tav tm="0">
                                          <p:val>
                                            <p:strVal val="#ppt_x"/>
                                          </p:val>
                                        </p:tav>
                                        <p:tav tm="100000">
                                          <p:val>
                                            <p:strVal val="#ppt_x"/>
                                          </p:val>
                                        </p:tav>
                                      </p:tavLst>
                                    </p:anim>
                                    <p:anim calcmode="lin" valueType="num">
                                      <p:cBhvr additive="base">
                                        <p:cTn id="7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gtEl>
                                        <p:attrNameLst>
                                          <p:attrName>style.visibility</p:attrName>
                                        </p:attrNameLst>
                                      </p:cBhvr>
                                      <p:to>
                                        <p:strVal val="visible"/>
                                      </p:to>
                                    </p:set>
                                    <p:anim calcmode="lin" valueType="num">
                                      <p:cBhvr additive="base">
                                        <p:cTn id="79" dur="500" fill="hold"/>
                                        <p:tgtEl>
                                          <p:spTgt spid="3"/>
                                        </p:tgtEl>
                                        <p:attrNameLst>
                                          <p:attrName>ppt_x</p:attrName>
                                        </p:attrNameLst>
                                      </p:cBhvr>
                                      <p:tavLst>
                                        <p:tav tm="0">
                                          <p:val>
                                            <p:strVal val="#ppt_x"/>
                                          </p:val>
                                        </p:tav>
                                        <p:tav tm="100000">
                                          <p:val>
                                            <p:strVal val="#ppt_x"/>
                                          </p:val>
                                        </p:tav>
                                      </p:tavLst>
                                    </p:anim>
                                    <p:anim calcmode="lin" valueType="num">
                                      <p:cBhvr additive="base">
                                        <p:cTn id="80"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5"/>
                                        </p:tgtEl>
                                        <p:attrNameLst>
                                          <p:attrName>style.visibility</p:attrName>
                                        </p:attrNameLst>
                                      </p:cBhvr>
                                      <p:to>
                                        <p:strVal val="visible"/>
                                      </p:to>
                                    </p:set>
                                    <p:anim calcmode="lin" valueType="num">
                                      <p:cBhvr additive="base">
                                        <p:cTn id="85" dur="500" fill="hold"/>
                                        <p:tgtEl>
                                          <p:spTgt spid="5"/>
                                        </p:tgtEl>
                                        <p:attrNameLst>
                                          <p:attrName>ppt_x</p:attrName>
                                        </p:attrNameLst>
                                      </p:cBhvr>
                                      <p:tavLst>
                                        <p:tav tm="0">
                                          <p:val>
                                            <p:strVal val="#ppt_x"/>
                                          </p:val>
                                        </p:tav>
                                        <p:tav tm="100000">
                                          <p:val>
                                            <p:strVal val="#ppt_x"/>
                                          </p:val>
                                        </p:tav>
                                      </p:tavLst>
                                    </p:anim>
                                    <p:anim calcmode="lin" valueType="num">
                                      <p:cBhvr additive="base">
                                        <p:cTn id="8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9"/>
                                        </p:tgtEl>
                                        <p:attrNameLst>
                                          <p:attrName>style.visibility</p:attrName>
                                        </p:attrNameLst>
                                      </p:cBhvr>
                                      <p:to>
                                        <p:strVal val="visible"/>
                                      </p:to>
                                    </p:set>
                                    <p:anim calcmode="lin" valueType="num">
                                      <p:cBhvr additive="base">
                                        <p:cTn id="91" dur="500" fill="hold"/>
                                        <p:tgtEl>
                                          <p:spTgt spid="9"/>
                                        </p:tgtEl>
                                        <p:attrNameLst>
                                          <p:attrName>ppt_x</p:attrName>
                                        </p:attrNameLst>
                                      </p:cBhvr>
                                      <p:tavLst>
                                        <p:tav tm="0">
                                          <p:val>
                                            <p:strVal val="#ppt_x"/>
                                          </p:val>
                                        </p:tav>
                                        <p:tav tm="100000">
                                          <p:val>
                                            <p:strVal val="#ppt_x"/>
                                          </p:val>
                                        </p:tav>
                                      </p:tavLst>
                                    </p:anim>
                                    <p:anim calcmode="lin" valueType="num">
                                      <p:cBhvr additive="base">
                                        <p:cTn id="9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9" grpId="0" animBg="1"/>
      <p:bldP spid="18"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192</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Rechteck 16"/>
          <p:cNvSpPr/>
          <p:nvPr/>
        </p:nvSpPr>
        <p:spPr>
          <a:xfrm>
            <a:off x="971550" y="1873526"/>
            <a:ext cx="4637360" cy="400110"/>
          </a:xfrm>
          <a:prstGeom prst="rect">
            <a:avLst/>
          </a:prstGeom>
        </p:spPr>
        <p:txBody>
          <a:bodyPr wrap="none">
            <a:spAutoFit/>
          </a:bodyPr>
          <a:lstStyle/>
          <a:p>
            <a:r>
              <a:rPr lang="de-DE" sz="2000" dirty="0" smtClean="0">
                <a:solidFill>
                  <a:schemeClr val="bg1"/>
                </a:solidFill>
              </a:rPr>
              <a:t>Es muss eine Herausgabeverfügung folgen:</a:t>
            </a:r>
            <a:endParaRPr lang="de-DE" sz="2000" dirty="0">
              <a:solidFill>
                <a:schemeClr val="bg1"/>
              </a:solidFill>
            </a:endParaRPr>
          </a:p>
        </p:txBody>
      </p:sp>
      <p:sp>
        <p:nvSpPr>
          <p:cNvPr id="4" name="Abgerundetes Rechteck 3"/>
          <p:cNvSpPr/>
          <p:nvPr/>
        </p:nvSpPr>
        <p:spPr>
          <a:xfrm>
            <a:off x="361448" y="1292528"/>
            <a:ext cx="6325102"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Nach Erlass eines Scheidungsbeschlusses mit VA</a:t>
            </a:r>
            <a:endParaRPr lang="de-DE" sz="2400" dirty="0"/>
          </a:p>
        </p:txBody>
      </p:sp>
      <p:sp>
        <p:nvSpPr>
          <p:cNvPr id="13" name="Abgerundetes Rechteck 12"/>
          <p:cNvSpPr/>
          <p:nvPr/>
        </p:nvSpPr>
        <p:spPr>
          <a:xfrm>
            <a:off x="431693" y="1715277"/>
            <a:ext cx="10587895" cy="456190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a:p>
        </p:txBody>
      </p:sp>
      <p:sp>
        <p:nvSpPr>
          <p:cNvPr id="11" name="Rechteck 10"/>
          <p:cNvSpPr/>
          <p:nvPr/>
        </p:nvSpPr>
        <p:spPr>
          <a:xfrm>
            <a:off x="2050181" y="2503277"/>
            <a:ext cx="7561879" cy="588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Vfg</a:t>
            </a:r>
            <a:r>
              <a:rPr lang="de-DE" dirty="0" smtClean="0">
                <a:solidFill>
                  <a:schemeClr val="tx1"/>
                </a:solidFill>
              </a:rPr>
              <a:t>.</a:t>
            </a:r>
          </a:p>
          <a:p>
            <a:r>
              <a:rPr lang="de-DE" dirty="0" smtClean="0">
                <a:solidFill>
                  <a:schemeClr val="tx1"/>
                </a:solidFill>
              </a:rPr>
              <a:t>1. Je eine beglaubigte Abschrift des Beschlusses senden an:</a:t>
            </a:r>
            <a:endParaRPr lang="de-DE" dirty="0">
              <a:solidFill>
                <a:schemeClr val="tx1"/>
              </a:solidFill>
            </a:endParaRPr>
          </a:p>
        </p:txBody>
      </p:sp>
      <p:sp>
        <p:nvSpPr>
          <p:cNvPr id="15" name="Abgerundetes Rechteck 14"/>
          <p:cNvSpPr/>
          <p:nvPr/>
        </p:nvSpPr>
        <p:spPr>
          <a:xfrm>
            <a:off x="667256" y="1891373"/>
            <a:ext cx="5243512" cy="45811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Es folgt eine Herausgabeverfügung:</a:t>
            </a:r>
            <a:endParaRPr lang="de-DE" sz="2400" dirty="0"/>
          </a:p>
        </p:txBody>
      </p:sp>
      <p:sp>
        <p:nvSpPr>
          <p:cNvPr id="20" name="Rechteck 19"/>
          <p:cNvSpPr/>
          <p:nvPr/>
        </p:nvSpPr>
        <p:spPr>
          <a:xfrm>
            <a:off x="2050180" y="3030956"/>
            <a:ext cx="7561879" cy="432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a) Antragsteller-Vertreter ./. EB</a:t>
            </a:r>
            <a:endParaRPr lang="de-DE" dirty="0">
              <a:solidFill>
                <a:schemeClr val="tx1"/>
              </a:solidFill>
            </a:endParaRPr>
          </a:p>
        </p:txBody>
      </p:sp>
      <p:sp>
        <p:nvSpPr>
          <p:cNvPr id="21" name="Rechteck 20"/>
          <p:cNvSpPr/>
          <p:nvPr/>
        </p:nvSpPr>
        <p:spPr>
          <a:xfrm>
            <a:off x="2050179" y="3448067"/>
            <a:ext cx="7561879" cy="432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rPr>
              <a:t>b</a:t>
            </a:r>
            <a:r>
              <a:rPr lang="de-DE" dirty="0" smtClean="0">
                <a:solidFill>
                  <a:schemeClr val="tx1"/>
                </a:solidFill>
              </a:rPr>
              <a:t>) Antragsgegner ./: ZU bzw. Antragsgegner-Vertreter ./. EB</a:t>
            </a:r>
            <a:endParaRPr lang="de-DE" dirty="0">
              <a:solidFill>
                <a:schemeClr val="tx1"/>
              </a:solidFill>
            </a:endParaRPr>
          </a:p>
        </p:txBody>
      </p:sp>
      <p:sp>
        <p:nvSpPr>
          <p:cNvPr id="22" name="Rechteck 21"/>
          <p:cNvSpPr/>
          <p:nvPr/>
        </p:nvSpPr>
        <p:spPr>
          <a:xfrm>
            <a:off x="2050178" y="3885299"/>
            <a:ext cx="7561879" cy="647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2. Je eine beglaubigte Teilabschrift des Beschlusses an Versorgungsträger, die </a:t>
            </a:r>
          </a:p>
          <a:p>
            <a:r>
              <a:rPr lang="de-DE" dirty="0">
                <a:solidFill>
                  <a:schemeClr val="tx1"/>
                </a:solidFill>
              </a:rPr>
              <a:t> </a:t>
            </a:r>
            <a:r>
              <a:rPr lang="de-DE" dirty="0" smtClean="0">
                <a:solidFill>
                  <a:schemeClr val="tx1"/>
                </a:solidFill>
              </a:rPr>
              <a:t>    im Tenor Erwähnung finden ./. EB</a:t>
            </a:r>
            <a:endParaRPr lang="de-DE" dirty="0">
              <a:solidFill>
                <a:schemeClr val="tx1"/>
              </a:solidFill>
            </a:endParaRPr>
          </a:p>
        </p:txBody>
      </p:sp>
      <p:sp>
        <p:nvSpPr>
          <p:cNvPr id="23" name="Rechteck 22"/>
          <p:cNvSpPr/>
          <p:nvPr/>
        </p:nvSpPr>
        <p:spPr>
          <a:xfrm>
            <a:off x="2050177" y="4478915"/>
            <a:ext cx="7561879" cy="432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3. 6 Wochen (Rechtskraft erteilen)</a:t>
            </a:r>
            <a:endParaRPr lang="de-DE" dirty="0">
              <a:solidFill>
                <a:schemeClr val="tx1"/>
              </a:solidFill>
            </a:endParaRPr>
          </a:p>
        </p:txBody>
      </p:sp>
      <p:sp>
        <p:nvSpPr>
          <p:cNvPr id="24" name="Rechteck 23"/>
          <p:cNvSpPr/>
          <p:nvPr/>
        </p:nvSpPr>
        <p:spPr>
          <a:xfrm>
            <a:off x="2050176" y="4911027"/>
            <a:ext cx="7561879" cy="432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Name, Datum, Dienstbezeichnung</a:t>
            </a:r>
            <a:endParaRPr lang="de-DE" dirty="0">
              <a:solidFill>
                <a:schemeClr val="tx1"/>
              </a:solidFill>
            </a:endParaRPr>
          </a:p>
        </p:txBody>
      </p:sp>
      <p:sp>
        <p:nvSpPr>
          <p:cNvPr id="9" name="Gefaltete Ecke 8"/>
          <p:cNvSpPr/>
          <p:nvPr/>
        </p:nvSpPr>
        <p:spPr>
          <a:xfrm rot="21106200">
            <a:off x="9519646" y="3447888"/>
            <a:ext cx="1961055" cy="18795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1600" b="1" dirty="0" smtClean="0">
              <a:solidFill>
                <a:schemeClr val="tx1"/>
              </a:solidFill>
              <a:latin typeface="MV Boli" panose="02000500030200090000" pitchFamily="2" charset="0"/>
              <a:cs typeface="MV Boli" panose="02000500030200090000" pitchFamily="2" charset="0"/>
            </a:endParaRPr>
          </a:p>
          <a:p>
            <a:pPr algn="ctr"/>
            <a:r>
              <a:rPr lang="de-DE" sz="1600" b="1" dirty="0" smtClean="0">
                <a:solidFill>
                  <a:schemeClr val="tx1"/>
                </a:solidFill>
                <a:latin typeface="MV Boli" panose="02000500030200090000" pitchFamily="2" charset="0"/>
                <a:cs typeface="MV Boli" panose="02000500030200090000" pitchFamily="2" charset="0"/>
              </a:rPr>
              <a:t>Zu 1 b) ZU nur möglich, wenn Zustimmung </a:t>
            </a:r>
          </a:p>
          <a:p>
            <a:pPr algn="ctr"/>
            <a:r>
              <a:rPr lang="de-DE" sz="1600" b="1" dirty="0" smtClean="0">
                <a:solidFill>
                  <a:schemeClr val="tx1"/>
                </a:solidFill>
                <a:latin typeface="MV Boli" panose="02000500030200090000" pitchFamily="2" charset="0"/>
                <a:cs typeface="MV Boli" panose="02000500030200090000" pitchFamily="2" charset="0"/>
              </a:rPr>
              <a:t>durch </a:t>
            </a:r>
            <a:r>
              <a:rPr lang="de-DE" sz="1600" b="1" dirty="0" err="1" smtClean="0">
                <a:solidFill>
                  <a:schemeClr val="tx1"/>
                </a:solidFill>
                <a:latin typeface="MV Boli" panose="02000500030200090000" pitchFamily="2" charset="0"/>
                <a:cs typeface="MV Boli" panose="02000500030200090000" pitchFamily="2" charset="0"/>
              </a:rPr>
              <a:t>A´geg</a:t>
            </a:r>
            <a:r>
              <a:rPr lang="de-DE" sz="1600" b="1" dirty="0" smtClean="0">
                <a:solidFill>
                  <a:schemeClr val="tx1"/>
                </a:solidFill>
                <a:latin typeface="MV Boli" panose="02000500030200090000" pitchFamily="2" charset="0"/>
                <a:cs typeface="MV Boli" panose="02000500030200090000" pitchFamily="2" charset="0"/>
              </a:rPr>
              <a:t>. erfolgt</a:t>
            </a:r>
            <a:endParaRPr lang="de-DE" sz="1600" b="1" dirty="0">
              <a:solidFill>
                <a:schemeClr val="tx1"/>
              </a:solidFill>
              <a:latin typeface="MV Boli" panose="02000500030200090000" pitchFamily="2" charset="0"/>
              <a:cs typeface="MV Boli" panose="02000500030200090000" pitchFamily="2" charset="0"/>
            </a:endParaRPr>
          </a:p>
        </p:txBody>
      </p:sp>
      <p:sp>
        <p:nvSpPr>
          <p:cNvPr id="18" name="Gefaltete Ecke 17"/>
          <p:cNvSpPr/>
          <p:nvPr/>
        </p:nvSpPr>
        <p:spPr>
          <a:xfrm rot="180357">
            <a:off x="6710465" y="4362254"/>
            <a:ext cx="1616862" cy="1683513"/>
          </a:xfrm>
          <a:prstGeom prst="foldedCorner">
            <a:avLst/>
          </a:prstGeom>
          <a:solidFill>
            <a:srgbClr val="F7A1C2"/>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Rechts-</a:t>
            </a:r>
            <a:r>
              <a:rPr lang="de-DE" sz="2000" b="1" dirty="0" err="1" smtClean="0">
                <a:solidFill>
                  <a:schemeClr val="tx1"/>
                </a:solidFill>
                <a:latin typeface="MV Boli" panose="02000500030200090000" pitchFamily="2" charset="0"/>
                <a:cs typeface="MV Boli" panose="02000500030200090000" pitchFamily="2" charset="0"/>
              </a:rPr>
              <a:t>mittelfrist</a:t>
            </a:r>
            <a:r>
              <a:rPr lang="de-DE" sz="2000" b="1" dirty="0" smtClean="0">
                <a:solidFill>
                  <a:schemeClr val="tx1"/>
                </a:solidFill>
                <a:latin typeface="MV Boli" panose="02000500030200090000" pitchFamily="2" charset="0"/>
                <a:cs typeface="MV Boli" panose="02000500030200090000" pitchFamily="2" charset="0"/>
              </a:rPr>
              <a:t>?</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504336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1000" fill="hold"/>
                                        <p:tgtEl>
                                          <p:spTgt spid="9"/>
                                        </p:tgtEl>
                                        <p:attrNameLst>
                                          <p:attrName>ppt_w</p:attrName>
                                        </p:attrNameLst>
                                      </p:cBhvr>
                                      <p:tavLst>
                                        <p:tav tm="0">
                                          <p:val>
                                            <p:fltVal val="0"/>
                                          </p:val>
                                        </p:tav>
                                        <p:tav tm="100000">
                                          <p:val>
                                            <p:strVal val="#ppt_w"/>
                                          </p:val>
                                        </p:tav>
                                      </p:tavLst>
                                    </p:anim>
                                    <p:anim calcmode="lin" valueType="num">
                                      <p:cBhvr>
                                        <p:cTn id="44" dur="1000" fill="hold"/>
                                        <p:tgtEl>
                                          <p:spTgt spid="9"/>
                                        </p:tgtEl>
                                        <p:attrNameLst>
                                          <p:attrName>ppt_h</p:attrName>
                                        </p:attrNameLst>
                                      </p:cBhvr>
                                      <p:tavLst>
                                        <p:tav tm="0">
                                          <p:val>
                                            <p:fltVal val="0"/>
                                          </p:val>
                                        </p:tav>
                                        <p:tav tm="100000">
                                          <p:val>
                                            <p:strVal val="#ppt_h"/>
                                          </p:val>
                                        </p:tav>
                                      </p:tavLst>
                                    </p:anim>
                                    <p:anim calcmode="lin" valueType="num">
                                      <p:cBhvr>
                                        <p:cTn id="45" dur="1000" fill="hold"/>
                                        <p:tgtEl>
                                          <p:spTgt spid="9"/>
                                        </p:tgtEl>
                                        <p:attrNameLst>
                                          <p:attrName>style.rotation</p:attrName>
                                        </p:attrNameLst>
                                      </p:cBhvr>
                                      <p:tavLst>
                                        <p:tav tm="0">
                                          <p:val>
                                            <p:fltVal val="90"/>
                                          </p:val>
                                        </p:tav>
                                        <p:tav tm="100000">
                                          <p:val>
                                            <p:fltVal val="0"/>
                                          </p:val>
                                        </p:tav>
                                      </p:tavLst>
                                    </p:anim>
                                    <p:animEffect transition="in" filter="fade">
                                      <p:cBhvr>
                                        <p:cTn id="46" dur="10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31" presetClass="entr" presetSubtype="0"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p:cTn id="51" dur="1000" fill="hold"/>
                                        <p:tgtEl>
                                          <p:spTgt spid="18"/>
                                        </p:tgtEl>
                                        <p:attrNameLst>
                                          <p:attrName>ppt_w</p:attrName>
                                        </p:attrNameLst>
                                      </p:cBhvr>
                                      <p:tavLst>
                                        <p:tav tm="0">
                                          <p:val>
                                            <p:fltVal val="0"/>
                                          </p:val>
                                        </p:tav>
                                        <p:tav tm="100000">
                                          <p:val>
                                            <p:strVal val="#ppt_w"/>
                                          </p:val>
                                        </p:tav>
                                      </p:tavLst>
                                    </p:anim>
                                    <p:anim calcmode="lin" valueType="num">
                                      <p:cBhvr>
                                        <p:cTn id="52" dur="1000" fill="hold"/>
                                        <p:tgtEl>
                                          <p:spTgt spid="18"/>
                                        </p:tgtEl>
                                        <p:attrNameLst>
                                          <p:attrName>ppt_h</p:attrName>
                                        </p:attrNameLst>
                                      </p:cBhvr>
                                      <p:tavLst>
                                        <p:tav tm="0">
                                          <p:val>
                                            <p:fltVal val="0"/>
                                          </p:val>
                                        </p:tav>
                                        <p:tav tm="100000">
                                          <p:val>
                                            <p:strVal val="#ppt_h"/>
                                          </p:val>
                                        </p:tav>
                                      </p:tavLst>
                                    </p:anim>
                                    <p:anim calcmode="lin" valueType="num">
                                      <p:cBhvr>
                                        <p:cTn id="53" dur="1000" fill="hold"/>
                                        <p:tgtEl>
                                          <p:spTgt spid="18"/>
                                        </p:tgtEl>
                                        <p:attrNameLst>
                                          <p:attrName>style.rotation</p:attrName>
                                        </p:attrNameLst>
                                      </p:cBhvr>
                                      <p:tavLst>
                                        <p:tav tm="0">
                                          <p:val>
                                            <p:fltVal val="90"/>
                                          </p:val>
                                        </p:tav>
                                        <p:tav tm="100000">
                                          <p:val>
                                            <p:fltVal val="0"/>
                                          </p:val>
                                        </p:tav>
                                      </p:tavLst>
                                    </p:anim>
                                    <p:animEffect transition="in" filter="fade">
                                      <p:cBhvr>
                                        <p:cTn id="54"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0" grpId="0" animBg="1"/>
      <p:bldP spid="21" grpId="0" animBg="1"/>
      <p:bldP spid="22" grpId="0" animBg="1"/>
      <p:bldP spid="23" grpId="0" animBg="1"/>
      <p:bldP spid="24" grpId="0" animBg="1"/>
      <p:bldP spid="9" grpId="0" animBg="1"/>
      <p:bldP spid="18"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193</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Rechteck 16"/>
          <p:cNvSpPr/>
          <p:nvPr/>
        </p:nvSpPr>
        <p:spPr>
          <a:xfrm>
            <a:off x="971550" y="1873526"/>
            <a:ext cx="4637360" cy="400110"/>
          </a:xfrm>
          <a:prstGeom prst="rect">
            <a:avLst/>
          </a:prstGeom>
        </p:spPr>
        <p:txBody>
          <a:bodyPr wrap="none">
            <a:spAutoFit/>
          </a:bodyPr>
          <a:lstStyle/>
          <a:p>
            <a:r>
              <a:rPr lang="de-DE" sz="2000" dirty="0" smtClean="0">
                <a:solidFill>
                  <a:schemeClr val="bg1"/>
                </a:solidFill>
              </a:rPr>
              <a:t>Es muss eine Herausgabeverfügung folgen:</a:t>
            </a:r>
            <a:endParaRPr lang="de-DE" sz="2000" dirty="0">
              <a:solidFill>
                <a:schemeClr val="bg1"/>
              </a:solidFill>
            </a:endParaRPr>
          </a:p>
        </p:txBody>
      </p:sp>
      <p:sp>
        <p:nvSpPr>
          <p:cNvPr id="4" name="Abgerundetes Rechteck 3"/>
          <p:cNvSpPr/>
          <p:nvPr/>
        </p:nvSpPr>
        <p:spPr>
          <a:xfrm>
            <a:off x="361448" y="1292528"/>
            <a:ext cx="6325102" cy="422749"/>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Nach Erlass eines Scheidungsbeschlusses mit VA</a:t>
            </a:r>
            <a:endParaRPr lang="de-DE" sz="2400" dirty="0"/>
          </a:p>
        </p:txBody>
      </p:sp>
      <p:sp>
        <p:nvSpPr>
          <p:cNvPr id="13" name="Abgerundetes Rechteck 12"/>
          <p:cNvSpPr/>
          <p:nvPr/>
        </p:nvSpPr>
        <p:spPr>
          <a:xfrm>
            <a:off x="431693" y="1715277"/>
            <a:ext cx="10587895" cy="4561902"/>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DE" dirty="0"/>
          </a:p>
        </p:txBody>
      </p:sp>
      <p:sp>
        <p:nvSpPr>
          <p:cNvPr id="11" name="Rechteck 10"/>
          <p:cNvSpPr/>
          <p:nvPr/>
        </p:nvSpPr>
        <p:spPr>
          <a:xfrm>
            <a:off x="2050181" y="2503277"/>
            <a:ext cx="7561879" cy="5889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err="1" smtClean="0">
                <a:solidFill>
                  <a:schemeClr val="tx1"/>
                </a:solidFill>
              </a:rPr>
              <a:t>Vfg</a:t>
            </a:r>
            <a:r>
              <a:rPr lang="de-DE" dirty="0" smtClean="0">
                <a:solidFill>
                  <a:schemeClr val="tx1"/>
                </a:solidFill>
              </a:rPr>
              <a:t>.</a:t>
            </a:r>
          </a:p>
          <a:p>
            <a:r>
              <a:rPr lang="de-DE" dirty="0" smtClean="0">
                <a:solidFill>
                  <a:schemeClr val="tx1"/>
                </a:solidFill>
              </a:rPr>
              <a:t>1. Je eine Teilausfertigung mit Rechtskraft senden an:</a:t>
            </a:r>
            <a:endParaRPr lang="de-DE" dirty="0">
              <a:solidFill>
                <a:schemeClr val="tx1"/>
              </a:solidFill>
            </a:endParaRPr>
          </a:p>
        </p:txBody>
      </p:sp>
      <p:sp>
        <p:nvSpPr>
          <p:cNvPr id="15" name="Abgerundetes Rechteck 14"/>
          <p:cNvSpPr/>
          <p:nvPr/>
        </p:nvSpPr>
        <p:spPr>
          <a:xfrm>
            <a:off x="871538" y="1892477"/>
            <a:ext cx="8319582" cy="458111"/>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dirty="0" smtClean="0"/>
              <a:t>Es folgt eine weitere Herausgabeverfügung nach Rechtskraft:</a:t>
            </a:r>
            <a:endParaRPr lang="de-DE" sz="2400" dirty="0"/>
          </a:p>
        </p:txBody>
      </p:sp>
      <p:sp>
        <p:nvSpPr>
          <p:cNvPr id="20" name="Rechteck 19"/>
          <p:cNvSpPr/>
          <p:nvPr/>
        </p:nvSpPr>
        <p:spPr>
          <a:xfrm>
            <a:off x="2050180" y="3030956"/>
            <a:ext cx="7561879" cy="432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a) Antragsteller-Vertreter - formlos</a:t>
            </a:r>
            <a:endParaRPr lang="de-DE" dirty="0">
              <a:solidFill>
                <a:schemeClr val="tx1"/>
              </a:solidFill>
            </a:endParaRPr>
          </a:p>
        </p:txBody>
      </p:sp>
      <p:sp>
        <p:nvSpPr>
          <p:cNvPr id="21" name="Rechteck 20"/>
          <p:cNvSpPr/>
          <p:nvPr/>
        </p:nvSpPr>
        <p:spPr>
          <a:xfrm>
            <a:off x="2050179" y="3448067"/>
            <a:ext cx="7561879" cy="432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a:solidFill>
                  <a:schemeClr val="tx1"/>
                </a:solidFill>
              </a:rPr>
              <a:t>b</a:t>
            </a:r>
            <a:r>
              <a:rPr lang="de-DE" dirty="0" smtClean="0">
                <a:solidFill>
                  <a:schemeClr val="tx1"/>
                </a:solidFill>
              </a:rPr>
              <a:t>) Antragsgegner bzw. Antragsgegner-Vertreter - formlos</a:t>
            </a:r>
            <a:endParaRPr lang="de-DE" dirty="0">
              <a:solidFill>
                <a:schemeClr val="tx1"/>
              </a:solidFill>
            </a:endParaRPr>
          </a:p>
        </p:txBody>
      </p:sp>
      <p:sp>
        <p:nvSpPr>
          <p:cNvPr id="22" name="Rechteck 21"/>
          <p:cNvSpPr/>
          <p:nvPr/>
        </p:nvSpPr>
        <p:spPr>
          <a:xfrm>
            <a:off x="2050178" y="3885299"/>
            <a:ext cx="7561879" cy="64700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2. Mitteilung der Rechtskraft an VA-Träger mit der VAB5</a:t>
            </a:r>
            <a:endParaRPr lang="de-DE" dirty="0">
              <a:solidFill>
                <a:schemeClr val="tx1"/>
              </a:solidFill>
            </a:endParaRPr>
          </a:p>
        </p:txBody>
      </p:sp>
      <p:sp>
        <p:nvSpPr>
          <p:cNvPr id="23" name="Rechteck 22"/>
          <p:cNvSpPr/>
          <p:nvPr/>
        </p:nvSpPr>
        <p:spPr>
          <a:xfrm>
            <a:off x="2050177" y="4478915"/>
            <a:ext cx="7561879" cy="48945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3. Eine Teilausfertigung mit Rechtskraft an Deutsches Standesamt, wo die</a:t>
            </a:r>
          </a:p>
          <a:p>
            <a:r>
              <a:rPr lang="de-DE" dirty="0">
                <a:solidFill>
                  <a:schemeClr val="tx1"/>
                </a:solidFill>
              </a:rPr>
              <a:t> </a:t>
            </a:r>
            <a:r>
              <a:rPr lang="de-DE" dirty="0" smtClean="0">
                <a:solidFill>
                  <a:schemeClr val="tx1"/>
                </a:solidFill>
              </a:rPr>
              <a:t>    Beteiligten geheiratet haben, sonst Standesamt I in Berlin (=</a:t>
            </a:r>
            <a:r>
              <a:rPr lang="de-DE" dirty="0" err="1" smtClean="0">
                <a:solidFill>
                  <a:schemeClr val="tx1"/>
                </a:solidFill>
              </a:rPr>
              <a:t>MiZi</a:t>
            </a:r>
            <a:r>
              <a:rPr lang="de-DE" dirty="0" smtClean="0">
                <a:solidFill>
                  <a:schemeClr val="tx1"/>
                </a:solidFill>
              </a:rPr>
              <a:t>)</a:t>
            </a:r>
            <a:endParaRPr lang="de-DE" dirty="0">
              <a:solidFill>
                <a:schemeClr val="tx1"/>
              </a:solidFill>
            </a:endParaRPr>
          </a:p>
        </p:txBody>
      </p:sp>
      <p:sp>
        <p:nvSpPr>
          <p:cNvPr id="24" name="Rechteck 23"/>
          <p:cNvSpPr/>
          <p:nvPr/>
        </p:nvSpPr>
        <p:spPr>
          <a:xfrm>
            <a:off x="2050176" y="4968369"/>
            <a:ext cx="7561879" cy="432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4. VE, Kosten, weglegen</a:t>
            </a:r>
            <a:endParaRPr lang="de-DE" dirty="0">
              <a:solidFill>
                <a:schemeClr val="tx1"/>
              </a:solidFill>
            </a:endParaRPr>
          </a:p>
        </p:txBody>
      </p:sp>
      <p:sp>
        <p:nvSpPr>
          <p:cNvPr id="18" name="Rechteck 17"/>
          <p:cNvSpPr/>
          <p:nvPr/>
        </p:nvSpPr>
        <p:spPr>
          <a:xfrm>
            <a:off x="2050176" y="5375339"/>
            <a:ext cx="7561879" cy="43211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dirty="0" smtClean="0">
                <a:solidFill>
                  <a:schemeClr val="tx1"/>
                </a:solidFill>
              </a:rPr>
              <a:t>Name, Datum, Dienstbezeichnung</a:t>
            </a:r>
            <a:endParaRPr lang="de-DE" dirty="0">
              <a:solidFill>
                <a:schemeClr val="tx1"/>
              </a:solidFill>
            </a:endParaRPr>
          </a:p>
        </p:txBody>
      </p:sp>
      <p:sp>
        <p:nvSpPr>
          <p:cNvPr id="9" name="Gefaltete Ecke 8"/>
          <p:cNvSpPr/>
          <p:nvPr/>
        </p:nvSpPr>
        <p:spPr>
          <a:xfrm rot="21106200">
            <a:off x="9507390" y="4188240"/>
            <a:ext cx="1616862" cy="1683513"/>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VE= </a:t>
            </a:r>
          </a:p>
          <a:p>
            <a:pPr algn="ctr"/>
            <a:r>
              <a:rPr lang="de-DE" sz="2000" b="1" dirty="0" smtClean="0">
                <a:solidFill>
                  <a:schemeClr val="tx1"/>
                </a:solidFill>
                <a:latin typeface="MV Boli" panose="02000500030200090000" pitchFamily="2" charset="0"/>
                <a:cs typeface="MV Boli" panose="02000500030200090000" pitchFamily="2" charset="0"/>
              </a:rPr>
              <a:t>Verfahrens-erhebung</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0640578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additive="base">
                                        <p:cTn id="19" dur="500" fill="hold"/>
                                        <p:tgtEl>
                                          <p:spTgt spid="21"/>
                                        </p:tgtEl>
                                        <p:attrNameLst>
                                          <p:attrName>ppt_x</p:attrName>
                                        </p:attrNameLst>
                                      </p:cBhvr>
                                      <p:tavLst>
                                        <p:tav tm="0">
                                          <p:val>
                                            <p:strVal val="#ppt_x"/>
                                          </p:val>
                                        </p:tav>
                                        <p:tav tm="100000">
                                          <p:val>
                                            <p:strVal val="#ppt_x"/>
                                          </p:val>
                                        </p:tav>
                                      </p:tavLst>
                                    </p:anim>
                                    <p:anim calcmode="lin" valueType="num">
                                      <p:cBhvr additive="base">
                                        <p:cTn id="20"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2"/>
                                        </p:tgtEl>
                                        <p:attrNameLst>
                                          <p:attrName>style.visibility</p:attrName>
                                        </p:attrNameLst>
                                      </p:cBhvr>
                                      <p:to>
                                        <p:strVal val="visible"/>
                                      </p:to>
                                    </p:set>
                                    <p:anim calcmode="lin" valueType="num">
                                      <p:cBhvr additive="base">
                                        <p:cTn id="25" dur="500" fill="hold"/>
                                        <p:tgtEl>
                                          <p:spTgt spid="22"/>
                                        </p:tgtEl>
                                        <p:attrNameLst>
                                          <p:attrName>ppt_x</p:attrName>
                                        </p:attrNameLst>
                                      </p:cBhvr>
                                      <p:tavLst>
                                        <p:tav tm="0">
                                          <p:val>
                                            <p:strVal val="#ppt_x"/>
                                          </p:val>
                                        </p:tav>
                                        <p:tav tm="100000">
                                          <p:val>
                                            <p:strVal val="#ppt_x"/>
                                          </p:val>
                                        </p:tav>
                                      </p:tavLst>
                                    </p:anim>
                                    <p:anim calcmode="lin" valueType="num">
                                      <p:cBhvr additive="base">
                                        <p:cTn id="26"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4"/>
                                        </p:tgtEl>
                                        <p:attrNameLst>
                                          <p:attrName>style.visibility</p:attrName>
                                        </p:attrNameLst>
                                      </p:cBhvr>
                                      <p:to>
                                        <p:strVal val="visible"/>
                                      </p:to>
                                    </p:set>
                                    <p:anim calcmode="lin" valueType="num">
                                      <p:cBhvr additive="base">
                                        <p:cTn id="37" dur="500" fill="hold"/>
                                        <p:tgtEl>
                                          <p:spTgt spid="24"/>
                                        </p:tgtEl>
                                        <p:attrNameLst>
                                          <p:attrName>ppt_x</p:attrName>
                                        </p:attrNameLst>
                                      </p:cBhvr>
                                      <p:tavLst>
                                        <p:tav tm="0">
                                          <p:val>
                                            <p:strVal val="#ppt_x"/>
                                          </p:val>
                                        </p:tav>
                                        <p:tav tm="100000">
                                          <p:val>
                                            <p:strVal val="#ppt_x"/>
                                          </p:val>
                                        </p:tav>
                                      </p:tavLst>
                                    </p:anim>
                                    <p:anim calcmode="lin" valueType="num">
                                      <p:cBhvr additive="base">
                                        <p:cTn id="3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31" presetClass="entr" presetSubtype="0" fill="hold" grpId="0" nodeType="clickEffect">
                                  <p:stCondLst>
                                    <p:cond delay="0"/>
                                  </p:stCondLst>
                                  <p:childTnLst>
                                    <p:set>
                                      <p:cBhvr>
                                        <p:cTn id="42" dur="1" fill="hold">
                                          <p:stCondLst>
                                            <p:cond delay="0"/>
                                          </p:stCondLst>
                                        </p:cTn>
                                        <p:tgtEl>
                                          <p:spTgt spid="9"/>
                                        </p:tgtEl>
                                        <p:attrNameLst>
                                          <p:attrName>style.visibility</p:attrName>
                                        </p:attrNameLst>
                                      </p:cBhvr>
                                      <p:to>
                                        <p:strVal val="visible"/>
                                      </p:to>
                                    </p:set>
                                    <p:anim calcmode="lin" valueType="num">
                                      <p:cBhvr>
                                        <p:cTn id="43" dur="1000" fill="hold"/>
                                        <p:tgtEl>
                                          <p:spTgt spid="9"/>
                                        </p:tgtEl>
                                        <p:attrNameLst>
                                          <p:attrName>ppt_w</p:attrName>
                                        </p:attrNameLst>
                                      </p:cBhvr>
                                      <p:tavLst>
                                        <p:tav tm="0">
                                          <p:val>
                                            <p:fltVal val="0"/>
                                          </p:val>
                                        </p:tav>
                                        <p:tav tm="100000">
                                          <p:val>
                                            <p:strVal val="#ppt_w"/>
                                          </p:val>
                                        </p:tav>
                                      </p:tavLst>
                                    </p:anim>
                                    <p:anim calcmode="lin" valueType="num">
                                      <p:cBhvr>
                                        <p:cTn id="44" dur="1000" fill="hold"/>
                                        <p:tgtEl>
                                          <p:spTgt spid="9"/>
                                        </p:tgtEl>
                                        <p:attrNameLst>
                                          <p:attrName>ppt_h</p:attrName>
                                        </p:attrNameLst>
                                      </p:cBhvr>
                                      <p:tavLst>
                                        <p:tav tm="0">
                                          <p:val>
                                            <p:fltVal val="0"/>
                                          </p:val>
                                        </p:tav>
                                        <p:tav tm="100000">
                                          <p:val>
                                            <p:strVal val="#ppt_h"/>
                                          </p:val>
                                        </p:tav>
                                      </p:tavLst>
                                    </p:anim>
                                    <p:anim calcmode="lin" valueType="num">
                                      <p:cBhvr>
                                        <p:cTn id="45" dur="1000" fill="hold"/>
                                        <p:tgtEl>
                                          <p:spTgt spid="9"/>
                                        </p:tgtEl>
                                        <p:attrNameLst>
                                          <p:attrName>style.rotation</p:attrName>
                                        </p:attrNameLst>
                                      </p:cBhvr>
                                      <p:tavLst>
                                        <p:tav tm="0">
                                          <p:val>
                                            <p:fltVal val="90"/>
                                          </p:val>
                                        </p:tav>
                                        <p:tav tm="100000">
                                          <p:val>
                                            <p:fltVal val="0"/>
                                          </p:val>
                                        </p:tav>
                                      </p:tavLst>
                                    </p:anim>
                                    <p:animEffect transition="in" filter="fade">
                                      <p:cBhvr>
                                        <p:cTn id="46" dur="1000"/>
                                        <p:tgtEl>
                                          <p:spTgt spid="9"/>
                                        </p:tgtEl>
                                      </p:cBhvr>
                                    </p:animEffect>
                                  </p:childTnLst>
                                </p:cTn>
                              </p:par>
                            </p:childTnLst>
                          </p:cTn>
                        </p:par>
                      </p:childTnLst>
                    </p:cTn>
                  </p:par>
                  <p:par>
                    <p:cTn id="47" fill="hold">
                      <p:stCondLst>
                        <p:cond delay="indefinite"/>
                      </p:stCondLst>
                      <p:childTnLst>
                        <p:par>
                          <p:cTn id="48" fill="hold">
                            <p:stCondLst>
                              <p:cond delay="0"/>
                            </p:stCondLst>
                            <p:childTnLst>
                              <p:par>
                                <p:cTn id="49" presetID="2" presetClass="entr" presetSubtype="4" fill="hold" grpId="0" nodeType="clickEffect">
                                  <p:stCondLst>
                                    <p:cond delay="0"/>
                                  </p:stCondLst>
                                  <p:childTnLst>
                                    <p:set>
                                      <p:cBhvr>
                                        <p:cTn id="50" dur="1" fill="hold">
                                          <p:stCondLst>
                                            <p:cond delay="0"/>
                                          </p:stCondLst>
                                        </p:cTn>
                                        <p:tgtEl>
                                          <p:spTgt spid="18"/>
                                        </p:tgtEl>
                                        <p:attrNameLst>
                                          <p:attrName>style.visibility</p:attrName>
                                        </p:attrNameLst>
                                      </p:cBhvr>
                                      <p:to>
                                        <p:strVal val="visible"/>
                                      </p:to>
                                    </p:set>
                                    <p:anim calcmode="lin" valueType="num">
                                      <p:cBhvr additive="base">
                                        <p:cTn id="51" dur="500" fill="hold"/>
                                        <p:tgtEl>
                                          <p:spTgt spid="18"/>
                                        </p:tgtEl>
                                        <p:attrNameLst>
                                          <p:attrName>ppt_x</p:attrName>
                                        </p:attrNameLst>
                                      </p:cBhvr>
                                      <p:tavLst>
                                        <p:tav tm="0">
                                          <p:val>
                                            <p:strVal val="#ppt_x"/>
                                          </p:val>
                                        </p:tav>
                                        <p:tav tm="100000">
                                          <p:val>
                                            <p:strVal val="#ppt_x"/>
                                          </p:val>
                                        </p:tav>
                                      </p:tavLst>
                                    </p:anim>
                                    <p:anim calcmode="lin" valueType="num">
                                      <p:cBhvr additive="base">
                                        <p:cTn id="5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0" grpId="0" animBg="1"/>
      <p:bldP spid="21" grpId="0" animBg="1"/>
      <p:bldP spid="22" grpId="0" animBg="1"/>
      <p:bldP spid="23" grpId="0" animBg="1"/>
      <p:bldP spid="24" grpId="0" animBg="1"/>
      <p:bldP spid="18" grpId="0" animBg="1"/>
      <p:bldP spid="9"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194</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7" name="Rechteck 16"/>
          <p:cNvSpPr/>
          <p:nvPr/>
        </p:nvSpPr>
        <p:spPr>
          <a:xfrm>
            <a:off x="971550" y="1873526"/>
            <a:ext cx="4637360" cy="400110"/>
          </a:xfrm>
          <a:prstGeom prst="rect">
            <a:avLst/>
          </a:prstGeom>
        </p:spPr>
        <p:txBody>
          <a:bodyPr wrap="none">
            <a:spAutoFit/>
          </a:bodyPr>
          <a:lstStyle/>
          <a:p>
            <a:r>
              <a:rPr lang="de-DE" sz="2000" dirty="0" smtClean="0">
                <a:solidFill>
                  <a:schemeClr val="bg1"/>
                </a:solidFill>
              </a:rPr>
              <a:t>Es muss eine Herausgabeverfügung folgen:</a:t>
            </a:r>
            <a:endParaRPr lang="de-DE" sz="2000" dirty="0">
              <a:solidFill>
                <a:schemeClr val="bg1"/>
              </a:solidFill>
            </a:endParaRPr>
          </a:p>
        </p:txBody>
      </p:sp>
      <p:sp>
        <p:nvSpPr>
          <p:cNvPr id="4" name="Abgerundetes Rechteck 3"/>
          <p:cNvSpPr/>
          <p:nvPr/>
        </p:nvSpPr>
        <p:spPr>
          <a:xfrm>
            <a:off x="871538" y="1650832"/>
            <a:ext cx="8201025" cy="422749"/>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800" b="1" dirty="0" smtClean="0"/>
              <a:t>Erteilung der Rechtskraft immer von Amts wegen!!</a:t>
            </a:r>
            <a:endParaRPr lang="de-DE" sz="2800" dirty="0"/>
          </a:p>
        </p:txBody>
      </p:sp>
      <p:sp>
        <p:nvSpPr>
          <p:cNvPr id="13" name="Abgerundetes Rechteck 12"/>
          <p:cNvSpPr/>
          <p:nvPr/>
        </p:nvSpPr>
        <p:spPr>
          <a:xfrm>
            <a:off x="5400675" y="2738936"/>
            <a:ext cx="3671888" cy="134224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smtClean="0"/>
              <a:t>50 Jahre</a:t>
            </a:r>
            <a:endParaRPr lang="de-DE" sz="3200" b="1" dirty="0"/>
          </a:p>
        </p:txBody>
      </p:sp>
      <p:sp>
        <p:nvSpPr>
          <p:cNvPr id="19" name="Abgerundetes Rechteck 18"/>
          <p:cNvSpPr/>
          <p:nvPr/>
        </p:nvSpPr>
        <p:spPr>
          <a:xfrm>
            <a:off x="871538" y="3084375"/>
            <a:ext cx="4737372" cy="42274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Aufbewahrung der Scheidung </a:t>
            </a:r>
            <a:endParaRPr lang="de-DE" sz="2400" dirty="0"/>
          </a:p>
        </p:txBody>
      </p:sp>
      <p:sp>
        <p:nvSpPr>
          <p:cNvPr id="26" name="Abgerundetes Rechteck 25"/>
          <p:cNvSpPr/>
          <p:nvPr/>
        </p:nvSpPr>
        <p:spPr>
          <a:xfrm>
            <a:off x="5400675" y="4521258"/>
            <a:ext cx="3671888" cy="1342248"/>
          </a:xfrm>
          <a:prstGeom prst="round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200" b="1" dirty="0"/>
              <a:t>8</a:t>
            </a:r>
            <a:r>
              <a:rPr lang="de-DE" sz="3200" b="1" dirty="0" smtClean="0"/>
              <a:t>0 Jahre</a:t>
            </a:r>
            <a:endParaRPr lang="de-DE" sz="3200" b="1" dirty="0"/>
          </a:p>
        </p:txBody>
      </p:sp>
      <p:sp>
        <p:nvSpPr>
          <p:cNvPr id="25" name="Abgerundetes Rechteck 24"/>
          <p:cNvSpPr/>
          <p:nvPr/>
        </p:nvSpPr>
        <p:spPr>
          <a:xfrm>
            <a:off x="871538" y="4961075"/>
            <a:ext cx="4737372" cy="422749"/>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400" b="1" dirty="0" smtClean="0"/>
              <a:t>Aufbewahrung des Titels </a:t>
            </a:r>
            <a:endParaRPr lang="de-DE" sz="2400" dirty="0"/>
          </a:p>
        </p:txBody>
      </p:sp>
    </p:spTree>
    <p:extLst>
      <p:ext uri="{BB962C8B-B14F-4D97-AF65-F5344CB8AC3E}">
        <p14:creationId xmlns:p14="http://schemas.microsoft.com/office/powerpoint/2010/main" val="34335224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3"/>
                                        </p:tgtEl>
                                        <p:attrNameLst>
                                          <p:attrName>style.visibility</p:attrName>
                                        </p:attrNameLst>
                                      </p:cBhvr>
                                      <p:to>
                                        <p:strVal val="visible"/>
                                      </p:to>
                                    </p:set>
                                    <p:anim calcmode="lin" valueType="num">
                                      <p:cBhvr additive="base">
                                        <p:cTn id="14" dur="500" fill="hold"/>
                                        <p:tgtEl>
                                          <p:spTgt spid="13"/>
                                        </p:tgtEl>
                                        <p:attrNameLst>
                                          <p:attrName>ppt_x</p:attrName>
                                        </p:attrNameLst>
                                      </p:cBhvr>
                                      <p:tavLst>
                                        <p:tav tm="0">
                                          <p:val>
                                            <p:strVal val="#ppt_x"/>
                                          </p:val>
                                        </p:tav>
                                        <p:tav tm="100000">
                                          <p:val>
                                            <p:strVal val="#ppt_x"/>
                                          </p:val>
                                        </p:tav>
                                      </p:tavLst>
                                    </p:anim>
                                    <p:anim calcmode="lin" valueType="num">
                                      <p:cBhvr additive="base">
                                        <p:cTn id="15"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 calcmode="lin" valueType="num">
                                      <p:cBhvr>
                                        <p:cTn id="20" dur="500" fill="hold"/>
                                        <p:tgtEl>
                                          <p:spTgt spid="25"/>
                                        </p:tgtEl>
                                        <p:attrNameLst>
                                          <p:attrName>ppt_w</p:attrName>
                                        </p:attrNameLst>
                                      </p:cBhvr>
                                      <p:tavLst>
                                        <p:tav tm="0">
                                          <p:val>
                                            <p:fltVal val="0"/>
                                          </p:val>
                                        </p:tav>
                                        <p:tav tm="100000">
                                          <p:val>
                                            <p:strVal val="#ppt_w"/>
                                          </p:val>
                                        </p:tav>
                                      </p:tavLst>
                                    </p:anim>
                                    <p:anim calcmode="lin" valueType="num">
                                      <p:cBhvr>
                                        <p:cTn id="21" dur="500" fill="hold"/>
                                        <p:tgtEl>
                                          <p:spTgt spid="25"/>
                                        </p:tgtEl>
                                        <p:attrNameLst>
                                          <p:attrName>ppt_h</p:attrName>
                                        </p:attrNameLst>
                                      </p:cBhvr>
                                      <p:tavLst>
                                        <p:tav tm="0">
                                          <p:val>
                                            <p:fltVal val="0"/>
                                          </p:val>
                                        </p:tav>
                                        <p:tav tm="100000">
                                          <p:val>
                                            <p:strVal val="#ppt_h"/>
                                          </p:val>
                                        </p:tav>
                                      </p:tavLst>
                                    </p:anim>
                                    <p:animEffect transition="in" filter="fade">
                                      <p:cBhvr>
                                        <p:cTn id="22" dur="500"/>
                                        <p:tgtEl>
                                          <p:spTgt spid="25"/>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6"/>
                                        </p:tgtEl>
                                        <p:attrNameLst>
                                          <p:attrName>style.visibility</p:attrName>
                                        </p:attrNameLst>
                                      </p:cBhvr>
                                      <p:to>
                                        <p:strVal val="visible"/>
                                      </p:to>
                                    </p:set>
                                    <p:anim calcmode="lin" valueType="num">
                                      <p:cBhvr additive="base">
                                        <p:cTn id="27" dur="500" fill="hold"/>
                                        <p:tgtEl>
                                          <p:spTgt spid="26"/>
                                        </p:tgtEl>
                                        <p:attrNameLst>
                                          <p:attrName>ppt_x</p:attrName>
                                        </p:attrNameLst>
                                      </p:cBhvr>
                                      <p:tavLst>
                                        <p:tav tm="0">
                                          <p:val>
                                            <p:strVal val="#ppt_x"/>
                                          </p:val>
                                        </p:tav>
                                        <p:tav tm="100000">
                                          <p:val>
                                            <p:strVal val="#ppt_x"/>
                                          </p:val>
                                        </p:tav>
                                      </p:tavLst>
                                    </p:anim>
                                    <p:anim calcmode="lin" valueType="num">
                                      <p:cBhvr additive="base">
                                        <p:cTn id="2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9" grpId="0" animBg="1"/>
      <p:bldP spid="26" grpId="0" animBg="1"/>
      <p:bldP spid="25"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195</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9" name="Gefaltete Ecke 8"/>
          <p:cNvSpPr/>
          <p:nvPr/>
        </p:nvSpPr>
        <p:spPr>
          <a:xfrm rot="21106200">
            <a:off x="1497165" y="1971638"/>
            <a:ext cx="1961055" cy="18795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Es folgt …</a:t>
            </a:r>
            <a:endParaRPr lang="de-DE" sz="2400" b="1" dirty="0">
              <a:solidFill>
                <a:schemeClr val="tx1"/>
              </a:solidFill>
              <a:latin typeface="MV Boli" panose="02000500030200090000" pitchFamily="2" charset="0"/>
              <a:cs typeface="MV Boli" panose="02000500030200090000" pitchFamily="2" charset="0"/>
            </a:endParaRPr>
          </a:p>
        </p:txBody>
      </p:sp>
      <p:sp>
        <p:nvSpPr>
          <p:cNvPr id="18" name="Gefaltete Ecke 17"/>
          <p:cNvSpPr/>
          <p:nvPr/>
        </p:nvSpPr>
        <p:spPr>
          <a:xfrm rot="167172">
            <a:off x="4025625" y="2638387"/>
            <a:ext cx="1961055" cy="1879517"/>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solidFill>
                  <a:schemeClr val="tx1"/>
                </a:solidFill>
                <a:latin typeface="MV Boli" panose="02000500030200090000" pitchFamily="2" charset="0"/>
                <a:cs typeface="MV Boli" panose="02000500030200090000" pitchFamily="2" charset="0"/>
              </a:rPr>
              <a:t>…eine Übung zur Rechtskraft</a:t>
            </a:r>
            <a:endParaRPr lang="de-DE" sz="2400" b="1" dirty="0">
              <a:solidFill>
                <a:schemeClr val="tx1"/>
              </a:solidFill>
              <a:latin typeface="MV Boli" panose="02000500030200090000" pitchFamily="2" charset="0"/>
              <a:cs typeface="MV Boli" panose="02000500030200090000" pitchFamily="2" charset="0"/>
            </a:endParaRPr>
          </a:p>
        </p:txBody>
      </p:sp>
      <p:sp>
        <p:nvSpPr>
          <p:cNvPr id="19" name="Gefaltete Ecke 18"/>
          <p:cNvSpPr/>
          <p:nvPr/>
        </p:nvSpPr>
        <p:spPr>
          <a:xfrm rot="21106200">
            <a:off x="8259915" y="2890801"/>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Ü20</a:t>
            </a:r>
            <a:endParaRPr lang="de-DE" sz="36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9323561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196</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Ü20</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028825" y="2522495"/>
            <a:ext cx="8138766" cy="345757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dirty="0" smtClean="0"/>
              <a:t>Das </a:t>
            </a:r>
            <a:r>
              <a:rPr lang="de-DE" sz="2000" dirty="0"/>
              <a:t>AG Schöneberg erlässt am 10.07.2023 einen Verbundbeschluss (Scheidung und VA). Die Ehegattenvertreter verzichten im Termin am 10.07.2023 auf Rechtsmittel, Anschlussrechtsmittel und die Rechte aus § 147 </a:t>
            </a:r>
            <a:r>
              <a:rPr lang="de-DE" sz="2000" dirty="0" err="1"/>
              <a:t>FamFG</a:t>
            </a:r>
            <a:r>
              <a:rPr lang="de-DE" sz="2000" dirty="0"/>
              <a:t>. Die Zustellung erfolgt an den Antragstellervertreter am 13.07.2023, den Antragsgegnervertreter am 14.07.2023, an die Deutsche Rentenversicherung Bund am 20.07.2023 und an die Knappschaft-Bahn-See am 18.07.2023. </a:t>
            </a:r>
          </a:p>
        </p:txBody>
      </p:sp>
      <p:sp>
        <p:nvSpPr>
          <p:cNvPr id="4" name="Flussdiagramm: Verbinder 3"/>
          <p:cNvSpPr/>
          <p:nvPr/>
        </p:nvSpPr>
        <p:spPr>
          <a:xfrm>
            <a:off x="1621631" y="252249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smtClean="0"/>
              <a:t>1.</a:t>
            </a:r>
            <a:endParaRPr lang="de-DE" sz="2400" b="1" dirty="0"/>
          </a:p>
        </p:txBody>
      </p:sp>
    </p:spTree>
    <p:extLst>
      <p:ext uri="{BB962C8B-B14F-4D97-AF65-F5344CB8AC3E}">
        <p14:creationId xmlns:p14="http://schemas.microsoft.com/office/powerpoint/2010/main" val="158391813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197</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Ü20</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435732" y="2131844"/>
            <a:ext cx="3757613" cy="73505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Scheidung – Teilrechtskraft am</a:t>
            </a:r>
            <a:endParaRPr lang="de-DE" sz="2000" b="1" dirty="0"/>
          </a:p>
        </p:txBody>
      </p:sp>
      <p:sp>
        <p:nvSpPr>
          <p:cNvPr id="5" name="Pfeil nach rechts 4"/>
          <p:cNvSpPr/>
          <p:nvPr/>
        </p:nvSpPr>
        <p:spPr>
          <a:xfrm>
            <a:off x="6191953" y="2279715"/>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Abgerundetes Rechteck 8"/>
          <p:cNvSpPr/>
          <p:nvPr/>
        </p:nvSpPr>
        <p:spPr>
          <a:xfrm>
            <a:off x="7378524" y="2163425"/>
            <a:ext cx="2443162" cy="73505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10.07.2023</a:t>
            </a:r>
            <a:endParaRPr lang="de-DE" sz="2000" b="1" dirty="0"/>
          </a:p>
        </p:txBody>
      </p:sp>
      <p:sp>
        <p:nvSpPr>
          <p:cNvPr id="10" name="Abgerundetes Rechteck 9"/>
          <p:cNvSpPr/>
          <p:nvPr/>
        </p:nvSpPr>
        <p:spPr>
          <a:xfrm>
            <a:off x="2421386" y="3697824"/>
            <a:ext cx="3757613" cy="7858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Beschwerde</a:t>
            </a:r>
            <a:endParaRPr lang="de-DE" sz="2000" b="1" dirty="0"/>
          </a:p>
        </p:txBody>
      </p:sp>
      <p:sp>
        <p:nvSpPr>
          <p:cNvPr id="12" name="Pfeil nach rechts 11"/>
          <p:cNvSpPr/>
          <p:nvPr/>
        </p:nvSpPr>
        <p:spPr>
          <a:xfrm>
            <a:off x="6178999" y="3848414"/>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3" name="Abgerundetes Rechteck 12"/>
          <p:cNvSpPr/>
          <p:nvPr/>
        </p:nvSpPr>
        <p:spPr>
          <a:xfrm>
            <a:off x="7378524" y="3697824"/>
            <a:ext cx="2782543" cy="7858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58 I </a:t>
            </a:r>
            <a:r>
              <a:rPr lang="de-DE" sz="2000" b="1" dirty="0" err="1" smtClean="0"/>
              <a:t>FamFG</a:t>
            </a:r>
            <a:endParaRPr lang="de-DE" sz="2000" b="1" dirty="0"/>
          </a:p>
        </p:txBody>
      </p:sp>
      <p:sp>
        <p:nvSpPr>
          <p:cNvPr id="14" name="Abgerundetes Rechteck 13"/>
          <p:cNvSpPr/>
          <p:nvPr/>
        </p:nvSpPr>
        <p:spPr>
          <a:xfrm>
            <a:off x="2436492" y="4465543"/>
            <a:ext cx="3742507" cy="7858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1 Monat ab Bekanntgabe des Beschlusses an die Beteiligten</a:t>
            </a:r>
            <a:endParaRPr lang="de-DE" sz="2000" b="1" dirty="0"/>
          </a:p>
        </p:txBody>
      </p:sp>
      <p:sp>
        <p:nvSpPr>
          <p:cNvPr id="16" name="Abgerundetes Rechteck 15"/>
          <p:cNvSpPr/>
          <p:nvPr/>
        </p:nvSpPr>
        <p:spPr>
          <a:xfrm>
            <a:off x="7378525" y="4465543"/>
            <a:ext cx="2782543" cy="785812"/>
          </a:xfrm>
          <a:prstGeom prst="roundRect">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 63 I, III </a:t>
            </a:r>
            <a:r>
              <a:rPr lang="de-DE" sz="2000" b="1" dirty="0" err="1" smtClean="0"/>
              <a:t>FamFG</a:t>
            </a:r>
            <a:endParaRPr lang="de-DE" sz="2000" b="1" dirty="0"/>
          </a:p>
        </p:txBody>
      </p:sp>
      <p:sp>
        <p:nvSpPr>
          <p:cNvPr id="17" name="Pfeil nach rechts 16"/>
          <p:cNvSpPr/>
          <p:nvPr/>
        </p:nvSpPr>
        <p:spPr>
          <a:xfrm>
            <a:off x="6193345" y="4616133"/>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8" name="Abgerundetes Rechteck 17"/>
          <p:cNvSpPr/>
          <p:nvPr/>
        </p:nvSpPr>
        <p:spPr>
          <a:xfrm>
            <a:off x="482139" y="3353420"/>
            <a:ext cx="5696860" cy="372291"/>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VA - </a:t>
            </a:r>
            <a:r>
              <a:rPr lang="de-DE" sz="2000" b="1" dirty="0" smtClean="0"/>
              <a:t>Teilrechtskraft </a:t>
            </a:r>
            <a:endParaRPr lang="de-DE" sz="2000" b="1" dirty="0"/>
          </a:p>
        </p:txBody>
      </p:sp>
      <p:sp>
        <p:nvSpPr>
          <p:cNvPr id="20" name="Gefaltete Ecke 19"/>
          <p:cNvSpPr/>
          <p:nvPr/>
        </p:nvSpPr>
        <p:spPr>
          <a:xfrm rot="21106200">
            <a:off x="9850833" y="1660197"/>
            <a:ext cx="1342811" cy="1362950"/>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1. Teil</a:t>
            </a:r>
            <a:endParaRPr lang="de-DE" sz="2000" b="1" dirty="0">
              <a:solidFill>
                <a:schemeClr val="tx1"/>
              </a:solidFill>
              <a:latin typeface="MV Boli" panose="02000500030200090000" pitchFamily="2" charset="0"/>
              <a:cs typeface="MV Boli" panose="02000500030200090000" pitchFamily="2" charset="0"/>
            </a:endParaRPr>
          </a:p>
        </p:txBody>
      </p:sp>
      <p:sp>
        <p:nvSpPr>
          <p:cNvPr id="21" name="Gefaltete Ecke 20"/>
          <p:cNvSpPr/>
          <p:nvPr/>
        </p:nvSpPr>
        <p:spPr>
          <a:xfrm rot="294841">
            <a:off x="9912324" y="3934658"/>
            <a:ext cx="1342811" cy="1362950"/>
          </a:xfrm>
          <a:prstGeom prst="foldedCorner">
            <a:avLst/>
          </a:prstGeom>
          <a:solidFill>
            <a:schemeClr val="accent4">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000" b="1" dirty="0" smtClean="0">
              <a:solidFill>
                <a:schemeClr val="tx1"/>
              </a:solidFill>
              <a:latin typeface="MV Boli" panose="02000500030200090000" pitchFamily="2" charset="0"/>
              <a:cs typeface="MV Boli" panose="02000500030200090000" pitchFamily="2" charset="0"/>
            </a:endParaRPr>
          </a:p>
          <a:p>
            <a:pPr algn="ctr"/>
            <a:r>
              <a:rPr lang="de-DE" sz="2000" b="1" dirty="0" smtClean="0">
                <a:solidFill>
                  <a:schemeClr val="tx1"/>
                </a:solidFill>
                <a:latin typeface="MV Boli" panose="02000500030200090000" pitchFamily="2" charset="0"/>
                <a:cs typeface="MV Boli" panose="02000500030200090000" pitchFamily="2" charset="0"/>
              </a:rPr>
              <a:t>2. Teil</a:t>
            </a:r>
            <a:endParaRPr lang="de-DE" sz="2000" b="1" dirty="0">
              <a:solidFill>
                <a:schemeClr val="tx1"/>
              </a:solidFill>
              <a:latin typeface="MV Boli" panose="02000500030200090000" pitchFamily="2" charset="0"/>
              <a:cs typeface="MV Boli" panose="02000500030200090000" pitchFamily="2" charset="0"/>
            </a:endParaRPr>
          </a:p>
        </p:txBody>
      </p:sp>
    </p:spTree>
    <p:extLst>
      <p:ext uri="{BB962C8B-B14F-4D97-AF65-F5344CB8AC3E}">
        <p14:creationId xmlns:p14="http://schemas.microsoft.com/office/powerpoint/2010/main" val="34445557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1000" fill="hold"/>
                                        <p:tgtEl>
                                          <p:spTgt spid="19"/>
                                        </p:tgtEl>
                                        <p:attrNameLst>
                                          <p:attrName>ppt_w</p:attrName>
                                        </p:attrNameLst>
                                      </p:cBhvr>
                                      <p:tavLst>
                                        <p:tav tm="0">
                                          <p:val>
                                            <p:fltVal val="0"/>
                                          </p:val>
                                        </p:tav>
                                        <p:tav tm="100000">
                                          <p:val>
                                            <p:strVal val="#ppt_w"/>
                                          </p:val>
                                        </p:tav>
                                      </p:tavLst>
                                    </p:anim>
                                    <p:anim calcmode="lin" valueType="num">
                                      <p:cBhvr>
                                        <p:cTn id="8" dur="1000" fill="hold"/>
                                        <p:tgtEl>
                                          <p:spTgt spid="19"/>
                                        </p:tgtEl>
                                        <p:attrNameLst>
                                          <p:attrName>ppt_h</p:attrName>
                                        </p:attrNameLst>
                                      </p:cBhvr>
                                      <p:tavLst>
                                        <p:tav tm="0">
                                          <p:val>
                                            <p:fltVal val="0"/>
                                          </p:val>
                                        </p:tav>
                                        <p:tav tm="100000">
                                          <p:val>
                                            <p:strVal val="#ppt_h"/>
                                          </p:val>
                                        </p:tav>
                                      </p:tavLst>
                                    </p:anim>
                                    <p:anim calcmode="lin" valueType="num">
                                      <p:cBhvr>
                                        <p:cTn id="9" dur="1000" fill="hold"/>
                                        <p:tgtEl>
                                          <p:spTgt spid="19"/>
                                        </p:tgtEl>
                                        <p:attrNameLst>
                                          <p:attrName>style.rotation</p:attrName>
                                        </p:attrNameLst>
                                      </p:cBhvr>
                                      <p:tavLst>
                                        <p:tav tm="0">
                                          <p:val>
                                            <p:fltVal val="90"/>
                                          </p:val>
                                        </p:tav>
                                        <p:tav tm="100000">
                                          <p:val>
                                            <p:fltVal val="0"/>
                                          </p:val>
                                        </p:tav>
                                      </p:tavLst>
                                    </p:anim>
                                    <p:animEffect transition="in" filter="fade">
                                      <p:cBhvr>
                                        <p:cTn id="10" dur="1000"/>
                                        <p:tgtEl>
                                          <p:spTgt spid="19"/>
                                        </p:tgtEl>
                                      </p:cBhvr>
                                    </p:animEffec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additive="base">
                                        <p:cTn id="15" dur="500" fill="hold"/>
                                        <p:tgtEl>
                                          <p:spTgt spid="3"/>
                                        </p:tgtEl>
                                        <p:attrNameLst>
                                          <p:attrName>ppt_x</p:attrName>
                                        </p:attrNameLst>
                                      </p:cBhvr>
                                      <p:tavLst>
                                        <p:tav tm="0">
                                          <p:val>
                                            <p:strVal val="#ppt_x"/>
                                          </p:val>
                                        </p:tav>
                                        <p:tav tm="100000">
                                          <p:val>
                                            <p:strVal val="#ppt_x"/>
                                          </p:val>
                                        </p:tav>
                                      </p:tavLst>
                                    </p:anim>
                                    <p:anim calcmode="lin" valueType="num">
                                      <p:cBhvr additive="base">
                                        <p:cTn id="16"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ppt_x"/>
                                          </p:val>
                                        </p:tav>
                                        <p:tav tm="100000">
                                          <p:val>
                                            <p:strVal val="#ppt_x"/>
                                          </p:val>
                                        </p:tav>
                                      </p:tavLst>
                                    </p:anim>
                                    <p:anim calcmode="lin" valueType="num">
                                      <p:cBhvr additive="base">
                                        <p:cTn id="22"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9"/>
                                        </p:tgtEl>
                                        <p:attrNameLst>
                                          <p:attrName>style.visibility</p:attrName>
                                        </p:attrNameLst>
                                      </p:cBhvr>
                                      <p:to>
                                        <p:strVal val="visible"/>
                                      </p:to>
                                    </p:set>
                                    <p:anim calcmode="lin" valueType="num">
                                      <p:cBhvr additive="base">
                                        <p:cTn id="27" dur="500" fill="hold"/>
                                        <p:tgtEl>
                                          <p:spTgt spid="9"/>
                                        </p:tgtEl>
                                        <p:attrNameLst>
                                          <p:attrName>ppt_x</p:attrName>
                                        </p:attrNameLst>
                                      </p:cBhvr>
                                      <p:tavLst>
                                        <p:tav tm="0">
                                          <p:val>
                                            <p:strVal val="#ppt_x"/>
                                          </p:val>
                                        </p:tav>
                                        <p:tav tm="100000">
                                          <p:val>
                                            <p:strVal val="#ppt_x"/>
                                          </p:val>
                                        </p:tav>
                                      </p:tavLst>
                                    </p:anim>
                                    <p:anim calcmode="lin" valueType="num">
                                      <p:cBhvr additive="base">
                                        <p:cTn id="2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grpId="0" nodeType="clickEffect">
                                  <p:stCondLst>
                                    <p:cond delay="0"/>
                                  </p:stCondLst>
                                  <p:childTnLst>
                                    <p:set>
                                      <p:cBhvr>
                                        <p:cTn id="32" dur="1" fill="hold">
                                          <p:stCondLst>
                                            <p:cond delay="0"/>
                                          </p:stCondLst>
                                        </p:cTn>
                                        <p:tgtEl>
                                          <p:spTgt spid="20"/>
                                        </p:tgtEl>
                                        <p:attrNameLst>
                                          <p:attrName>style.visibility</p:attrName>
                                        </p:attrNameLst>
                                      </p:cBhvr>
                                      <p:to>
                                        <p:strVal val="visible"/>
                                      </p:to>
                                    </p:set>
                                    <p:anim calcmode="lin" valueType="num">
                                      <p:cBhvr>
                                        <p:cTn id="33" dur="1000" fill="hold"/>
                                        <p:tgtEl>
                                          <p:spTgt spid="20"/>
                                        </p:tgtEl>
                                        <p:attrNameLst>
                                          <p:attrName>ppt_w</p:attrName>
                                        </p:attrNameLst>
                                      </p:cBhvr>
                                      <p:tavLst>
                                        <p:tav tm="0">
                                          <p:val>
                                            <p:fltVal val="0"/>
                                          </p:val>
                                        </p:tav>
                                        <p:tav tm="100000">
                                          <p:val>
                                            <p:strVal val="#ppt_w"/>
                                          </p:val>
                                        </p:tav>
                                      </p:tavLst>
                                    </p:anim>
                                    <p:anim calcmode="lin" valueType="num">
                                      <p:cBhvr>
                                        <p:cTn id="34" dur="1000" fill="hold"/>
                                        <p:tgtEl>
                                          <p:spTgt spid="20"/>
                                        </p:tgtEl>
                                        <p:attrNameLst>
                                          <p:attrName>ppt_h</p:attrName>
                                        </p:attrNameLst>
                                      </p:cBhvr>
                                      <p:tavLst>
                                        <p:tav tm="0">
                                          <p:val>
                                            <p:fltVal val="0"/>
                                          </p:val>
                                        </p:tav>
                                        <p:tav tm="100000">
                                          <p:val>
                                            <p:strVal val="#ppt_h"/>
                                          </p:val>
                                        </p:tav>
                                      </p:tavLst>
                                    </p:anim>
                                    <p:anim calcmode="lin" valueType="num">
                                      <p:cBhvr>
                                        <p:cTn id="35" dur="1000" fill="hold"/>
                                        <p:tgtEl>
                                          <p:spTgt spid="20"/>
                                        </p:tgtEl>
                                        <p:attrNameLst>
                                          <p:attrName>style.rotation</p:attrName>
                                        </p:attrNameLst>
                                      </p:cBhvr>
                                      <p:tavLst>
                                        <p:tav tm="0">
                                          <p:val>
                                            <p:fltVal val="90"/>
                                          </p:val>
                                        </p:tav>
                                        <p:tav tm="100000">
                                          <p:val>
                                            <p:fltVal val="0"/>
                                          </p:val>
                                        </p:tav>
                                      </p:tavLst>
                                    </p:anim>
                                    <p:animEffect transition="in" filter="fade">
                                      <p:cBhvr>
                                        <p:cTn id="36" dur="1000"/>
                                        <p:tgtEl>
                                          <p:spTgt spid="20"/>
                                        </p:tgtEl>
                                      </p:cBhvr>
                                    </p:animEffect>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childTnLst>
                                    <p:set>
                                      <p:cBhvr>
                                        <p:cTn id="40" dur="1" fill="hold">
                                          <p:stCondLst>
                                            <p:cond delay="0"/>
                                          </p:stCondLst>
                                        </p:cTn>
                                        <p:tgtEl>
                                          <p:spTgt spid="18"/>
                                        </p:tgtEl>
                                        <p:attrNameLst>
                                          <p:attrName>style.visibility</p:attrName>
                                        </p:attrNameLst>
                                      </p:cBhvr>
                                      <p:to>
                                        <p:strVal val="visible"/>
                                      </p:to>
                                    </p:set>
                                    <p:anim calcmode="lin" valueType="num">
                                      <p:cBhvr additive="base">
                                        <p:cTn id="41" dur="500" fill="hold"/>
                                        <p:tgtEl>
                                          <p:spTgt spid="18"/>
                                        </p:tgtEl>
                                        <p:attrNameLst>
                                          <p:attrName>ppt_x</p:attrName>
                                        </p:attrNameLst>
                                      </p:cBhvr>
                                      <p:tavLst>
                                        <p:tav tm="0">
                                          <p:val>
                                            <p:strVal val="#ppt_x"/>
                                          </p:val>
                                        </p:tav>
                                        <p:tav tm="100000">
                                          <p:val>
                                            <p:strVal val="#ppt_x"/>
                                          </p:val>
                                        </p:tav>
                                      </p:tavLst>
                                    </p:anim>
                                    <p:anim calcmode="lin" valueType="num">
                                      <p:cBhvr additive="base">
                                        <p:cTn id="42"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 calcmode="lin" valueType="num">
                                      <p:cBhvr>
                                        <p:cTn id="47" dur="1000" fill="hold"/>
                                        <p:tgtEl>
                                          <p:spTgt spid="21"/>
                                        </p:tgtEl>
                                        <p:attrNameLst>
                                          <p:attrName>ppt_w</p:attrName>
                                        </p:attrNameLst>
                                      </p:cBhvr>
                                      <p:tavLst>
                                        <p:tav tm="0">
                                          <p:val>
                                            <p:fltVal val="0"/>
                                          </p:val>
                                        </p:tav>
                                        <p:tav tm="100000">
                                          <p:val>
                                            <p:strVal val="#ppt_w"/>
                                          </p:val>
                                        </p:tav>
                                      </p:tavLst>
                                    </p:anim>
                                    <p:anim calcmode="lin" valueType="num">
                                      <p:cBhvr>
                                        <p:cTn id="48" dur="1000" fill="hold"/>
                                        <p:tgtEl>
                                          <p:spTgt spid="21"/>
                                        </p:tgtEl>
                                        <p:attrNameLst>
                                          <p:attrName>ppt_h</p:attrName>
                                        </p:attrNameLst>
                                      </p:cBhvr>
                                      <p:tavLst>
                                        <p:tav tm="0">
                                          <p:val>
                                            <p:fltVal val="0"/>
                                          </p:val>
                                        </p:tav>
                                        <p:tav tm="100000">
                                          <p:val>
                                            <p:strVal val="#ppt_h"/>
                                          </p:val>
                                        </p:tav>
                                      </p:tavLst>
                                    </p:anim>
                                    <p:anim calcmode="lin" valueType="num">
                                      <p:cBhvr>
                                        <p:cTn id="49" dur="1000" fill="hold"/>
                                        <p:tgtEl>
                                          <p:spTgt spid="21"/>
                                        </p:tgtEl>
                                        <p:attrNameLst>
                                          <p:attrName>style.rotation</p:attrName>
                                        </p:attrNameLst>
                                      </p:cBhvr>
                                      <p:tavLst>
                                        <p:tav tm="0">
                                          <p:val>
                                            <p:fltVal val="90"/>
                                          </p:val>
                                        </p:tav>
                                        <p:tav tm="100000">
                                          <p:val>
                                            <p:fltVal val="0"/>
                                          </p:val>
                                        </p:tav>
                                      </p:tavLst>
                                    </p:anim>
                                    <p:animEffect transition="in" filter="fade">
                                      <p:cBhvr>
                                        <p:cTn id="50" dur="1000"/>
                                        <p:tgtEl>
                                          <p:spTgt spid="21"/>
                                        </p:tgtEl>
                                      </p:cBhvr>
                                    </p:animEffect>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0"/>
                                        </p:tgtEl>
                                        <p:attrNameLst>
                                          <p:attrName>style.visibility</p:attrName>
                                        </p:attrNameLst>
                                      </p:cBhvr>
                                      <p:to>
                                        <p:strVal val="visible"/>
                                      </p:to>
                                    </p:set>
                                    <p:anim calcmode="lin" valueType="num">
                                      <p:cBhvr additive="base">
                                        <p:cTn id="55" dur="500" fill="hold"/>
                                        <p:tgtEl>
                                          <p:spTgt spid="10"/>
                                        </p:tgtEl>
                                        <p:attrNameLst>
                                          <p:attrName>ppt_x</p:attrName>
                                        </p:attrNameLst>
                                      </p:cBhvr>
                                      <p:tavLst>
                                        <p:tav tm="0">
                                          <p:val>
                                            <p:strVal val="#ppt_x"/>
                                          </p:val>
                                        </p:tav>
                                        <p:tav tm="100000">
                                          <p:val>
                                            <p:strVal val="#ppt_x"/>
                                          </p:val>
                                        </p:tav>
                                      </p:tavLst>
                                    </p:anim>
                                    <p:anim calcmode="lin" valueType="num">
                                      <p:cBhvr additive="base">
                                        <p:cTn id="56"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12"/>
                                        </p:tgtEl>
                                        <p:attrNameLst>
                                          <p:attrName>style.visibility</p:attrName>
                                        </p:attrNameLst>
                                      </p:cBhvr>
                                      <p:to>
                                        <p:strVal val="visible"/>
                                      </p:to>
                                    </p:set>
                                    <p:anim calcmode="lin" valueType="num">
                                      <p:cBhvr additive="base">
                                        <p:cTn id="61" dur="500" fill="hold"/>
                                        <p:tgtEl>
                                          <p:spTgt spid="12"/>
                                        </p:tgtEl>
                                        <p:attrNameLst>
                                          <p:attrName>ppt_x</p:attrName>
                                        </p:attrNameLst>
                                      </p:cBhvr>
                                      <p:tavLst>
                                        <p:tav tm="0">
                                          <p:val>
                                            <p:strVal val="#ppt_x"/>
                                          </p:val>
                                        </p:tav>
                                        <p:tav tm="100000">
                                          <p:val>
                                            <p:strVal val="#ppt_x"/>
                                          </p:val>
                                        </p:tav>
                                      </p:tavLst>
                                    </p:anim>
                                    <p:anim calcmode="lin" valueType="num">
                                      <p:cBhvr additive="base">
                                        <p:cTn id="6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13"/>
                                        </p:tgtEl>
                                        <p:attrNameLst>
                                          <p:attrName>style.visibility</p:attrName>
                                        </p:attrNameLst>
                                      </p:cBhvr>
                                      <p:to>
                                        <p:strVal val="visible"/>
                                      </p:to>
                                    </p:set>
                                    <p:anim calcmode="lin" valueType="num">
                                      <p:cBhvr additive="base">
                                        <p:cTn id="67" dur="500" fill="hold"/>
                                        <p:tgtEl>
                                          <p:spTgt spid="13"/>
                                        </p:tgtEl>
                                        <p:attrNameLst>
                                          <p:attrName>ppt_x</p:attrName>
                                        </p:attrNameLst>
                                      </p:cBhvr>
                                      <p:tavLst>
                                        <p:tav tm="0">
                                          <p:val>
                                            <p:strVal val="#ppt_x"/>
                                          </p:val>
                                        </p:tav>
                                        <p:tav tm="100000">
                                          <p:val>
                                            <p:strVal val="#ppt_x"/>
                                          </p:val>
                                        </p:tav>
                                      </p:tavLst>
                                    </p:anim>
                                    <p:anim calcmode="lin" valueType="num">
                                      <p:cBhvr additive="base">
                                        <p:cTn id="6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14"/>
                                        </p:tgtEl>
                                        <p:attrNameLst>
                                          <p:attrName>style.visibility</p:attrName>
                                        </p:attrNameLst>
                                      </p:cBhvr>
                                      <p:to>
                                        <p:strVal val="visible"/>
                                      </p:to>
                                    </p:set>
                                    <p:anim calcmode="lin" valueType="num">
                                      <p:cBhvr additive="base">
                                        <p:cTn id="73" dur="500" fill="hold"/>
                                        <p:tgtEl>
                                          <p:spTgt spid="14"/>
                                        </p:tgtEl>
                                        <p:attrNameLst>
                                          <p:attrName>ppt_x</p:attrName>
                                        </p:attrNameLst>
                                      </p:cBhvr>
                                      <p:tavLst>
                                        <p:tav tm="0">
                                          <p:val>
                                            <p:strVal val="#ppt_x"/>
                                          </p:val>
                                        </p:tav>
                                        <p:tav tm="100000">
                                          <p:val>
                                            <p:strVal val="#ppt_x"/>
                                          </p:val>
                                        </p:tav>
                                      </p:tavLst>
                                    </p:anim>
                                    <p:anim calcmode="lin" valueType="num">
                                      <p:cBhvr additive="base">
                                        <p:cTn id="74"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17"/>
                                        </p:tgtEl>
                                        <p:attrNameLst>
                                          <p:attrName>style.visibility</p:attrName>
                                        </p:attrNameLst>
                                      </p:cBhvr>
                                      <p:to>
                                        <p:strVal val="visible"/>
                                      </p:to>
                                    </p:set>
                                    <p:anim calcmode="lin" valueType="num">
                                      <p:cBhvr additive="base">
                                        <p:cTn id="79" dur="500" fill="hold"/>
                                        <p:tgtEl>
                                          <p:spTgt spid="17"/>
                                        </p:tgtEl>
                                        <p:attrNameLst>
                                          <p:attrName>ppt_x</p:attrName>
                                        </p:attrNameLst>
                                      </p:cBhvr>
                                      <p:tavLst>
                                        <p:tav tm="0">
                                          <p:val>
                                            <p:strVal val="#ppt_x"/>
                                          </p:val>
                                        </p:tav>
                                        <p:tav tm="100000">
                                          <p:val>
                                            <p:strVal val="#ppt_x"/>
                                          </p:val>
                                        </p:tav>
                                      </p:tavLst>
                                    </p:anim>
                                    <p:anim calcmode="lin" valueType="num">
                                      <p:cBhvr additive="base">
                                        <p:cTn id="8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16"/>
                                        </p:tgtEl>
                                        <p:attrNameLst>
                                          <p:attrName>style.visibility</p:attrName>
                                        </p:attrNameLst>
                                      </p:cBhvr>
                                      <p:to>
                                        <p:strVal val="visible"/>
                                      </p:to>
                                    </p:set>
                                    <p:anim calcmode="lin" valueType="num">
                                      <p:cBhvr additive="base">
                                        <p:cTn id="85" dur="500" fill="hold"/>
                                        <p:tgtEl>
                                          <p:spTgt spid="16"/>
                                        </p:tgtEl>
                                        <p:attrNameLst>
                                          <p:attrName>ppt_x</p:attrName>
                                        </p:attrNameLst>
                                      </p:cBhvr>
                                      <p:tavLst>
                                        <p:tav tm="0">
                                          <p:val>
                                            <p:strVal val="#ppt_x"/>
                                          </p:val>
                                        </p:tav>
                                        <p:tav tm="100000">
                                          <p:val>
                                            <p:strVal val="#ppt_x"/>
                                          </p:val>
                                        </p:tav>
                                      </p:tavLst>
                                    </p:anim>
                                    <p:anim calcmode="lin" valueType="num">
                                      <p:cBhvr additive="base">
                                        <p:cTn id="8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3" grpId="0" animBg="1"/>
      <p:bldP spid="5" grpId="0" animBg="1"/>
      <p:bldP spid="9" grpId="0" animBg="1"/>
      <p:bldP spid="10" grpId="0" animBg="1"/>
      <p:bldP spid="12" grpId="0" animBg="1"/>
      <p:bldP spid="13" grpId="0" animBg="1"/>
      <p:bldP spid="14" grpId="0" animBg="1"/>
      <p:bldP spid="16" grpId="0" animBg="1"/>
      <p:bldP spid="17" grpId="0" animBg="1"/>
      <p:bldP spid="18" grpId="0" animBg="1"/>
      <p:bldP spid="20" grpId="0" animBg="1"/>
      <p:bldP spid="21"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198</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Ü20</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189952" y="5531647"/>
            <a:ext cx="3757613" cy="73505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VA - Teilrechtskraft am</a:t>
            </a:r>
            <a:endParaRPr lang="de-DE" sz="2000" b="1" dirty="0"/>
          </a:p>
        </p:txBody>
      </p:sp>
      <p:sp>
        <p:nvSpPr>
          <p:cNvPr id="5" name="Pfeil nach rechts 4"/>
          <p:cNvSpPr/>
          <p:nvPr/>
        </p:nvSpPr>
        <p:spPr>
          <a:xfrm>
            <a:off x="5947565" y="5699924"/>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Abgerundetes Rechteck 8"/>
          <p:cNvSpPr/>
          <p:nvPr/>
        </p:nvSpPr>
        <p:spPr>
          <a:xfrm>
            <a:off x="6959158" y="5576507"/>
            <a:ext cx="2870642" cy="735055"/>
          </a:xfrm>
          <a:prstGeom prst="roundRect">
            <a:avLst/>
          </a:prstGeom>
          <a:solidFill>
            <a:schemeClr val="accent6">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000" b="1" dirty="0" smtClean="0"/>
              <a:t>22.08.2023, 0:00 Uhr</a:t>
            </a:r>
            <a:endParaRPr lang="de-DE" sz="2000" b="1" dirty="0"/>
          </a:p>
        </p:txBody>
      </p:sp>
      <p:sp>
        <p:nvSpPr>
          <p:cNvPr id="18" name="Abgerundetes Rechteck 17"/>
          <p:cNvSpPr/>
          <p:nvPr/>
        </p:nvSpPr>
        <p:spPr>
          <a:xfrm>
            <a:off x="1505143" y="2447906"/>
            <a:ext cx="1481484"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Fristbeginn</a:t>
            </a:r>
            <a:endParaRPr lang="de-DE" sz="2000" b="1" dirty="0"/>
          </a:p>
        </p:txBody>
      </p:sp>
      <p:sp>
        <p:nvSpPr>
          <p:cNvPr id="20" name="Pfeil nach rechts 19"/>
          <p:cNvSpPr/>
          <p:nvPr/>
        </p:nvSpPr>
        <p:spPr>
          <a:xfrm>
            <a:off x="2985785" y="2579119"/>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1" name="Pfeil nach rechts 20"/>
          <p:cNvSpPr/>
          <p:nvPr/>
        </p:nvSpPr>
        <p:spPr>
          <a:xfrm>
            <a:off x="5621902" y="2627518"/>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2" name="Abgerundetes Rechteck 21"/>
          <p:cNvSpPr/>
          <p:nvPr/>
        </p:nvSpPr>
        <p:spPr>
          <a:xfrm>
            <a:off x="3964193" y="2517743"/>
            <a:ext cx="1638109" cy="735055"/>
          </a:xfrm>
          <a:prstGeom prst="roundRect">
            <a:avLst/>
          </a:prstGeom>
          <a:solidFill>
            <a:schemeClr val="accent6">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Ereignisfrist</a:t>
            </a:r>
            <a:endParaRPr lang="de-DE" sz="2000" b="1" dirty="0"/>
          </a:p>
        </p:txBody>
      </p:sp>
      <p:sp>
        <p:nvSpPr>
          <p:cNvPr id="23" name="Abgerundetes Rechteck 22"/>
          <p:cNvSpPr/>
          <p:nvPr/>
        </p:nvSpPr>
        <p:spPr>
          <a:xfrm>
            <a:off x="6579868" y="2550897"/>
            <a:ext cx="2506336"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21.07.2023, 0:00 Uhr </a:t>
            </a:r>
            <a:endParaRPr lang="de-DE" sz="2000" b="1" dirty="0"/>
          </a:p>
        </p:txBody>
      </p:sp>
      <p:sp>
        <p:nvSpPr>
          <p:cNvPr id="24" name="Abgerundetes Rechteck 23"/>
          <p:cNvSpPr/>
          <p:nvPr/>
        </p:nvSpPr>
        <p:spPr>
          <a:xfrm>
            <a:off x="10044170" y="2550897"/>
            <a:ext cx="1698235"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 222 I ZPO, </a:t>
            </a:r>
          </a:p>
          <a:p>
            <a:r>
              <a:rPr lang="de-DE" sz="2000" b="1" dirty="0" smtClean="0"/>
              <a:t>§ 187 I BGB</a:t>
            </a:r>
            <a:endParaRPr lang="de-DE" sz="2000" b="1" dirty="0"/>
          </a:p>
        </p:txBody>
      </p:sp>
      <p:sp>
        <p:nvSpPr>
          <p:cNvPr id="25" name="Pfeil nach rechts 24"/>
          <p:cNvSpPr/>
          <p:nvPr/>
        </p:nvSpPr>
        <p:spPr>
          <a:xfrm>
            <a:off x="9085362" y="2663932"/>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6" name="Abgerundetes Rechteck 25"/>
          <p:cNvSpPr/>
          <p:nvPr/>
        </p:nvSpPr>
        <p:spPr>
          <a:xfrm>
            <a:off x="630459" y="3464220"/>
            <a:ext cx="1481484"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Fristende</a:t>
            </a:r>
            <a:endParaRPr lang="de-DE" sz="2000" b="1" dirty="0"/>
          </a:p>
        </p:txBody>
      </p:sp>
      <p:sp>
        <p:nvSpPr>
          <p:cNvPr id="27" name="Pfeil nach rechts 26"/>
          <p:cNvSpPr/>
          <p:nvPr/>
        </p:nvSpPr>
        <p:spPr>
          <a:xfrm>
            <a:off x="2111943" y="3573210"/>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28" name="Abgerundetes Rechteck 27"/>
          <p:cNvSpPr/>
          <p:nvPr/>
        </p:nvSpPr>
        <p:spPr>
          <a:xfrm>
            <a:off x="3090351" y="3514118"/>
            <a:ext cx="2723959"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20.08.2023, 24:00 Uhr </a:t>
            </a:r>
            <a:endParaRPr lang="de-DE" sz="2000" b="1" dirty="0"/>
          </a:p>
        </p:txBody>
      </p:sp>
      <p:sp>
        <p:nvSpPr>
          <p:cNvPr id="29" name="Abgerundetes Rechteck 28"/>
          <p:cNvSpPr/>
          <p:nvPr/>
        </p:nvSpPr>
        <p:spPr>
          <a:xfrm>
            <a:off x="6792718" y="3553500"/>
            <a:ext cx="1698235"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 222 I ZPO, </a:t>
            </a:r>
          </a:p>
          <a:p>
            <a:r>
              <a:rPr lang="de-DE" sz="2000" b="1" dirty="0" smtClean="0"/>
              <a:t>§ 188 II BGB</a:t>
            </a:r>
            <a:endParaRPr lang="de-DE" sz="2000" b="1" dirty="0"/>
          </a:p>
        </p:txBody>
      </p:sp>
      <p:sp>
        <p:nvSpPr>
          <p:cNvPr id="30" name="Pfeil nach rechts 29"/>
          <p:cNvSpPr/>
          <p:nvPr/>
        </p:nvSpPr>
        <p:spPr>
          <a:xfrm>
            <a:off x="5814310" y="3649229"/>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1" name="Abgerundetes Rechteck 30"/>
          <p:cNvSpPr/>
          <p:nvPr/>
        </p:nvSpPr>
        <p:spPr>
          <a:xfrm>
            <a:off x="9424388" y="3514117"/>
            <a:ext cx="2304463" cy="73505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a</a:t>
            </a:r>
            <a:r>
              <a:rPr lang="de-DE" sz="2000" b="1" dirty="0" smtClean="0"/>
              <a:t>ber Wochenende</a:t>
            </a:r>
            <a:endParaRPr lang="de-DE" sz="2000" b="1" dirty="0"/>
          </a:p>
        </p:txBody>
      </p:sp>
      <p:sp>
        <p:nvSpPr>
          <p:cNvPr id="32" name="Pfeil nach rechts 31"/>
          <p:cNvSpPr/>
          <p:nvPr/>
        </p:nvSpPr>
        <p:spPr>
          <a:xfrm>
            <a:off x="8480916" y="3639329"/>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3" name="Abgerundetes Rechteck 32"/>
          <p:cNvSpPr/>
          <p:nvPr/>
        </p:nvSpPr>
        <p:spPr>
          <a:xfrm>
            <a:off x="785888" y="4507428"/>
            <a:ext cx="2304463" cy="735055"/>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a:t>n</a:t>
            </a:r>
            <a:r>
              <a:rPr lang="de-DE" sz="2000" b="1" dirty="0" smtClean="0"/>
              <a:t>ächster Werktag</a:t>
            </a:r>
            <a:endParaRPr lang="de-DE" sz="2000" b="1" dirty="0"/>
          </a:p>
        </p:txBody>
      </p:sp>
      <p:sp>
        <p:nvSpPr>
          <p:cNvPr id="36" name="Abgerundetes Rechteck 35"/>
          <p:cNvSpPr/>
          <p:nvPr/>
        </p:nvSpPr>
        <p:spPr>
          <a:xfrm>
            <a:off x="7706603" y="4556103"/>
            <a:ext cx="1523304"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 222 II ZPO</a:t>
            </a:r>
            <a:endParaRPr lang="de-DE" sz="2000" b="1" dirty="0"/>
          </a:p>
        </p:txBody>
      </p:sp>
      <p:sp>
        <p:nvSpPr>
          <p:cNvPr id="37" name="Pfeil nach rechts 36"/>
          <p:cNvSpPr/>
          <p:nvPr/>
        </p:nvSpPr>
        <p:spPr>
          <a:xfrm>
            <a:off x="6722972" y="4651832"/>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34" name="Abgerundetes Rechteck 33"/>
          <p:cNvSpPr/>
          <p:nvPr/>
        </p:nvSpPr>
        <p:spPr>
          <a:xfrm>
            <a:off x="4068759" y="4516721"/>
            <a:ext cx="2723959" cy="735055"/>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DE" sz="2000" b="1" dirty="0" smtClean="0"/>
              <a:t>21.08.2023, 24:00 Uhr </a:t>
            </a:r>
            <a:endParaRPr lang="de-DE" sz="2000" b="1" dirty="0"/>
          </a:p>
        </p:txBody>
      </p:sp>
      <p:sp>
        <p:nvSpPr>
          <p:cNvPr id="35" name="Pfeil nach rechts 34"/>
          <p:cNvSpPr/>
          <p:nvPr/>
        </p:nvSpPr>
        <p:spPr>
          <a:xfrm>
            <a:off x="3090351" y="4595973"/>
            <a:ext cx="978408" cy="484632"/>
          </a:xfrm>
          <a:prstGeom prst="rightArrow">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Tree>
    <p:extLst>
      <p:ext uri="{BB962C8B-B14F-4D97-AF65-F5344CB8AC3E}">
        <p14:creationId xmlns:p14="http://schemas.microsoft.com/office/powerpoint/2010/main" val="3625410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500" fill="hold"/>
                                        <p:tgtEl>
                                          <p:spTgt spid="18"/>
                                        </p:tgtEl>
                                        <p:attrNameLst>
                                          <p:attrName>ppt_x</p:attrName>
                                        </p:attrNameLst>
                                      </p:cBhvr>
                                      <p:tavLst>
                                        <p:tav tm="0">
                                          <p:val>
                                            <p:strVal val="#ppt_x"/>
                                          </p:val>
                                        </p:tav>
                                        <p:tav tm="100000">
                                          <p:val>
                                            <p:strVal val="#ppt_x"/>
                                          </p:val>
                                        </p:tav>
                                      </p:tavLst>
                                    </p:anim>
                                    <p:anim calcmode="lin" valueType="num">
                                      <p:cBhvr additive="base">
                                        <p:cTn id="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0"/>
                                        </p:tgtEl>
                                        <p:attrNameLst>
                                          <p:attrName>style.visibility</p:attrName>
                                        </p:attrNameLst>
                                      </p:cBhvr>
                                      <p:to>
                                        <p:strVal val="visible"/>
                                      </p:to>
                                    </p:set>
                                    <p:anim calcmode="lin" valueType="num">
                                      <p:cBhvr additive="base">
                                        <p:cTn id="13" dur="500" fill="hold"/>
                                        <p:tgtEl>
                                          <p:spTgt spid="20"/>
                                        </p:tgtEl>
                                        <p:attrNameLst>
                                          <p:attrName>ppt_x</p:attrName>
                                        </p:attrNameLst>
                                      </p:cBhvr>
                                      <p:tavLst>
                                        <p:tav tm="0">
                                          <p:val>
                                            <p:strVal val="#ppt_x"/>
                                          </p:val>
                                        </p:tav>
                                        <p:tav tm="100000">
                                          <p:val>
                                            <p:strVal val="#ppt_x"/>
                                          </p:val>
                                        </p:tav>
                                      </p:tavLst>
                                    </p:anim>
                                    <p:anim calcmode="lin" valueType="num">
                                      <p:cBhvr additive="base">
                                        <p:cTn id="14"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fill="hold"/>
                                        <p:tgtEl>
                                          <p:spTgt spid="21"/>
                                        </p:tgtEl>
                                        <p:attrNameLst>
                                          <p:attrName>ppt_x</p:attrName>
                                        </p:attrNameLst>
                                      </p:cBhvr>
                                      <p:tavLst>
                                        <p:tav tm="0">
                                          <p:val>
                                            <p:strVal val="#ppt_x"/>
                                          </p:val>
                                        </p:tav>
                                        <p:tav tm="100000">
                                          <p:val>
                                            <p:strVal val="#ppt_x"/>
                                          </p:val>
                                        </p:tav>
                                      </p:tavLst>
                                    </p:anim>
                                    <p:anim calcmode="lin" valueType="num">
                                      <p:cBhvr additive="base">
                                        <p:cTn id="26"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fill="hold"/>
                                        <p:tgtEl>
                                          <p:spTgt spid="23"/>
                                        </p:tgtEl>
                                        <p:attrNameLst>
                                          <p:attrName>ppt_x</p:attrName>
                                        </p:attrNameLst>
                                      </p:cBhvr>
                                      <p:tavLst>
                                        <p:tav tm="0">
                                          <p:val>
                                            <p:strVal val="#ppt_x"/>
                                          </p:val>
                                        </p:tav>
                                        <p:tav tm="100000">
                                          <p:val>
                                            <p:strVal val="#ppt_x"/>
                                          </p:val>
                                        </p:tav>
                                      </p:tavLst>
                                    </p:anim>
                                    <p:anim calcmode="lin" valueType="num">
                                      <p:cBhvr additive="base">
                                        <p:cTn id="32"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5"/>
                                        </p:tgtEl>
                                        <p:attrNameLst>
                                          <p:attrName>style.visibility</p:attrName>
                                        </p:attrNameLst>
                                      </p:cBhvr>
                                      <p:to>
                                        <p:strVal val="visible"/>
                                      </p:to>
                                    </p:set>
                                    <p:anim calcmode="lin" valueType="num">
                                      <p:cBhvr additive="base">
                                        <p:cTn id="37" dur="500" fill="hold"/>
                                        <p:tgtEl>
                                          <p:spTgt spid="25"/>
                                        </p:tgtEl>
                                        <p:attrNameLst>
                                          <p:attrName>ppt_x</p:attrName>
                                        </p:attrNameLst>
                                      </p:cBhvr>
                                      <p:tavLst>
                                        <p:tav tm="0">
                                          <p:val>
                                            <p:strVal val="#ppt_x"/>
                                          </p:val>
                                        </p:tav>
                                        <p:tav tm="100000">
                                          <p:val>
                                            <p:strVal val="#ppt_x"/>
                                          </p:val>
                                        </p:tav>
                                      </p:tavLst>
                                    </p:anim>
                                    <p:anim calcmode="lin" valueType="num">
                                      <p:cBhvr additive="base">
                                        <p:cTn id="38"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4"/>
                                        </p:tgtEl>
                                        <p:attrNameLst>
                                          <p:attrName>style.visibility</p:attrName>
                                        </p:attrNameLst>
                                      </p:cBhvr>
                                      <p:to>
                                        <p:strVal val="visible"/>
                                      </p:to>
                                    </p:set>
                                    <p:anim calcmode="lin" valueType="num">
                                      <p:cBhvr additive="base">
                                        <p:cTn id="43" dur="500" fill="hold"/>
                                        <p:tgtEl>
                                          <p:spTgt spid="24"/>
                                        </p:tgtEl>
                                        <p:attrNameLst>
                                          <p:attrName>ppt_x</p:attrName>
                                        </p:attrNameLst>
                                      </p:cBhvr>
                                      <p:tavLst>
                                        <p:tav tm="0">
                                          <p:val>
                                            <p:strVal val="#ppt_x"/>
                                          </p:val>
                                        </p:tav>
                                        <p:tav tm="100000">
                                          <p:val>
                                            <p:strVal val="#ppt_x"/>
                                          </p:val>
                                        </p:tav>
                                      </p:tavLst>
                                    </p:anim>
                                    <p:anim calcmode="lin" valueType="num">
                                      <p:cBhvr additive="base">
                                        <p:cTn id="44"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6"/>
                                        </p:tgtEl>
                                        <p:attrNameLst>
                                          <p:attrName>style.visibility</p:attrName>
                                        </p:attrNameLst>
                                      </p:cBhvr>
                                      <p:to>
                                        <p:strVal val="visible"/>
                                      </p:to>
                                    </p:set>
                                    <p:anim calcmode="lin" valueType="num">
                                      <p:cBhvr additive="base">
                                        <p:cTn id="49" dur="500" fill="hold"/>
                                        <p:tgtEl>
                                          <p:spTgt spid="26"/>
                                        </p:tgtEl>
                                        <p:attrNameLst>
                                          <p:attrName>ppt_x</p:attrName>
                                        </p:attrNameLst>
                                      </p:cBhvr>
                                      <p:tavLst>
                                        <p:tav tm="0">
                                          <p:val>
                                            <p:strVal val="#ppt_x"/>
                                          </p:val>
                                        </p:tav>
                                        <p:tav tm="100000">
                                          <p:val>
                                            <p:strVal val="#ppt_x"/>
                                          </p:val>
                                        </p:tav>
                                      </p:tavLst>
                                    </p:anim>
                                    <p:anim calcmode="lin" valueType="num">
                                      <p:cBhvr additive="base">
                                        <p:cTn id="50"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 calcmode="lin" valueType="num">
                                      <p:cBhvr additive="base">
                                        <p:cTn id="55" dur="500" fill="hold"/>
                                        <p:tgtEl>
                                          <p:spTgt spid="27"/>
                                        </p:tgtEl>
                                        <p:attrNameLst>
                                          <p:attrName>ppt_x</p:attrName>
                                        </p:attrNameLst>
                                      </p:cBhvr>
                                      <p:tavLst>
                                        <p:tav tm="0">
                                          <p:val>
                                            <p:strVal val="#ppt_x"/>
                                          </p:val>
                                        </p:tav>
                                        <p:tav tm="100000">
                                          <p:val>
                                            <p:strVal val="#ppt_x"/>
                                          </p:val>
                                        </p:tav>
                                      </p:tavLst>
                                    </p:anim>
                                    <p:anim calcmode="lin" valueType="num">
                                      <p:cBhvr additive="base">
                                        <p:cTn id="56"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8"/>
                                        </p:tgtEl>
                                        <p:attrNameLst>
                                          <p:attrName>style.visibility</p:attrName>
                                        </p:attrNameLst>
                                      </p:cBhvr>
                                      <p:to>
                                        <p:strVal val="visible"/>
                                      </p:to>
                                    </p:set>
                                    <p:anim calcmode="lin" valueType="num">
                                      <p:cBhvr additive="base">
                                        <p:cTn id="61" dur="500" fill="hold"/>
                                        <p:tgtEl>
                                          <p:spTgt spid="28"/>
                                        </p:tgtEl>
                                        <p:attrNameLst>
                                          <p:attrName>ppt_x</p:attrName>
                                        </p:attrNameLst>
                                      </p:cBhvr>
                                      <p:tavLst>
                                        <p:tav tm="0">
                                          <p:val>
                                            <p:strVal val="#ppt_x"/>
                                          </p:val>
                                        </p:tav>
                                        <p:tav tm="100000">
                                          <p:val>
                                            <p:strVal val="#ppt_x"/>
                                          </p:val>
                                        </p:tav>
                                      </p:tavLst>
                                    </p:anim>
                                    <p:anim calcmode="lin" valueType="num">
                                      <p:cBhvr additive="base">
                                        <p:cTn id="6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0"/>
                                        </p:tgtEl>
                                        <p:attrNameLst>
                                          <p:attrName>style.visibility</p:attrName>
                                        </p:attrNameLst>
                                      </p:cBhvr>
                                      <p:to>
                                        <p:strVal val="visible"/>
                                      </p:to>
                                    </p:set>
                                    <p:anim calcmode="lin" valueType="num">
                                      <p:cBhvr additive="base">
                                        <p:cTn id="67" dur="500" fill="hold"/>
                                        <p:tgtEl>
                                          <p:spTgt spid="30"/>
                                        </p:tgtEl>
                                        <p:attrNameLst>
                                          <p:attrName>ppt_x</p:attrName>
                                        </p:attrNameLst>
                                      </p:cBhvr>
                                      <p:tavLst>
                                        <p:tav tm="0">
                                          <p:val>
                                            <p:strVal val="#ppt_x"/>
                                          </p:val>
                                        </p:tav>
                                        <p:tav tm="100000">
                                          <p:val>
                                            <p:strVal val="#ppt_x"/>
                                          </p:val>
                                        </p:tav>
                                      </p:tavLst>
                                    </p:anim>
                                    <p:anim calcmode="lin" valueType="num">
                                      <p:cBhvr additive="base">
                                        <p:cTn id="6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9"/>
                                        </p:tgtEl>
                                        <p:attrNameLst>
                                          <p:attrName>style.visibility</p:attrName>
                                        </p:attrNameLst>
                                      </p:cBhvr>
                                      <p:to>
                                        <p:strVal val="visible"/>
                                      </p:to>
                                    </p:set>
                                    <p:anim calcmode="lin" valueType="num">
                                      <p:cBhvr additive="base">
                                        <p:cTn id="73" dur="500" fill="hold"/>
                                        <p:tgtEl>
                                          <p:spTgt spid="29"/>
                                        </p:tgtEl>
                                        <p:attrNameLst>
                                          <p:attrName>ppt_x</p:attrName>
                                        </p:attrNameLst>
                                      </p:cBhvr>
                                      <p:tavLst>
                                        <p:tav tm="0">
                                          <p:val>
                                            <p:strVal val="#ppt_x"/>
                                          </p:val>
                                        </p:tav>
                                        <p:tav tm="100000">
                                          <p:val>
                                            <p:strVal val="#ppt_x"/>
                                          </p:val>
                                        </p:tav>
                                      </p:tavLst>
                                    </p:anim>
                                    <p:anim calcmode="lin" valueType="num">
                                      <p:cBhvr additive="base">
                                        <p:cTn id="74" dur="500" fill="hold"/>
                                        <p:tgtEl>
                                          <p:spTgt spid="29"/>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2"/>
                                        </p:tgtEl>
                                        <p:attrNameLst>
                                          <p:attrName>style.visibility</p:attrName>
                                        </p:attrNameLst>
                                      </p:cBhvr>
                                      <p:to>
                                        <p:strVal val="visible"/>
                                      </p:to>
                                    </p:set>
                                    <p:anim calcmode="lin" valueType="num">
                                      <p:cBhvr additive="base">
                                        <p:cTn id="79" dur="500" fill="hold"/>
                                        <p:tgtEl>
                                          <p:spTgt spid="32"/>
                                        </p:tgtEl>
                                        <p:attrNameLst>
                                          <p:attrName>ppt_x</p:attrName>
                                        </p:attrNameLst>
                                      </p:cBhvr>
                                      <p:tavLst>
                                        <p:tav tm="0">
                                          <p:val>
                                            <p:strVal val="#ppt_x"/>
                                          </p:val>
                                        </p:tav>
                                        <p:tav tm="100000">
                                          <p:val>
                                            <p:strVal val="#ppt_x"/>
                                          </p:val>
                                        </p:tav>
                                      </p:tavLst>
                                    </p:anim>
                                    <p:anim calcmode="lin" valueType="num">
                                      <p:cBhvr additive="base">
                                        <p:cTn id="8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1"/>
                                        </p:tgtEl>
                                        <p:attrNameLst>
                                          <p:attrName>style.visibility</p:attrName>
                                        </p:attrNameLst>
                                      </p:cBhvr>
                                      <p:to>
                                        <p:strVal val="visible"/>
                                      </p:to>
                                    </p:set>
                                    <p:anim calcmode="lin" valueType="num">
                                      <p:cBhvr additive="base">
                                        <p:cTn id="85" dur="500" fill="hold"/>
                                        <p:tgtEl>
                                          <p:spTgt spid="31"/>
                                        </p:tgtEl>
                                        <p:attrNameLst>
                                          <p:attrName>ppt_x</p:attrName>
                                        </p:attrNameLst>
                                      </p:cBhvr>
                                      <p:tavLst>
                                        <p:tav tm="0">
                                          <p:val>
                                            <p:strVal val="#ppt_x"/>
                                          </p:val>
                                        </p:tav>
                                        <p:tav tm="100000">
                                          <p:val>
                                            <p:strVal val="#ppt_x"/>
                                          </p:val>
                                        </p:tav>
                                      </p:tavLst>
                                    </p:anim>
                                    <p:anim calcmode="lin" valueType="num">
                                      <p:cBhvr additive="base">
                                        <p:cTn id="8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3"/>
                                        </p:tgtEl>
                                        <p:attrNameLst>
                                          <p:attrName>style.visibility</p:attrName>
                                        </p:attrNameLst>
                                      </p:cBhvr>
                                      <p:to>
                                        <p:strVal val="visible"/>
                                      </p:to>
                                    </p:set>
                                    <p:anim calcmode="lin" valueType="num">
                                      <p:cBhvr additive="base">
                                        <p:cTn id="91" dur="500" fill="hold"/>
                                        <p:tgtEl>
                                          <p:spTgt spid="33"/>
                                        </p:tgtEl>
                                        <p:attrNameLst>
                                          <p:attrName>ppt_x</p:attrName>
                                        </p:attrNameLst>
                                      </p:cBhvr>
                                      <p:tavLst>
                                        <p:tav tm="0">
                                          <p:val>
                                            <p:strVal val="#ppt_x"/>
                                          </p:val>
                                        </p:tav>
                                        <p:tav tm="100000">
                                          <p:val>
                                            <p:strVal val="#ppt_x"/>
                                          </p:val>
                                        </p:tav>
                                      </p:tavLst>
                                    </p:anim>
                                    <p:anim calcmode="lin" valueType="num">
                                      <p:cBhvr additive="base">
                                        <p:cTn id="9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5"/>
                                        </p:tgtEl>
                                        <p:attrNameLst>
                                          <p:attrName>style.visibility</p:attrName>
                                        </p:attrNameLst>
                                      </p:cBhvr>
                                      <p:to>
                                        <p:strVal val="visible"/>
                                      </p:to>
                                    </p:set>
                                    <p:anim calcmode="lin" valueType="num">
                                      <p:cBhvr additive="base">
                                        <p:cTn id="97" dur="500" fill="hold"/>
                                        <p:tgtEl>
                                          <p:spTgt spid="35"/>
                                        </p:tgtEl>
                                        <p:attrNameLst>
                                          <p:attrName>ppt_x</p:attrName>
                                        </p:attrNameLst>
                                      </p:cBhvr>
                                      <p:tavLst>
                                        <p:tav tm="0">
                                          <p:val>
                                            <p:strVal val="#ppt_x"/>
                                          </p:val>
                                        </p:tav>
                                        <p:tav tm="100000">
                                          <p:val>
                                            <p:strVal val="#ppt_x"/>
                                          </p:val>
                                        </p:tav>
                                      </p:tavLst>
                                    </p:anim>
                                    <p:anim calcmode="lin" valueType="num">
                                      <p:cBhvr additive="base">
                                        <p:cTn id="9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34"/>
                                        </p:tgtEl>
                                        <p:attrNameLst>
                                          <p:attrName>style.visibility</p:attrName>
                                        </p:attrNameLst>
                                      </p:cBhvr>
                                      <p:to>
                                        <p:strVal val="visible"/>
                                      </p:to>
                                    </p:set>
                                    <p:anim calcmode="lin" valueType="num">
                                      <p:cBhvr additive="base">
                                        <p:cTn id="103" dur="500" fill="hold"/>
                                        <p:tgtEl>
                                          <p:spTgt spid="34"/>
                                        </p:tgtEl>
                                        <p:attrNameLst>
                                          <p:attrName>ppt_x</p:attrName>
                                        </p:attrNameLst>
                                      </p:cBhvr>
                                      <p:tavLst>
                                        <p:tav tm="0">
                                          <p:val>
                                            <p:strVal val="#ppt_x"/>
                                          </p:val>
                                        </p:tav>
                                        <p:tav tm="100000">
                                          <p:val>
                                            <p:strVal val="#ppt_x"/>
                                          </p:val>
                                        </p:tav>
                                      </p:tavLst>
                                    </p:anim>
                                    <p:anim calcmode="lin" valueType="num">
                                      <p:cBhvr additive="base">
                                        <p:cTn id="10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37"/>
                                        </p:tgtEl>
                                        <p:attrNameLst>
                                          <p:attrName>style.visibility</p:attrName>
                                        </p:attrNameLst>
                                      </p:cBhvr>
                                      <p:to>
                                        <p:strVal val="visible"/>
                                      </p:to>
                                    </p:set>
                                    <p:anim calcmode="lin" valueType="num">
                                      <p:cBhvr additive="base">
                                        <p:cTn id="109" dur="500" fill="hold"/>
                                        <p:tgtEl>
                                          <p:spTgt spid="37"/>
                                        </p:tgtEl>
                                        <p:attrNameLst>
                                          <p:attrName>ppt_x</p:attrName>
                                        </p:attrNameLst>
                                      </p:cBhvr>
                                      <p:tavLst>
                                        <p:tav tm="0">
                                          <p:val>
                                            <p:strVal val="#ppt_x"/>
                                          </p:val>
                                        </p:tav>
                                        <p:tav tm="100000">
                                          <p:val>
                                            <p:strVal val="#ppt_x"/>
                                          </p:val>
                                        </p:tav>
                                      </p:tavLst>
                                    </p:anim>
                                    <p:anim calcmode="lin" valueType="num">
                                      <p:cBhvr additive="base">
                                        <p:cTn id="110"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grpId="0" nodeType="clickEffect">
                                  <p:stCondLst>
                                    <p:cond delay="0"/>
                                  </p:stCondLst>
                                  <p:childTnLst>
                                    <p:set>
                                      <p:cBhvr>
                                        <p:cTn id="114" dur="1" fill="hold">
                                          <p:stCondLst>
                                            <p:cond delay="0"/>
                                          </p:stCondLst>
                                        </p:cTn>
                                        <p:tgtEl>
                                          <p:spTgt spid="36"/>
                                        </p:tgtEl>
                                        <p:attrNameLst>
                                          <p:attrName>style.visibility</p:attrName>
                                        </p:attrNameLst>
                                      </p:cBhvr>
                                      <p:to>
                                        <p:strVal val="visible"/>
                                      </p:to>
                                    </p:set>
                                    <p:anim calcmode="lin" valueType="num">
                                      <p:cBhvr additive="base">
                                        <p:cTn id="115" dur="500" fill="hold"/>
                                        <p:tgtEl>
                                          <p:spTgt spid="36"/>
                                        </p:tgtEl>
                                        <p:attrNameLst>
                                          <p:attrName>ppt_x</p:attrName>
                                        </p:attrNameLst>
                                      </p:cBhvr>
                                      <p:tavLst>
                                        <p:tav tm="0">
                                          <p:val>
                                            <p:strVal val="#ppt_x"/>
                                          </p:val>
                                        </p:tav>
                                        <p:tav tm="100000">
                                          <p:val>
                                            <p:strVal val="#ppt_x"/>
                                          </p:val>
                                        </p:tav>
                                      </p:tavLst>
                                    </p:anim>
                                    <p:anim calcmode="lin" valueType="num">
                                      <p:cBhvr additive="base">
                                        <p:cTn id="116"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grpId="0" nodeType="clickEffect">
                                  <p:stCondLst>
                                    <p:cond delay="0"/>
                                  </p:stCondLst>
                                  <p:childTnLst>
                                    <p:set>
                                      <p:cBhvr>
                                        <p:cTn id="120" dur="1" fill="hold">
                                          <p:stCondLst>
                                            <p:cond delay="0"/>
                                          </p:stCondLst>
                                        </p:cTn>
                                        <p:tgtEl>
                                          <p:spTgt spid="3"/>
                                        </p:tgtEl>
                                        <p:attrNameLst>
                                          <p:attrName>style.visibility</p:attrName>
                                        </p:attrNameLst>
                                      </p:cBhvr>
                                      <p:to>
                                        <p:strVal val="visible"/>
                                      </p:to>
                                    </p:set>
                                    <p:anim calcmode="lin" valueType="num">
                                      <p:cBhvr additive="base">
                                        <p:cTn id="121" dur="500" fill="hold"/>
                                        <p:tgtEl>
                                          <p:spTgt spid="3"/>
                                        </p:tgtEl>
                                        <p:attrNameLst>
                                          <p:attrName>ppt_x</p:attrName>
                                        </p:attrNameLst>
                                      </p:cBhvr>
                                      <p:tavLst>
                                        <p:tav tm="0">
                                          <p:val>
                                            <p:strVal val="#ppt_x"/>
                                          </p:val>
                                        </p:tav>
                                        <p:tav tm="100000">
                                          <p:val>
                                            <p:strVal val="#ppt_x"/>
                                          </p:val>
                                        </p:tav>
                                      </p:tavLst>
                                    </p:anim>
                                    <p:anim calcmode="lin" valueType="num">
                                      <p:cBhvr additive="base">
                                        <p:cTn id="12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grpId="0" nodeType="clickEffect">
                                  <p:stCondLst>
                                    <p:cond delay="0"/>
                                  </p:stCondLst>
                                  <p:childTnLst>
                                    <p:set>
                                      <p:cBhvr>
                                        <p:cTn id="126" dur="1" fill="hold">
                                          <p:stCondLst>
                                            <p:cond delay="0"/>
                                          </p:stCondLst>
                                        </p:cTn>
                                        <p:tgtEl>
                                          <p:spTgt spid="5"/>
                                        </p:tgtEl>
                                        <p:attrNameLst>
                                          <p:attrName>style.visibility</p:attrName>
                                        </p:attrNameLst>
                                      </p:cBhvr>
                                      <p:to>
                                        <p:strVal val="visible"/>
                                      </p:to>
                                    </p:set>
                                    <p:anim calcmode="lin" valueType="num">
                                      <p:cBhvr additive="base">
                                        <p:cTn id="127" dur="500" fill="hold"/>
                                        <p:tgtEl>
                                          <p:spTgt spid="5"/>
                                        </p:tgtEl>
                                        <p:attrNameLst>
                                          <p:attrName>ppt_x</p:attrName>
                                        </p:attrNameLst>
                                      </p:cBhvr>
                                      <p:tavLst>
                                        <p:tav tm="0">
                                          <p:val>
                                            <p:strVal val="#ppt_x"/>
                                          </p:val>
                                        </p:tav>
                                        <p:tav tm="100000">
                                          <p:val>
                                            <p:strVal val="#ppt_x"/>
                                          </p:val>
                                        </p:tav>
                                      </p:tavLst>
                                    </p:anim>
                                    <p:anim calcmode="lin" valueType="num">
                                      <p:cBhvr additive="base">
                                        <p:cTn id="12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29" fill="hold">
                      <p:stCondLst>
                        <p:cond delay="indefinite"/>
                      </p:stCondLst>
                      <p:childTnLst>
                        <p:par>
                          <p:cTn id="130" fill="hold">
                            <p:stCondLst>
                              <p:cond delay="0"/>
                            </p:stCondLst>
                            <p:childTnLst>
                              <p:par>
                                <p:cTn id="131" presetID="2" presetClass="entr" presetSubtype="4" fill="hold" grpId="0" nodeType="clickEffect">
                                  <p:stCondLst>
                                    <p:cond delay="0"/>
                                  </p:stCondLst>
                                  <p:childTnLst>
                                    <p:set>
                                      <p:cBhvr>
                                        <p:cTn id="132" dur="1" fill="hold">
                                          <p:stCondLst>
                                            <p:cond delay="0"/>
                                          </p:stCondLst>
                                        </p:cTn>
                                        <p:tgtEl>
                                          <p:spTgt spid="9"/>
                                        </p:tgtEl>
                                        <p:attrNameLst>
                                          <p:attrName>style.visibility</p:attrName>
                                        </p:attrNameLst>
                                      </p:cBhvr>
                                      <p:to>
                                        <p:strVal val="visible"/>
                                      </p:to>
                                    </p:set>
                                    <p:anim calcmode="lin" valueType="num">
                                      <p:cBhvr additive="base">
                                        <p:cTn id="133" dur="500" fill="hold"/>
                                        <p:tgtEl>
                                          <p:spTgt spid="9"/>
                                        </p:tgtEl>
                                        <p:attrNameLst>
                                          <p:attrName>ppt_x</p:attrName>
                                        </p:attrNameLst>
                                      </p:cBhvr>
                                      <p:tavLst>
                                        <p:tav tm="0">
                                          <p:val>
                                            <p:strVal val="#ppt_x"/>
                                          </p:val>
                                        </p:tav>
                                        <p:tav tm="100000">
                                          <p:val>
                                            <p:strVal val="#ppt_x"/>
                                          </p:val>
                                        </p:tav>
                                      </p:tavLst>
                                    </p:anim>
                                    <p:anim calcmode="lin" valueType="num">
                                      <p:cBhvr additive="base">
                                        <p:cTn id="13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9" grpId="0" animBg="1"/>
      <p:bldP spid="18" grpId="0" animBg="1"/>
      <p:bldP spid="20" grpId="0" animBg="1"/>
      <p:bldP spid="21" grpId="0" animBg="1"/>
      <p:bldP spid="22" grpId="0" animBg="1"/>
      <p:bldP spid="23" grpId="0" animBg="1"/>
      <p:bldP spid="24" grpId="0" animBg="1"/>
      <p:bldP spid="25" grpId="0" animBg="1"/>
      <p:bldP spid="26" grpId="0" animBg="1"/>
      <p:bldP spid="27" grpId="0" animBg="1"/>
      <p:bldP spid="28" grpId="0" animBg="1"/>
      <p:bldP spid="29" grpId="0" animBg="1"/>
      <p:bldP spid="30" grpId="0" animBg="1"/>
      <p:bldP spid="31" grpId="0" animBg="1"/>
      <p:bldP spid="32" grpId="0" animBg="1"/>
      <p:bldP spid="33" grpId="0" animBg="1"/>
      <p:bldP spid="36" grpId="0" animBg="1"/>
      <p:bldP spid="37" grpId="0" animBg="1"/>
      <p:bldP spid="34" grpId="0" animBg="1"/>
      <p:bldP spid="35"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bgerundetes Rechteck 1"/>
          <p:cNvSpPr/>
          <p:nvPr/>
        </p:nvSpPr>
        <p:spPr>
          <a:xfrm>
            <a:off x="2477692" y="491651"/>
            <a:ext cx="7236616" cy="571500"/>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800" b="1" dirty="0" smtClean="0"/>
              <a:t>Herausgabeverfügung und Rechtskraftvermerk</a:t>
            </a:r>
            <a:endParaRPr lang="de-DE" sz="2800" b="1" dirty="0"/>
          </a:p>
        </p:txBody>
      </p:sp>
      <p:sp>
        <p:nvSpPr>
          <p:cNvPr id="6" name="Abgerundetes Rechteck 5"/>
          <p:cNvSpPr/>
          <p:nvPr/>
        </p:nvSpPr>
        <p:spPr>
          <a:xfrm>
            <a:off x="2874612" y="69375"/>
            <a:ext cx="6472988" cy="422276"/>
          </a:xfrm>
          <a:prstGeom prst="round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3600" b="1" i="0" u="none" strike="noStrike" kern="1200" cap="none" spc="0" normalizeH="0" baseline="0" noProof="0" dirty="0" smtClean="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rPr>
              <a:t>Familiensachen</a:t>
            </a:r>
            <a:endParaRPr kumimoji="0" lang="de-DE" sz="3600" b="1" i="0" u="none" strike="noStrike" kern="1200" cap="none" spc="0" normalizeH="0" baseline="0" noProof="0" dirty="0">
              <a:ln>
                <a:noFill/>
              </a:ln>
              <a:solidFill>
                <a:prstClr val="white"/>
              </a:solidFill>
              <a:effectLst>
                <a:outerShdw blurRad="38100" dist="38100" dir="2700000" algn="tl">
                  <a:srgbClr val="000000">
                    <a:alpha val="43137"/>
                  </a:srgbClr>
                </a:outerShdw>
              </a:effectLst>
              <a:uLnTx/>
              <a:uFillTx/>
              <a:latin typeface="Calibri" panose="020F0502020204030204"/>
              <a:ea typeface="+mn-ea"/>
              <a:cs typeface="+mn-cs"/>
            </a:endParaRPr>
          </a:p>
        </p:txBody>
      </p:sp>
      <p:sp>
        <p:nvSpPr>
          <p:cNvPr id="7" name="Rechteck 6"/>
          <p:cNvSpPr/>
          <p:nvPr/>
        </p:nvSpPr>
        <p:spPr>
          <a:xfrm>
            <a:off x="0" y="6551736"/>
            <a:ext cx="871538"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de-DE" dirty="0" smtClean="0">
                <a:solidFill>
                  <a:prstClr val="black"/>
                </a:solidFill>
                <a:latin typeface="Calibri" panose="020F0502020204030204"/>
              </a:rPr>
              <a:t>199</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8" name="Rechteck 7"/>
          <p:cNvSpPr/>
          <p:nvPr/>
        </p:nvSpPr>
        <p:spPr>
          <a:xfrm>
            <a:off x="10198229" y="6551736"/>
            <a:ext cx="1993771" cy="306264"/>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de-DE" sz="1800" b="0" i="0" u="none" strike="noStrike" kern="1200" cap="none" spc="0" normalizeH="0" baseline="0" noProof="0" dirty="0" smtClean="0">
                <a:ln>
                  <a:noFill/>
                </a:ln>
                <a:solidFill>
                  <a:prstClr val="black"/>
                </a:solidFill>
                <a:effectLst/>
                <a:uLnTx/>
                <a:uFillTx/>
                <a:latin typeface="Calibri" panose="020F0502020204030204"/>
                <a:ea typeface="+mn-ea"/>
                <a:cs typeface="+mn-cs"/>
              </a:rPr>
              <a:t>KG-Ref.AF Carus</a:t>
            </a:r>
            <a:endParaRPr kumimoji="0" lang="de-DE"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19" name="Gefaltete Ecke 18"/>
          <p:cNvSpPr/>
          <p:nvPr/>
        </p:nvSpPr>
        <p:spPr>
          <a:xfrm rot="21106200">
            <a:off x="390674" y="512296"/>
            <a:ext cx="1961055" cy="1879517"/>
          </a:xfrm>
          <a:prstGeom prst="foldedCorner">
            <a:avLst/>
          </a:prstGeom>
          <a:solidFill>
            <a:schemeClr val="accent6">
              <a:lumMod val="40000"/>
              <a:lumOff val="60000"/>
            </a:schemeClr>
          </a:solidFill>
          <a:ln>
            <a:solidFill>
              <a:schemeClr val="bg1">
                <a:lumMod val="75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3600" b="1" dirty="0" smtClean="0">
                <a:solidFill>
                  <a:schemeClr val="tx1"/>
                </a:solidFill>
                <a:latin typeface="MV Boli" panose="02000500030200090000" pitchFamily="2" charset="0"/>
                <a:cs typeface="MV Boli" panose="02000500030200090000" pitchFamily="2" charset="0"/>
              </a:rPr>
              <a:t>Lösung</a:t>
            </a:r>
          </a:p>
          <a:p>
            <a:pPr algn="ctr"/>
            <a:r>
              <a:rPr lang="de-DE" sz="3600" b="1" dirty="0" smtClean="0">
                <a:solidFill>
                  <a:schemeClr val="tx1"/>
                </a:solidFill>
                <a:latin typeface="MV Boli" panose="02000500030200090000" pitchFamily="2" charset="0"/>
                <a:cs typeface="MV Boli" panose="02000500030200090000" pitchFamily="2" charset="0"/>
              </a:rPr>
              <a:t>Ü20</a:t>
            </a:r>
            <a:endParaRPr lang="de-DE" sz="3600" b="1" dirty="0">
              <a:solidFill>
                <a:schemeClr val="tx1"/>
              </a:solidFill>
              <a:latin typeface="MV Boli" panose="02000500030200090000" pitchFamily="2" charset="0"/>
              <a:cs typeface="MV Boli" panose="02000500030200090000" pitchFamily="2" charset="0"/>
            </a:endParaRPr>
          </a:p>
        </p:txBody>
      </p:sp>
      <p:sp>
        <p:nvSpPr>
          <p:cNvPr id="3" name="Abgerundetes Rechteck 2"/>
          <p:cNvSpPr/>
          <p:nvPr/>
        </p:nvSpPr>
        <p:spPr>
          <a:xfrm>
            <a:off x="2028824" y="2632532"/>
            <a:ext cx="8138766" cy="2520993"/>
          </a:xfrm>
          <a:prstGeom prst="round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r>
              <a:rPr lang="de-DE" sz="2000"/>
              <a:t>Das AG Pankow erlässt am 03.07.2023 einen Verbundbeschluss (Scheidung und VA). Dem Antragstellervertreter wird der Beschluss am 10.07.2023 und der Antragsgegnerin, die der Scheidung zugestimmt hatte, am 13.07.2023 zugestellt. Der Deutschen Rentenversicherung Bund wird der Beschluss am 14.07.2023 zugestellt.</a:t>
            </a:r>
          </a:p>
        </p:txBody>
      </p:sp>
      <p:sp>
        <p:nvSpPr>
          <p:cNvPr id="4" name="Flussdiagramm: Verbinder 3"/>
          <p:cNvSpPr/>
          <p:nvPr/>
        </p:nvSpPr>
        <p:spPr>
          <a:xfrm>
            <a:off x="1621631" y="2522495"/>
            <a:ext cx="814387" cy="757238"/>
          </a:xfrm>
          <a:prstGeom prst="flowChartConnector">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2400" b="1" dirty="0"/>
              <a:t>2</a:t>
            </a:r>
            <a:r>
              <a:rPr lang="de-DE" sz="2400" b="1" dirty="0" smtClean="0"/>
              <a:t>.</a:t>
            </a:r>
            <a:endParaRPr lang="de-DE" sz="2400" b="1" dirty="0"/>
          </a:p>
        </p:txBody>
      </p:sp>
    </p:spTree>
    <p:extLst>
      <p:ext uri="{BB962C8B-B14F-4D97-AF65-F5344CB8AC3E}">
        <p14:creationId xmlns:p14="http://schemas.microsoft.com/office/powerpoint/2010/main" val="32317540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589</Words>
  <Application>Microsoft Office PowerPoint</Application>
  <PresentationFormat>Breitbild</PresentationFormat>
  <Paragraphs>151</Paragraphs>
  <Slides>11</Slides>
  <Notes>0</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11</vt:i4>
      </vt:variant>
    </vt:vector>
  </HeadingPairs>
  <TitlesOfParts>
    <vt:vector size="16" baseType="lpstr">
      <vt:lpstr>Arial</vt:lpstr>
      <vt:lpstr>Calibri</vt:lpstr>
      <vt:lpstr>Calibri Light</vt:lpstr>
      <vt:lpstr>MV Boli</vt:lpstr>
      <vt:lpstr>Office</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ITDZ-Berlin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Carus, Natascha</dc:creator>
  <cp:lastModifiedBy>Carus, Natascha</cp:lastModifiedBy>
  <cp:revision>16</cp:revision>
  <dcterms:created xsi:type="dcterms:W3CDTF">2023-08-21T15:34:51Z</dcterms:created>
  <dcterms:modified xsi:type="dcterms:W3CDTF">2023-08-22T11:01:32Z</dcterms:modified>
</cp:coreProperties>
</file>