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A1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5847144-C7A3-40A4-BA75-B643CD552246}" type="datetimeFigureOut">
              <a:rPr lang="de-DE" smtClean="0"/>
              <a:t>22.08.2023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86734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5847144-C7A3-40A4-BA75-B643CD552246}" type="datetimeFigureOut">
              <a:rPr lang="de-DE" smtClean="0"/>
              <a:t>22.08.2023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93294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5847144-C7A3-40A4-BA75-B643CD552246}" type="datetimeFigureOut">
              <a:rPr lang="de-DE" smtClean="0"/>
              <a:t>22.08.2023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42679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5847144-C7A3-40A4-BA75-B643CD552246}" type="datetimeFigureOut">
              <a:rPr lang="de-DE" smtClean="0"/>
              <a:t>22.08.2023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1905759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85847144-C7A3-40A4-BA75-B643CD552246}" type="datetimeFigureOut">
              <a:rPr lang="de-DE" smtClean="0"/>
              <a:t>22.08.2023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41366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85847144-C7A3-40A4-BA75-B643CD552246}" type="datetimeFigureOut">
              <a:rPr lang="de-DE" smtClean="0"/>
              <a:t>22.08.2023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4210024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85847144-C7A3-40A4-BA75-B643CD552246}" type="datetimeFigureOut">
              <a:rPr lang="de-DE" smtClean="0"/>
              <a:t>22.08.2023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1953390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85847144-C7A3-40A4-BA75-B643CD552246}" type="datetimeFigureOut">
              <a:rPr lang="de-DE" smtClean="0"/>
              <a:t>22.08.2023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2953533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5847144-C7A3-40A4-BA75-B643CD552246}" type="datetimeFigureOut">
              <a:rPr lang="de-DE" smtClean="0"/>
              <a:t>22.08.2023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9724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5847144-C7A3-40A4-BA75-B643CD552246}" type="datetimeFigureOut">
              <a:rPr lang="de-DE" smtClean="0"/>
              <a:t>22.08.2023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645716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5847144-C7A3-40A4-BA75-B643CD552246}" type="datetimeFigureOut">
              <a:rPr lang="de-DE" smtClean="0"/>
              <a:t>22.08.2023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FA53238-8782-438A-A184-63A989F216C5}" type="slidenum">
              <a:rPr lang="de-DE" smtClean="0"/>
              <a:t>‹Nr.›</a:t>
            </a:fld>
            <a:endParaRPr lang="de-DE"/>
          </a:p>
        </p:txBody>
      </p:sp>
    </p:spTree>
    <p:extLst>
      <p:ext uri="{BB962C8B-B14F-4D97-AF65-F5344CB8AC3E}">
        <p14:creationId xmlns:p14="http://schemas.microsoft.com/office/powerpoint/2010/main" val="3091703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847144-C7A3-40A4-BA75-B643CD552246}" type="datetimeFigureOut">
              <a:rPr lang="de-DE" smtClean="0"/>
              <a:t>22.08.2023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53238-8782-438A-A184-63A989F216C5}" type="slidenum">
              <a:rPr lang="de-DE" smtClean="0"/>
              <a:t>‹Nr.›</a:t>
            </a:fld>
            <a:endParaRPr lang="de-DE"/>
          </a:p>
        </p:txBody>
      </p:sp>
    </p:spTree>
    <p:extLst>
      <p:ext uri="{BB962C8B-B14F-4D97-AF65-F5344CB8AC3E}">
        <p14:creationId xmlns:p14="http://schemas.microsoft.com/office/powerpoint/2010/main" val="2599853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191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6" name="Gruppieren 15"/>
          <p:cNvGrpSpPr/>
          <p:nvPr/>
        </p:nvGrpSpPr>
        <p:grpSpPr>
          <a:xfrm>
            <a:off x="578644" y="1466763"/>
            <a:ext cx="9341810" cy="2976650"/>
            <a:chOff x="999295" y="2906085"/>
            <a:chExt cx="9341810" cy="2976650"/>
          </a:xfrm>
        </p:grpSpPr>
        <p:grpSp>
          <p:nvGrpSpPr>
            <p:cNvPr id="14" name="Gruppieren 13"/>
            <p:cNvGrpSpPr/>
            <p:nvPr/>
          </p:nvGrpSpPr>
          <p:grpSpPr>
            <a:xfrm>
              <a:off x="999295" y="2906085"/>
              <a:ext cx="9341810" cy="2976650"/>
              <a:chOff x="1004366" y="2121821"/>
              <a:chExt cx="9673469" cy="3797586"/>
            </a:xfrm>
          </p:grpSpPr>
          <p:sp>
            <p:nvSpPr>
              <p:cNvPr id="13" name="Abgerundetes Rechteck 12"/>
              <p:cNvSpPr/>
              <p:nvPr/>
            </p:nvSpPr>
            <p:spPr>
              <a:xfrm>
                <a:off x="1004366" y="2121821"/>
                <a:ext cx="9673469" cy="379758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p>
            </p:txBody>
          </p:sp>
          <p:sp>
            <p:nvSpPr>
              <p:cNvPr id="11" name="Rechteck 10"/>
              <p:cNvSpPr/>
              <p:nvPr/>
            </p:nvSpPr>
            <p:spPr>
              <a:xfrm>
                <a:off x="2847490" y="3641914"/>
                <a:ext cx="4714876" cy="13858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Verkündung am ……..</a:t>
                </a:r>
              </a:p>
              <a:p>
                <a:r>
                  <a:rPr lang="de-DE" dirty="0" smtClean="0">
                    <a:solidFill>
                      <a:schemeClr val="tx1"/>
                    </a:solidFill>
                  </a:rPr>
                  <a:t>Name, Dienstbezeichnung</a:t>
                </a:r>
              </a:p>
              <a:p>
                <a:r>
                  <a:rPr lang="de-DE" dirty="0" smtClean="0">
                    <a:solidFill>
                      <a:schemeClr val="tx1"/>
                    </a:solidFill>
                  </a:rPr>
                  <a:t>Urkundsbeamter der Geschäftsstelle</a:t>
                </a:r>
                <a:endParaRPr lang="de-DE" dirty="0">
                  <a:solidFill>
                    <a:schemeClr val="tx1"/>
                  </a:solidFill>
                </a:endParaRPr>
              </a:p>
            </p:txBody>
          </p:sp>
        </p:grpSp>
        <p:sp>
          <p:nvSpPr>
            <p:cNvPr id="15" name="Abgerundetes Rechteck 14"/>
            <p:cNvSpPr/>
            <p:nvPr/>
          </p:nvSpPr>
          <p:spPr>
            <a:xfrm>
              <a:off x="1843088" y="3428089"/>
              <a:ext cx="6643687" cy="45811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17" name="Rechteck 16"/>
          <p:cNvSpPr/>
          <p:nvPr/>
        </p:nvSpPr>
        <p:spPr>
          <a:xfrm>
            <a:off x="971550" y="1873526"/>
            <a:ext cx="6172908" cy="400110"/>
          </a:xfrm>
          <a:prstGeom prst="rect">
            <a:avLst/>
          </a:prstGeom>
        </p:spPr>
        <p:txBody>
          <a:bodyPr wrap="none">
            <a:spAutoFit/>
          </a:bodyPr>
          <a:lstStyle/>
          <a:p>
            <a:r>
              <a:rPr lang="de-DE" sz="2000" dirty="0" smtClean="0">
                <a:solidFill>
                  <a:schemeClr val="bg1"/>
                </a:solidFill>
              </a:rPr>
              <a:t>Der Beschluss erhält einen Erlassvermerk durch den </a:t>
            </a:r>
            <a:r>
              <a:rPr lang="de-DE" sz="2000" dirty="0" err="1" smtClean="0">
                <a:solidFill>
                  <a:schemeClr val="bg1"/>
                </a:solidFill>
              </a:rPr>
              <a:t>UdG</a:t>
            </a:r>
            <a:r>
              <a:rPr lang="de-DE" sz="2000" dirty="0" smtClean="0">
                <a:solidFill>
                  <a:schemeClr val="bg1"/>
                </a:solidFill>
              </a:rPr>
              <a:t>:</a:t>
            </a:r>
            <a:endParaRPr lang="de-DE" sz="2000" dirty="0">
              <a:solidFill>
                <a:schemeClr val="bg1"/>
              </a:solidFill>
            </a:endParaRPr>
          </a:p>
        </p:txBody>
      </p:sp>
      <p:sp>
        <p:nvSpPr>
          <p:cNvPr id="4" name="Abgerundetes Rechteck 3"/>
          <p:cNvSpPr/>
          <p:nvPr/>
        </p:nvSpPr>
        <p:spPr>
          <a:xfrm>
            <a:off x="361448" y="1292528"/>
            <a:ext cx="6325102"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Nach Erlass eines Scheidungsbeschlusses</a:t>
            </a:r>
            <a:endParaRPr lang="de-DE" sz="2400" dirty="0"/>
          </a:p>
        </p:txBody>
      </p:sp>
      <p:sp>
        <p:nvSpPr>
          <p:cNvPr id="9" name="Gefaltete Ecke 8"/>
          <p:cNvSpPr/>
          <p:nvPr/>
        </p:nvSpPr>
        <p:spPr>
          <a:xfrm rot="21106200">
            <a:off x="8582500" y="2300250"/>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38 III </a:t>
            </a:r>
          </a:p>
          <a:p>
            <a:pPr algn="ctr"/>
            <a:r>
              <a:rPr lang="de-DE" sz="2400" b="1" dirty="0" smtClean="0">
                <a:solidFill>
                  <a:schemeClr val="tx1"/>
                </a:solidFill>
                <a:latin typeface="MV Boli" panose="02000500030200090000" pitchFamily="2" charset="0"/>
                <a:cs typeface="MV Boli" panose="02000500030200090000" pitchFamily="2" charset="0"/>
              </a:rPr>
              <a:t>S. 3 </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805917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200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435732" y="2131844"/>
            <a:ext cx="3757613"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Rechtskraft am</a:t>
            </a:r>
            <a:endParaRPr lang="de-DE" sz="2000" b="1" dirty="0"/>
          </a:p>
        </p:txBody>
      </p:sp>
      <p:sp>
        <p:nvSpPr>
          <p:cNvPr id="5" name="Pfeil nach rechts 4"/>
          <p:cNvSpPr/>
          <p:nvPr/>
        </p:nvSpPr>
        <p:spPr>
          <a:xfrm>
            <a:off x="6191953" y="2279715"/>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7378524" y="2163425"/>
            <a:ext cx="2443162"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15.08.2023</a:t>
            </a:r>
            <a:endParaRPr lang="de-DE" sz="2000" b="1" dirty="0"/>
          </a:p>
        </p:txBody>
      </p:sp>
      <p:sp>
        <p:nvSpPr>
          <p:cNvPr id="10" name="Abgerundetes Rechteck 9"/>
          <p:cNvSpPr/>
          <p:nvPr/>
        </p:nvSpPr>
        <p:spPr>
          <a:xfrm>
            <a:off x="2421386" y="3697824"/>
            <a:ext cx="375761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Beschwerde</a:t>
            </a:r>
            <a:endParaRPr lang="de-DE" sz="2000" b="1" dirty="0"/>
          </a:p>
        </p:txBody>
      </p:sp>
      <p:sp>
        <p:nvSpPr>
          <p:cNvPr id="12" name="Pfeil nach rechts 11"/>
          <p:cNvSpPr/>
          <p:nvPr/>
        </p:nvSpPr>
        <p:spPr>
          <a:xfrm>
            <a:off x="6178999" y="384841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7378524" y="3697824"/>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58 I </a:t>
            </a:r>
            <a:r>
              <a:rPr lang="de-DE" sz="2000" b="1" dirty="0" err="1" smtClean="0"/>
              <a:t>FamFG</a:t>
            </a:r>
            <a:endParaRPr lang="de-DE" sz="2000" b="1" dirty="0"/>
          </a:p>
        </p:txBody>
      </p:sp>
      <p:sp>
        <p:nvSpPr>
          <p:cNvPr id="14" name="Abgerundetes Rechteck 13"/>
          <p:cNvSpPr/>
          <p:nvPr/>
        </p:nvSpPr>
        <p:spPr>
          <a:xfrm>
            <a:off x="2436492" y="4465543"/>
            <a:ext cx="3742507"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 Monat ab Bekanntgabe des Beschlusses an die Beteiligten</a:t>
            </a:r>
            <a:endParaRPr lang="de-DE" sz="2000" b="1" dirty="0"/>
          </a:p>
        </p:txBody>
      </p:sp>
      <p:sp>
        <p:nvSpPr>
          <p:cNvPr id="16" name="Abgerundetes Rechteck 15"/>
          <p:cNvSpPr/>
          <p:nvPr/>
        </p:nvSpPr>
        <p:spPr>
          <a:xfrm>
            <a:off x="7378525" y="4465543"/>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63 I, III </a:t>
            </a:r>
            <a:r>
              <a:rPr lang="de-DE" sz="2000" b="1" dirty="0" err="1" smtClean="0"/>
              <a:t>FamFG</a:t>
            </a:r>
            <a:endParaRPr lang="de-DE" sz="2000" b="1" dirty="0"/>
          </a:p>
        </p:txBody>
      </p:sp>
      <p:sp>
        <p:nvSpPr>
          <p:cNvPr id="17" name="Pfeil nach rechts 16"/>
          <p:cNvSpPr/>
          <p:nvPr/>
        </p:nvSpPr>
        <p:spPr>
          <a:xfrm>
            <a:off x="6193345" y="4616133"/>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2045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 grpId="0" animBg="1"/>
      <p:bldP spid="5" grpId="0" animBg="1"/>
      <p:bldP spid="9" grpId="0" animBg="1"/>
      <p:bldP spid="10" grpId="0" animBg="1"/>
      <p:bldP spid="12" grpId="0" animBg="1"/>
      <p:bldP spid="13" grpId="0" animBg="1"/>
      <p:bldP spid="14"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smtClean="0">
                <a:ln>
                  <a:noFill/>
                </a:ln>
                <a:solidFill>
                  <a:prstClr val="black"/>
                </a:solidFill>
                <a:effectLst/>
                <a:uLnTx/>
                <a:uFillTx/>
                <a:latin typeface="Calibri" panose="020F0502020204030204"/>
                <a:ea typeface="+mn-ea"/>
                <a:cs typeface="+mn-cs"/>
              </a:rPr>
              <a:t>201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3701712" y="4768766"/>
            <a:ext cx="2163069"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Rechtskraft am</a:t>
            </a:r>
            <a:endParaRPr lang="de-DE" sz="2000" b="1" dirty="0"/>
          </a:p>
        </p:txBody>
      </p:sp>
      <p:sp>
        <p:nvSpPr>
          <p:cNvPr id="5" name="Pfeil nach rechts 4"/>
          <p:cNvSpPr/>
          <p:nvPr/>
        </p:nvSpPr>
        <p:spPr>
          <a:xfrm>
            <a:off x="5855595" y="491393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6792718" y="4749345"/>
            <a:ext cx="2870642"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15.08.2023, 0:00 Uhr</a:t>
            </a:r>
            <a:endParaRPr lang="de-DE" sz="2000" b="1" dirty="0"/>
          </a:p>
        </p:txBody>
      </p:sp>
      <p:sp>
        <p:nvSpPr>
          <p:cNvPr id="18" name="Abgerundetes Rechteck 17"/>
          <p:cNvSpPr/>
          <p:nvPr/>
        </p:nvSpPr>
        <p:spPr>
          <a:xfrm>
            <a:off x="1505143" y="2447906"/>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Fristbeginn</a:t>
            </a:r>
            <a:endParaRPr lang="de-DE" sz="2000" b="1" dirty="0"/>
          </a:p>
        </p:txBody>
      </p:sp>
      <p:sp>
        <p:nvSpPr>
          <p:cNvPr id="20" name="Pfeil nach rechts 19"/>
          <p:cNvSpPr/>
          <p:nvPr/>
        </p:nvSpPr>
        <p:spPr>
          <a:xfrm>
            <a:off x="2985785" y="257911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Pfeil nach rechts 20"/>
          <p:cNvSpPr/>
          <p:nvPr/>
        </p:nvSpPr>
        <p:spPr>
          <a:xfrm>
            <a:off x="5621902" y="2627518"/>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Abgerundetes Rechteck 21"/>
          <p:cNvSpPr/>
          <p:nvPr/>
        </p:nvSpPr>
        <p:spPr>
          <a:xfrm>
            <a:off x="3964193" y="2517743"/>
            <a:ext cx="1638109" cy="73505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Ereignisfrist</a:t>
            </a:r>
            <a:endParaRPr lang="de-DE" sz="2000" b="1" dirty="0"/>
          </a:p>
        </p:txBody>
      </p:sp>
      <p:sp>
        <p:nvSpPr>
          <p:cNvPr id="23" name="Abgerundetes Rechteck 22"/>
          <p:cNvSpPr/>
          <p:nvPr/>
        </p:nvSpPr>
        <p:spPr>
          <a:xfrm>
            <a:off x="6579868" y="2550897"/>
            <a:ext cx="2506336"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15.07.2023, 0:00 Uhr </a:t>
            </a:r>
            <a:endParaRPr lang="de-DE" sz="2000" b="1" dirty="0"/>
          </a:p>
        </p:txBody>
      </p:sp>
      <p:sp>
        <p:nvSpPr>
          <p:cNvPr id="24" name="Abgerundetes Rechteck 23"/>
          <p:cNvSpPr/>
          <p:nvPr/>
        </p:nvSpPr>
        <p:spPr>
          <a:xfrm>
            <a:off x="10044170" y="2550897"/>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187 I BGB</a:t>
            </a:r>
            <a:endParaRPr lang="de-DE" sz="2000" b="1" dirty="0"/>
          </a:p>
        </p:txBody>
      </p:sp>
      <p:sp>
        <p:nvSpPr>
          <p:cNvPr id="25" name="Pfeil nach rechts 24"/>
          <p:cNvSpPr/>
          <p:nvPr/>
        </p:nvSpPr>
        <p:spPr>
          <a:xfrm>
            <a:off x="9085362" y="2663932"/>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Abgerundetes Rechteck 25"/>
          <p:cNvSpPr/>
          <p:nvPr/>
        </p:nvSpPr>
        <p:spPr>
          <a:xfrm>
            <a:off x="630459" y="3464220"/>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Fristende</a:t>
            </a:r>
            <a:endParaRPr lang="de-DE" sz="2000" b="1" dirty="0"/>
          </a:p>
        </p:txBody>
      </p:sp>
      <p:sp>
        <p:nvSpPr>
          <p:cNvPr id="27" name="Pfeil nach rechts 26"/>
          <p:cNvSpPr/>
          <p:nvPr/>
        </p:nvSpPr>
        <p:spPr>
          <a:xfrm>
            <a:off x="2111943" y="3573210"/>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Abgerundetes Rechteck 27"/>
          <p:cNvSpPr/>
          <p:nvPr/>
        </p:nvSpPr>
        <p:spPr>
          <a:xfrm>
            <a:off x="3090351" y="3514118"/>
            <a:ext cx="2723959"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14.08.2023, 24:00 Uhr </a:t>
            </a:r>
            <a:endParaRPr lang="de-DE" sz="2000" b="1" dirty="0"/>
          </a:p>
        </p:txBody>
      </p:sp>
      <p:sp>
        <p:nvSpPr>
          <p:cNvPr id="29" name="Abgerundetes Rechteck 28"/>
          <p:cNvSpPr/>
          <p:nvPr/>
        </p:nvSpPr>
        <p:spPr>
          <a:xfrm>
            <a:off x="6792718" y="3553500"/>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188 II BGB</a:t>
            </a:r>
            <a:endParaRPr lang="de-DE" sz="2000" b="1" dirty="0"/>
          </a:p>
        </p:txBody>
      </p:sp>
      <p:sp>
        <p:nvSpPr>
          <p:cNvPr id="30" name="Pfeil nach rechts 29"/>
          <p:cNvSpPr/>
          <p:nvPr/>
        </p:nvSpPr>
        <p:spPr>
          <a:xfrm>
            <a:off x="5814310" y="364922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44315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 calcmode="lin" valueType="num">
                                      <p:cBhvr additive="base">
                                        <p:cTn id="61" dur="500" fill="hold"/>
                                        <p:tgtEl>
                                          <p:spTgt spid="28"/>
                                        </p:tgtEl>
                                        <p:attrNameLst>
                                          <p:attrName>ppt_x</p:attrName>
                                        </p:attrNameLst>
                                      </p:cBhvr>
                                      <p:tavLst>
                                        <p:tav tm="0">
                                          <p:val>
                                            <p:strVal val="#ppt_x"/>
                                          </p:val>
                                        </p:tav>
                                        <p:tav tm="100000">
                                          <p:val>
                                            <p:strVal val="#ppt_x"/>
                                          </p:val>
                                        </p:tav>
                                      </p:tavLst>
                                    </p:anim>
                                    <p:anim calcmode="lin" valueType="num">
                                      <p:cBhvr additive="base">
                                        <p:cTn id="6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additive="base">
                                        <p:cTn id="67" dur="500" fill="hold"/>
                                        <p:tgtEl>
                                          <p:spTgt spid="30"/>
                                        </p:tgtEl>
                                        <p:attrNameLst>
                                          <p:attrName>ppt_x</p:attrName>
                                        </p:attrNameLst>
                                      </p:cBhvr>
                                      <p:tavLst>
                                        <p:tav tm="0">
                                          <p:val>
                                            <p:strVal val="#ppt_x"/>
                                          </p:val>
                                        </p:tav>
                                        <p:tav tm="100000">
                                          <p:val>
                                            <p:strVal val="#ppt_x"/>
                                          </p:val>
                                        </p:tav>
                                      </p:tavLst>
                                    </p:anim>
                                    <p:anim calcmode="lin" valueType="num">
                                      <p:cBhvr additive="base">
                                        <p:cTn id="6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gtEl>
                                        <p:attrNameLst>
                                          <p:attrName>style.visibility</p:attrName>
                                        </p:attrNameLst>
                                      </p:cBhvr>
                                      <p:to>
                                        <p:strVal val="visible"/>
                                      </p:to>
                                    </p:set>
                                    <p:anim calcmode="lin" valueType="num">
                                      <p:cBhvr additive="base">
                                        <p:cTn id="79" dur="500" fill="hold"/>
                                        <p:tgtEl>
                                          <p:spTgt spid="3"/>
                                        </p:tgtEl>
                                        <p:attrNameLst>
                                          <p:attrName>ppt_x</p:attrName>
                                        </p:attrNameLst>
                                      </p:cBhvr>
                                      <p:tavLst>
                                        <p:tav tm="0">
                                          <p:val>
                                            <p:strVal val="#ppt_x"/>
                                          </p:val>
                                        </p:tav>
                                        <p:tav tm="100000">
                                          <p:val>
                                            <p:strVal val="#ppt_x"/>
                                          </p:val>
                                        </p:tav>
                                      </p:tavLst>
                                    </p:anim>
                                    <p:anim calcmode="lin" valueType="num">
                                      <p:cBhvr additive="base">
                                        <p:cTn id="8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
                                        </p:tgtEl>
                                        <p:attrNameLst>
                                          <p:attrName>style.visibility</p:attrName>
                                        </p:attrNameLst>
                                      </p:cBhvr>
                                      <p:to>
                                        <p:strVal val="visible"/>
                                      </p:to>
                                    </p:set>
                                    <p:anim calcmode="lin" valueType="num">
                                      <p:cBhvr additive="base">
                                        <p:cTn id="85" dur="500" fill="hold"/>
                                        <p:tgtEl>
                                          <p:spTgt spid="5"/>
                                        </p:tgtEl>
                                        <p:attrNameLst>
                                          <p:attrName>ppt_x</p:attrName>
                                        </p:attrNameLst>
                                      </p:cBhvr>
                                      <p:tavLst>
                                        <p:tav tm="0">
                                          <p:val>
                                            <p:strVal val="#ppt_x"/>
                                          </p:val>
                                        </p:tav>
                                        <p:tav tm="100000">
                                          <p:val>
                                            <p:strVal val="#ppt_x"/>
                                          </p:val>
                                        </p:tav>
                                      </p:tavLst>
                                    </p:anim>
                                    <p:anim calcmode="lin" valueType="num">
                                      <p:cBhvr additive="base">
                                        <p:cTn id="8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ppt_x"/>
                                          </p:val>
                                        </p:tav>
                                        <p:tav tm="100000">
                                          <p:val>
                                            <p:strVal val="#ppt_x"/>
                                          </p:val>
                                        </p:tav>
                                      </p:tavLst>
                                    </p:anim>
                                    <p:anim calcmode="lin" valueType="num">
                                      <p:cBhvr additive="base">
                                        <p:cTn id="9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9"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192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Rechteck 16"/>
          <p:cNvSpPr/>
          <p:nvPr/>
        </p:nvSpPr>
        <p:spPr>
          <a:xfrm>
            <a:off x="971550" y="1873526"/>
            <a:ext cx="4637360" cy="400110"/>
          </a:xfrm>
          <a:prstGeom prst="rect">
            <a:avLst/>
          </a:prstGeom>
        </p:spPr>
        <p:txBody>
          <a:bodyPr wrap="none">
            <a:spAutoFit/>
          </a:bodyPr>
          <a:lstStyle/>
          <a:p>
            <a:r>
              <a:rPr lang="de-DE" sz="2000" dirty="0" smtClean="0">
                <a:solidFill>
                  <a:schemeClr val="bg1"/>
                </a:solidFill>
              </a:rPr>
              <a:t>Es muss eine Herausgabeverfügung folgen:</a:t>
            </a:r>
            <a:endParaRPr lang="de-DE" sz="2000" dirty="0">
              <a:solidFill>
                <a:schemeClr val="bg1"/>
              </a:solidFill>
            </a:endParaRPr>
          </a:p>
        </p:txBody>
      </p:sp>
      <p:sp>
        <p:nvSpPr>
          <p:cNvPr id="4" name="Abgerundetes Rechteck 3"/>
          <p:cNvSpPr/>
          <p:nvPr/>
        </p:nvSpPr>
        <p:spPr>
          <a:xfrm>
            <a:off x="361448" y="1292528"/>
            <a:ext cx="6325102"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Nach Erlass eines Scheidungsbeschlusses mit VA</a:t>
            </a:r>
            <a:endParaRPr lang="de-DE" sz="2400" dirty="0"/>
          </a:p>
        </p:txBody>
      </p:sp>
      <p:sp>
        <p:nvSpPr>
          <p:cNvPr id="13" name="Abgerundetes Rechteck 12"/>
          <p:cNvSpPr/>
          <p:nvPr/>
        </p:nvSpPr>
        <p:spPr>
          <a:xfrm>
            <a:off x="431693" y="1715277"/>
            <a:ext cx="10587895" cy="456190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p>
        </p:txBody>
      </p:sp>
      <p:sp>
        <p:nvSpPr>
          <p:cNvPr id="11" name="Rechteck 10"/>
          <p:cNvSpPr/>
          <p:nvPr/>
        </p:nvSpPr>
        <p:spPr>
          <a:xfrm>
            <a:off x="2050181" y="2503277"/>
            <a:ext cx="7561879" cy="5889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Vfg</a:t>
            </a:r>
            <a:r>
              <a:rPr lang="de-DE" dirty="0" smtClean="0">
                <a:solidFill>
                  <a:schemeClr val="tx1"/>
                </a:solidFill>
              </a:rPr>
              <a:t>.</a:t>
            </a:r>
          </a:p>
          <a:p>
            <a:r>
              <a:rPr lang="de-DE" dirty="0" smtClean="0">
                <a:solidFill>
                  <a:schemeClr val="tx1"/>
                </a:solidFill>
              </a:rPr>
              <a:t>1. Je eine beglaubigte Abschrift des Beschlusses senden an:</a:t>
            </a:r>
            <a:endParaRPr lang="de-DE" dirty="0">
              <a:solidFill>
                <a:schemeClr val="tx1"/>
              </a:solidFill>
            </a:endParaRPr>
          </a:p>
        </p:txBody>
      </p:sp>
      <p:sp>
        <p:nvSpPr>
          <p:cNvPr id="15" name="Abgerundetes Rechteck 14"/>
          <p:cNvSpPr/>
          <p:nvPr/>
        </p:nvSpPr>
        <p:spPr>
          <a:xfrm>
            <a:off x="667256" y="1891373"/>
            <a:ext cx="5243512" cy="45811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Es folgt eine Herausgabeverfügung:</a:t>
            </a:r>
            <a:endParaRPr lang="de-DE" sz="2400" dirty="0"/>
          </a:p>
        </p:txBody>
      </p:sp>
      <p:sp>
        <p:nvSpPr>
          <p:cNvPr id="20" name="Rechteck 19"/>
          <p:cNvSpPr/>
          <p:nvPr/>
        </p:nvSpPr>
        <p:spPr>
          <a:xfrm>
            <a:off x="2050180" y="3030956"/>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a) Antragsteller-Vertreter ./. EB</a:t>
            </a:r>
            <a:endParaRPr lang="de-DE" dirty="0">
              <a:solidFill>
                <a:schemeClr val="tx1"/>
              </a:solidFill>
            </a:endParaRPr>
          </a:p>
        </p:txBody>
      </p:sp>
      <p:sp>
        <p:nvSpPr>
          <p:cNvPr id="21" name="Rechteck 20"/>
          <p:cNvSpPr/>
          <p:nvPr/>
        </p:nvSpPr>
        <p:spPr>
          <a:xfrm>
            <a:off x="2050179" y="3448067"/>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b</a:t>
            </a:r>
            <a:r>
              <a:rPr lang="de-DE" dirty="0" smtClean="0">
                <a:solidFill>
                  <a:schemeClr val="tx1"/>
                </a:solidFill>
              </a:rPr>
              <a:t>) Antragsgegner ./: ZU bzw. Antragsgegner-Vertreter ./. EB</a:t>
            </a:r>
            <a:endParaRPr lang="de-DE" dirty="0">
              <a:solidFill>
                <a:schemeClr val="tx1"/>
              </a:solidFill>
            </a:endParaRPr>
          </a:p>
        </p:txBody>
      </p:sp>
      <p:sp>
        <p:nvSpPr>
          <p:cNvPr id="22" name="Rechteck 21"/>
          <p:cNvSpPr/>
          <p:nvPr/>
        </p:nvSpPr>
        <p:spPr>
          <a:xfrm>
            <a:off x="2050178" y="3885299"/>
            <a:ext cx="7561879" cy="6470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2. Je eine beglaubigte Teilabschrift des Beschlusses an Versorgungsträger, die </a:t>
            </a:r>
          </a:p>
          <a:p>
            <a:r>
              <a:rPr lang="de-DE" dirty="0">
                <a:solidFill>
                  <a:schemeClr val="tx1"/>
                </a:solidFill>
              </a:rPr>
              <a:t> </a:t>
            </a:r>
            <a:r>
              <a:rPr lang="de-DE" dirty="0" smtClean="0">
                <a:solidFill>
                  <a:schemeClr val="tx1"/>
                </a:solidFill>
              </a:rPr>
              <a:t>    im Tenor Erwähnung finden ./. EB</a:t>
            </a:r>
            <a:endParaRPr lang="de-DE" dirty="0">
              <a:solidFill>
                <a:schemeClr val="tx1"/>
              </a:solidFill>
            </a:endParaRPr>
          </a:p>
        </p:txBody>
      </p:sp>
      <p:sp>
        <p:nvSpPr>
          <p:cNvPr id="23" name="Rechteck 22"/>
          <p:cNvSpPr/>
          <p:nvPr/>
        </p:nvSpPr>
        <p:spPr>
          <a:xfrm>
            <a:off x="2050177" y="4478915"/>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3. 6 Wochen (Rechtskraft erteilen)</a:t>
            </a:r>
            <a:endParaRPr lang="de-DE" dirty="0">
              <a:solidFill>
                <a:schemeClr val="tx1"/>
              </a:solidFill>
            </a:endParaRPr>
          </a:p>
        </p:txBody>
      </p:sp>
      <p:sp>
        <p:nvSpPr>
          <p:cNvPr id="24" name="Rechteck 23"/>
          <p:cNvSpPr/>
          <p:nvPr/>
        </p:nvSpPr>
        <p:spPr>
          <a:xfrm>
            <a:off x="2050176" y="4911027"/>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Name, Datum, Dienstbezeichnung</a:t>
            </a:r>
            <a:endParaRPr lang="de-DE" dirty="0">
              <a:solidFill>
                <a:schemeClr val="tx1"/>
              </a:solidFill>
            </a:endParaRPr>
          </a:p>
        </p:txBody>
      </p:sp>
      <p:sp>
        <p:nvSpPr>
          <p:cNvPr id="9" name="Gefaltete Ecke 8"/>
          <p:cNvSpPr/>
          <p:nvPr/>
        </p:nvSpPr>
        <p:spPr>
          <a:xfrm rot="21106200">
            <a:off x="9519646" y="3447888"/>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latin typeface="MV Boli" panose="02000500030200090000" pitchFamily="2" charset="0"/>
              <a:cs typeface="MV Boli" panose="02000500030200090000" pitchFamily="2" charset="0"/>
            </a:endParaRPr>
          </a:p>
          <a:p>
            <a:pPr algn="ctr"/>
            <a:r>
              <a:rPr lang="de-DE" sz="1600" b="1" dirty="0" smtClean="0">
                <a:solidFill>
                  <a:schemeClr val="tx1"/>
                </a:solidFill>
                <a:latin typeface="MV Boli" panose="02000500030200090000" pitchFamily="2" charset="0"/>
                <a:cs typeface="MV Boli" panose="02000500030200090000" pitchFamily="2" charset="0"/>
              </a:rPr>
              <a:t>Zu 1 b) ZU nur möglich, wenn Zustimmung </a:t>
            </a:r>
          </a:p>
          <a:p>
            <a:pPr algn="ctr"/>
            <a:r>
              <a:rPr lang="de-DE" sz="1600" b="1" dirty="0" smtClean="0">
                <a:solidFill>
                  <a:schemeClr val="tx1"/>
                </a:solidFill>
                <a:latin typeface="MV Boli" panose="02000500030200090000" pitchFamily="2" charset="0"/>
                <a:cs typeface="MV Boli" panose="02000500030200090000" pitchFamily="2" charset="0"/>
              </a:rPr>
              <a:t>durch </a:t>
            </a:r>
            <a:r>
              <a:rPr lang="de-DE" sz="1600" b="1" dirty="0" err="1" smtClean="0">
                <a:solidFill>
                  <a:schemeClr val="tx1"/>
                </a:solidFill>
                <a:latin typeface="MV Boli" panose="02000500030200090000" pitchFamily="2" charset="0"/>
                <a:cs typeface="MV Boli" panose="02000500030200090000" pitchFamily="2" charset="0"/>
              </a:rPr>
              <a:t>A´geg</a:t>
            </a:r>
            <a:r>
              <a:rPr lang="de-DE" sz="1600" b="1" dirty="0" smtClean="0">
                <a:solidFill>
                  <a:schemeClr val="tx1"/>
                </a:solidFill>
                <a:latin typeface="MV Boli" panose="02000500030200090000" pitchFamily="2" charset="0"/>
                <a:cs typeface="MV Boli" panose="02000500030200090000" pitchFamily="2" charset="0"/>
              </a:rPr>
              <a:t>. erfolgt</a:t>
            </a:r>
            <a:endParaRPr lang="de-DE" sz="1600" b="1" dirty="0">
              <a:solidFill>
                <a:schemeClr val="tx1"/>
              </a:solidFill>
              <a:latin typeface="MV Boli" panose="02000500030200090000" pitchFamily="2" charset="0"/>
              <a:cs typeface="MV Boli" panose="02000500030200090000" pitchFamily="2" charset="0"/>
            </a:endParaRPr>
          </a:p>
        </p:txBody>
      </p:sp>
      <p:sp>
        <p:nvSpPr>
          <p:cNvPr id="18" name="Gefaltete Ecke 17"/>
          <p:cNvSpPr/>
          <p:nvPr/>
        </p:nvSpPr>
        <p:spPr>
          <a:xfrm rot="180357">
            <a:off x="6710465" y="4362254"/>
            <a:ext cx="1616862" cy="1683513"/>
          </a:xfrm>
          <a:prstGeom prst="foldedCorner">
            <a:avLst/>
          </a:prstGeom>
          <a:solidFill>
            <a:srgbClr val="F7A1C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Rechts-</a:t>
            </a:r>
            <a:r>
              <a:rPr lang="de-DE" sz="2000" b="1" dirty="0" err="1" smtClean="0">
                <a:solidFill>
                  <a:schemeClr val="tx1"/>
                </a:solidFill>
                <a:latin typeface="MV Boli" panose="02000500030200090000" pitchFamily="2" charset="0"/>
                <a:cs typeface="MV Boli" panose="02000500030200090000" pitchFamily="2" charset="0"/>
              </a:rPr>
              <a:t>mittelfrist</a:t>
            </a:r>
            <a:r>
              <a:rPr lang="de-DE" sz="2000" b="1" dirty="0" smtClean="0">
                <a:solidFill>
                  <a:schemeClr val="tx1"/>
                </a:solidFill>
                <a:latin typeface="MV Boli" panose="02000500030200090000" pitchFamily="2" charset="0"/>
                <a:cs typeface="MV Boli" panose="02000500030200090000" pitchFamily="2" charset="0"/>
              </a:rPr>
              <a:t>?</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04336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1000" fill="hold"/>
                                        <p:tgtEl>
                                          <p:spTgt spid="9"/>
                                        </p:tgtEl>
                                        <p:attrNameLst>
                                          <p:attrName>ppt_w</p:attrName>
                                        </p:attrNameLst>
                                      </p:cBhvr>
                                      <p:tavLst>
                                        <p:tav tm="0">
                                          <p:val>
                                            <p:fltVal val="0"/>
                                          </p:val>
                                        </p:tav>
                                        <p:tav tm="100000">
                                          <p:val>
                                            <p:strVal val="#ppt_w"/>
                                          </p:val>
                                        </p:tav>
                                      </p:tavLst>
                                    </p:anim>
                                    <p:anim calcmode="lin" valueType="num">
                                      <p:cBhvr>
                                        <p:cTn id="44" dur="1000" fill="hold"/>
                                        <p:tgtEl>
                                          <p:spTgt spid="9"/>
                                        </p:tgtEl>
                                        <p:attrNameLst>
                                          <p:attrName>ppt_h</p:attrName>
                                        </p:attrNameLst>
                                      </p:cBhvr>
                                      <p:tavLst>
                                        <p:tav tm="0">
                                          <p:val>
                                            <p:fltVal val="0"/>
                                          </p:val>
                                        </p:tav>
                                        <p:tav tm="100000">
                                          <p:val>
                                            <p:strVal val="#ppt_h"/>
                                          </p:val>
                                        </p:tav>
                                      </p:tavLst>
                                    </p:anim>
                                    <p:anim calcmode="lin" valueType="num">
                                      <p:cBhvr>
                                        <p:cTn id="45" dur="1000" fill="hold"/>
                                        <p:tgtEl>
                                          <p:spTgt spid="9"/>
                                        </p:tgtEl>
                                        <p:attrNameLst>
                                          <p:attrName>style.rotation</p:attrName>
                                        </p:attrNameLst>
                                      </p:cBhvr>
                                      <p:tavLst>
                                        <p:tav tm="0">
                                          <p:val>
                                            <p:fltVal val="90"/>
                                          </p:val>
                                        </p:tav>
                                        <p:tav tm="100000">
                                          <p:val>
                                            <p:fltVal val="0"/>
                                          </p:val>
                                        </p:tav>
                                      </p:tavLst>
                                    </p:anim>
                                    <p:animEffect transition="in" filter="fade">
                                      <p:cBhvr>
                                        <p:cTn id="46" dur="10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1000" fill="hold"/>
                                        <p:tgtEl>
                                          <p:spTgt spid="18"/>
                                        </p:tgtEl>
                                        <p:attrNameLst>
                                          <p:attrName>ppt_w</p:attrName>
                                        </p:attrNameLst>
                                      </p:cBhvr>
                                      <p:tavLst>
                                        <p:tav tm="0">
                                          <p:val>
                                            <p:fltVal val="0"/>
                                          </p:val>
                                        </p:tav>
                                        <p:tav tm="100000">
                                          <p:val>
                                            <p:strVal val="#ppt_w"/>
                                          </p:val>
                                        </p:tav>
                                      </p:tavLst>
                                    </p:anim>
                                    <p:anim calcmode="lin" valueType="num">
                                      <p:cBhvr>
                                        <p:cTn id="52" dur="1000" fill="hold"/>
                                        <p:tgtEl>
                                          <p:spTgt spid="18"/>
                                        </p:tgtEl>
                                        <p:attrNameLst>
                                          <p:attrName>ppt_h</p:attrName>
                                        </p:attrNameLst>
                                      </p:cBhvr>
                                      <p:tavLst>
                                        <p:tav tm="0">
                                          <p:val>
                                            <p:fltVal val="0"/>
                                          </p:val>
                                        </p:tav>
                                        <p:tav tm="100000">
                                          <p:val>
                                            <p:strVal val="#ppt_h"/>
                                          </p:val>
                                        </p:tav>
                                      </p:tavLst>
                                    </p:anim>
                                    <p:anim calcmode="lin" valueType="num">
                                      <p:cBhvr>
                                        <p:cTn id="53" dur="1000" fill="hold"/>
                                        <p:tgtEl>
                                          <p:spTgt spid="18"/>
                                        </p:tgtEl>
                                        <p:attrNameLst>
                                          <p:attrName>style.rotation</p:attrName>
                                        </p:attrNameLst>
                                      </p:cBhvr>
                                      <p:tavLst>
                                        <p:tav tm="0">
                                          <p:val>
                                            <p:fltVal val="90"/>
                                          </p:val>
                                        </p:tav>
                                        <p:tav tm="100000">
                                          <p:val>
                                            <p:fltVal val="0"/>
                                          </p:val>
                                        </p:tav>
                                      </p:tavLst>
                                    </p:anim>
                                    <p:animEffect transition="in" filter="fade">
                                      <p:cBhvr>
                                        <p:cTn id="54"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0" grpId="0" animBg="1"/>
      <p:bldP spid="21" grpId="0" animBg="1"/>
      <p:bldP spid="22" grpId="0" animBg="1"/>
      <p:bldP spid="23" grpId="0" animBg="1"/>
      <p:bldP spid="24" grpId="0" animBg="1"/>
      <p:bldP spid="9"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Rechteck 16"/>
          <p:cNvSpPr/>
          <p:nvPr/>
        </p:nvSpPr>
        <p:spPr>
          <a:xfrm>
            <a:off x="971550" y="1873526"/>
            <a:ext cx="4637360" cy="400110"/>
          </a:xfrm>
          <a:prstGeom prst="rect">
            <a:avLst/>
          </a:prstGeom>
        </p:spPr>
        <p:txBody>
          <a:bodyPr wrap="none">
            <a:spAutoFit/>
          </a:bodyPr>
          <a:lstStyle/>
          <a:p>
            <a:r>
              <a:rPr lang="de-DE" sz="2000" dirty="0" smtClean="0">
                <a:solidFill>
                  <a:schemeClr val="bg1"/>
                </a:solidFill>
              </a:rPr>
              <a:t>Es muss eine Herausgabeverfügung folgen:</a:t>
            </a:r>
            <a:endParaRPr lang="de-DE" sz="2000" dirty="0">
              <a:solidFill>
                <a:schemeClr val="bg1"/>
              </a:solidFill>
            </a:endParaRPr>
          </a:p>
        </p:txBody>
      </p:sp>
      <p:sp>
        <p:nvSpPr>
          <p:cNvPr id="4" name="Abgerundetes Rechteck 3"/>
          <p:cNvSpPr/>
          <p:nvPr/>
        </p:nvSpPr>
        <p:spPr>
          <a:xfrm>
            <a:off x="361448" y="1292528"/>
            <a:ext cx="6325102"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Nach Erlass eines Scheidungsbeschlusses mit VA</a:t>
            </a:r>
            <a:endParaRPr lang="de-DE" sz="2400" dirty="0"/>
          </a:p>
        </p:txBody>
      </p:sp>
      <p:sp>
        <p:nvSpPr>
          <p:cNvPr id="13" name="Abgerundetes Rechteck 12"/>
          <p:cNvSpPr/>
          <p:nvPr/>
        </p:nvSpPr>
        <p:spPr>
          <a:xfrm>
            <a:off x="431693" y="1715277"/>
            <a:ext cx="10587895" cy="456190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p>
        </p:txBody>
      </p:sp>
      <p:sp>
        <p:nvSpPr>
          <p:cNvPr id="11" name="Rechteck 10"/>
          <p:cNvSpPr/>
          <p:nvPr/>
        </p:nvSpPr>
        <p:spPr>
          <a:xfrm>
            <a:off x="2050181" y="2503277"/>
            <a:ext cx="7561879" cy="5889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Vfg</a:t>
            </a:r>
            <a:r>
              <a:rPr lang="de-DE" dirty="0" smtClean="0">
                <a:solidFill>
                  <a:schemeClr val="tx1"/>
                </a:solidFill>
              </a:rPr>
              <a:t>.</a:t>
            </a:r>
          </a:p>
          <a:p>
            <a:r>
              <a:rPr lang="de-DE" dirty="0" smtClean="0">
                <a:solidFill>
                  <a:schemeClr val="tx1"/>
                </a:solidFill>
              </a:rPr>
              <a:t>1. Je eine Teilausfertigung mit Rechtskraft senden an:</a:t>
            </a:r>
            <a:endParaRPr lang="de-DE" dirty="0">
              <a:solidFill>
                <a:schemeClr val="tx1"/>
              </a:solidFill>
            </a:endParaRPr>
          </a:p>
        </p:txBody>
      </p:sp>
      <p:sp>
        <p:nvSpPr>
          <p:cNvPr id="15" name="Abgerundetes Rechteck 14"/>
          <p:cNvSpPr/>
          <p:nvPr/>
        </p:nvSpPr>
        <p:spPr>
          <a:xfrm>
            <a:off x="871538" y="1892477"/>
            <a:ext cx="8319582" cy="45811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Es folgt eine weitere Herausgabeverfügung nach Rechtskraft:</a:t>
            </a:r>
            <a:endParaRPr lang="de-DE" sz="2400" dirty="0"/>
          </a:p>
        </p:txBody>
      </p:sp>
      <p:sp>
        <p:nvSpPr>
          <p:cNvPr id="20" name="Rechteck 19"/>
          <p:cNvSpPr/>
          <p:nvPr/>
        </p:nvSpPr>
        <p:spPr>
          <a:xfrm>
            <a:off x="2050180" y="3030956"/>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a) Antragsteller-Vertreter - formlos</a:t>
            </a:r>
            <a:endParaRPr lang="de-DE" dirty="0">
              <a:solidFill>
                <a:schemeClr val="tx1"/>
              </a:solidFill>
            </a:endParaRPr>
          </a:p>
        </p:txBody>
      </p:sp>
      <p:sp>
        <p:nvSpPr>
          <p:cNvPr id="21" name="Rechteck 20"/>
          <p:cNvSpPr/>
          <p:nvPr/>
        </p:nvSpPr>
        <p:spPr>
          <a:xfrm>
            <a:off x="2050179" y="3448067"/>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b</a:t>
            </a:r>
            <a:r>
              <a:rPr lang="de-DE" dirty="0" smtClean="0">
                <a:solidFill>
                  <a:schemeClr val="tx1"/>
                </a:solidFill>
              </a:rPr>
              <a:t>) Antragsgegner bzw. Antragsgegner-Vertreter - formlos</a:t>
            </a:r>
            <a:endParaRPr lang="de-DE" dirty="0">
              <a:solidFill>
                <a:schemeClr val="tx1"/>
              </a:solidFill>
            </a:endParaRPr>
          </a:p>
        </p:txBody>
      </p:sp>
      <p:sp>
        <p:nvSpPr>
          <p:cNvPr id="22" name="Rechteck 21"/>
          <p:cNvSpPr/>
          <p:nvPr/>
        </p:nvSpPr>
        <p:spPr>
          <a:xfrm>
            <a:off x="2050178" y="3885299"/>
            <a:ext cx="7561879" cy="6470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2. Mitteilung der Rechtskraft an VA-Träger mit der VAB5</a:t>
            </a:r>
            <a:endParaRPr lang="de-DE" dirty="0">
              <a:solidFill>
                <a:schemeClr val="tx1"/>
              </a:solidFill>
            </a:endParaRPr>
          </a:p>
        </p:txBody>
      </p:sp>
      <p:sp>
        <p:nvSpPr>
          <p:cNvPr id="23" name="Rechteck 22"/>
          <p:cNvSpPr/>
          <p:nvPr/>
        </p:nvSpPr>
        <p:spPr>
          <a:xfrm>
            <a:off x="2050177" y="4478915"/>
            <a:ext cx="7561879" cy="489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3. Eine Teilausfertigung mit Rechtskraft an Deutsches Standesamt, wo die</a:t>
            </a:r>
          </a:p>
          <a:p>
            <a:r>
              <a:rPr lang="de-DE" dirty="0">
                <a:solidFill>
                  <a:schemeClr val="tx1"/>
                </a:solidFill>
              </a:rPr>
              <a:t> </a:t>
            </a:r>
            <a:r>
              <a:rPr lang="de-DE" dirty="0" smtClean="0">
                <a:solidFill>
                  <a:schemeClr val="tx1"/>
                </a:solidFill>
              </a:rPr>
              <a:t>    Beteiligten geheiratet haben, sonst Standesamt I in Berlin (=</a:t>
            </a:r>
            <a:r>
              <a:rPr lang="de-DE" dirty="0" err="1" smtClean="0">
                <a:solidFill>
                  <a:schemeClr val="tx1"/>
                </a:solidFill>
              </a:rPr>
              <a:t>MiZi</a:t>
            </a:r>
            <a:r>
              <a:rPr lang="de-DE" dirty="0" smtClean="0">
                <a:solidFill>
                  <a:schemeClr val="tx1"/>
                </a:solidFill>
              </a:rPr>
              <a:t>)</a:t>
            </a:r>
            <a:endParaRPr lang="de-DE" dirty="0">
              <a:solidFill>
                <a:schemeClr val="tx1"/>
              </a:solidFill>
            </a:endParaRPr>
          </a:p>
        </p:txBody>
      </p:sp>
      <p:sp>
        <p:nvSpPr>
          <p:cNvPr id="24" name="Rechteck 23"/>
          <p:cNvSpPr/>
          <p:nvPr/>
        </p:nvSpPr>
        <p:spPr>
          <a:xfrm>
            <a:off x="2050176" y="4968369"/>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4. VE, Kosten, weglegen</a:t>
            </a:r>
            <a:endParaRPr lang="de-DE" dirty="0">
              <a:solidFill>
                <a:schemeClr val="tx1"/>
              </a:solidFill>
            </a:endParaRPr>
          </a:p>
        </p:txBody>
      </p:sp>
      <p:sp>
        <p:nvSpPr>
          <p:cNvPr id="18" name="Rechteck 17"/>
          <p:cNvSpPr/>
          <p:nvPr/>
        </p:nvSpPr>
        <p:spPr>
          <a:xfrm>
            <a:off x="2050176" y="5375339"/>
            <a:ext cx="7561879" cy="43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Name, Datum, Dienstbezeichnung</a:t>
            </a:r>
            <a:endParaRPr lang="de-DE" dirty="0">
              <a:solidFill>
                <a:schemeClr val="tx1"/>
              </a:solidFill>
            </a:endParaRPr>
          </a:p>
        </p:txBody>
      </p:sp>
      <p:sp>
        <p:nvSpPr>
          <p:cNvPr id="9" name="Gefaltete Ecke 8"/>
          <p:cNvSpPr/>
          <p:nvPr/>
        </p:nvSpPr>
        <p:spPr>
          <a:xfrm rot="21106200">
            <a:off x="9507390" y="4188240"/>
            <a:ext cx="1616862" cy="168351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VE= </a:t>
            </a:r>
          </a:p>
          <a:p>
            <a:pPr algn="ctr"/>
            <a:r>
              <a:rPr lang="de-DE" sz="2000" b="1" dirty="0" smtClean="0">
                <a:solidFill>
                  <a:schemeClr val="tx1"/>
                </a:solidFill>
                <a:latin typeface="MV Boli" panose="02000500030200090000" pitchFamily="2" charset="0"/>
                <a:cs typeface="MV Boli" panose="02000500030200090000" pitchFamily="2" charset="0"/>
              </a:rPr>
              <a:t>Verfahrens-erhebung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06405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1000" fill="hold"/>
                                        <p:tgtEl>
                                          <p:spTgt spid="9"/>
                                        </p:tgtEl>
                                        <p:attrNameLst>
                                          <p:attrName>ppt_w</p:attrName>
                                        </p:attrNameLst>
                                      </p:cBhvr>
                                      <p:tavLst>
                                        <p:tav tm="0">
                                          <p:val>
                                            <p:fltVal val="0"/>
                                          </p:val>
                                        </p:tav>
                                        <p:tav tm="100000">
                                          <p:val>
                                            <p:strVal val="#ppt_w"/>
                                          </p:val>
                                        </p:tav>
                                      </p:tavLst>
                                    </p:anim>
                                    <p:anim calcmode="lin" valueType="num">
                                      <p:cBhvr>
                                        <p:cTn id="44" dur="1000" fill="hold"/>
                                        <p:tgtEl>
                                          <p:spTgt spid="9"/>
                                        </p:tgtEl>
                                        <p:attrNameLst>
                                          <p:attrName>ppt_h</p:attrName>
                                        </p:attrNameLst>
                                      </p:cBhvr>
                                      <p:tavLst>
                                        <p:tav tm="0">
                                          <p:val>
                                            <p:fltVal val="0"/>
                                          </p:val>
                                        </p:tav>
                                        <p:tav tm="100000">
                                          <p:val>
                                            <p:strVal val="#ppt_h"/>
                                          </p:val>
                                        </p:tav>
                                      </p:tavLst>
                                    </p:anim>
                                    <p:anim calcmode="lin" valueType="num">
                                      <p:cBhvr>
                                        <p:cTn id="45" dur="1000" fill="hold"/>
                                        <p:tgtEl>
                                          <p:spTgt spid="9"/>
                                        </p:tgtEl>
                                        <p:attrNameLst>
                                          <p:attrName>style.rotation</p:attrName>
                                        </p:attrNameLst>
                                      </p:cBhvr>
                                      <p:tavLst>
                                        <p:tav tm="0">
                                          <p:val>
                                            <p:fltVal val="90"/>
                                          </p:val>
                                        </p:tav>
                                        <p:tav tm="100000">
                                          <p:val>
                                            <p:fltVal val="0"/>
                                          </p:val>
                                        </p:tav>
                                      </p:tavLst>
                                    </p:anim>
                                    <p:animEffect transition="in" filter="fade">
                                      <p:cBhvr>
                                        <p:cTn id="46" dur="10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0" grpId="0" animBg="1"/>
      <p:bldP spid="21" grpId="0" animBg="1"/>
      <p:bldP spid="22" grpId="0" animBg="1"/>
      <p:bldP spid="23" grpId="0" animBg="1"/>
      <p:bldP spid="24" grpId="0" animBg="1"/>
      <p:bldP spid="1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Rechteck 16"/>
          <p:cNvSpPr/>
          <p:nvPr/>
        </p:nvSpPr>
        <p:spPr>
          <a:xfrm>
            <a:off x="971550" y="1873526"/>
            <a:ext cx="4637360" cy="400110"/>
          </a:xfrm>
          <a:prstGeom prst="rect">
            <a:avLst/>
          </a:prstGeom>
        </p:spPr>
        <p:txBody>
          <a:bodyPr wrap="none">
            <a:spAutoFit/>
          </a:bodyPr>
          <a:lstStyle/>
          <a:p>
            <a:r>
              <a:rPr lang="de-DE" sz="2000" dirty="0" smtClean="0">
                <a:solidFill>
                  <a:schemeClr val="bg1"/>
                </a:solidFill>
              </a:rPr>
              <a:t>Es muss eine Herausgabeverfügung folgen:</a:t>
            </a:r>
            <a:endParaRPr lang="de-DE" sz="2000" dirty="0">
              <a:solidFill>
                <a:schemeClr val="bg1"/>
              </a:solidFill>
            </a:endParaRPr>
          </a:p>
        </p:txBody>
      </p:sp>
      <p:sp>
        <p:nvSpPr>
          <p:cNvPr id="4" name="Abgerundetes Rechteck 3"/>
          <p:cNvSpPr/>
          <p:nvPr/>
        </p:nvSpPr>
        <p:spPr>
          <a:xfrm>
            <a:off x="871538" y="1650832"/>
            <a:ext cx="8201025" cy="42274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smtClean="0"/>
              <a:t>Erteilung der Rechtskraft immer von Amts wegen!!</a:t>
            </a:r>
            <a:endParaRPr lang="de-DE" sz="2800" dirty="0"/>
          </a:p>
        </p:txBody>
      </p:sp>
      <p:sp>
        <p:nvSpPr>
          <p:cNvPr id="13" name="Abgerundetes Rechteck 12"/>
          <p:cNvSpPr/>
          <p:nvPr/>
        </p:nvSpPr>
        <p:spPr>
          <a:xfrm>
            <a:off x="5400675" y="2738936"/>
            <a:ext cx="3671888" cy="134224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t>50 Jahre</a:t>
            </a:r>
            <a:endParaRPr lang="de-DE" sz="3200" b="1" dirty="0"/>
          </a:p>
        </p:txBody>
      </p:sp>
      <p:sp>
        <p:nvSpPr>
          <p:cNvPr id="19" name="Abgerundetes Rechteck 18"/>
          <p:cNvSpPr/>
          <p:nvPr/>
        </p:nvSpPr>
        <p:spPr>
          <a:xfrm>
            <a:off x="871538" y="3084375"/>
            <a:ext cx="4737372" cy="42274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Aufbewahrung der Scheidung </a:t>
            </a:r>
            <a:endParaRPr lang="de-DE" sz="2400" dirty="0"/>
          </a:p>
        </p:txBody>
      </p:sp>
      <p:sp>
        <p:nvSpPr>
          <p:cNvPr id="26" name="Abgerundetes Rechteck 25"/>
          <p:cNvSpPr/>
          <p:nvPr/>
        </p:nvSpPr>
        <p:spPr>
          <a:xfrm>
            <a:off x="5400675" y="4521258"/>
            <a:ext cx="3671888" cy="134224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t>8</a:t>
            </a:r>
            <a:r>
              <a:rPr lang="de-DE" sz="3200" b="1" dirty="0" smtClean="0"/>
              <a:t>0 Jahre</a:t>
            </a:r>
            <a:endParaRPr lang="de-DE" sz="3200" b="1" dirty="0"/>
          </a:p>
        </p:txBody>
      </p:sp>
      <p:sp>
        <p:nvSpPr>
          <p:cNvPr id="25" name="Abgerundetes Rechteck 24"/>
          <p:cNvSpPr/>
          <p:nvPr/>
        </p:nvSpPr>
        <p:spPr>
          <a:xfrm>
            <a:off x="871538" y="4961075"/>
            <a:ext cx="4737372" cy="42274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Aufbewahrung des Titels </a:t>
            </a:r>
            <a:endParaRPr lang="de-DE" sz="2400" dirty="0"/>
          </a:p>
        </p:txBody>
      </p:sp>
    </p:spTree>
    <p:extLst>
      <p:ext uri="{BB962C8B-B14F-4D97-AF65-F5344CB8AC3E}">
        <p14:creationId xmlns:p14="http://schemas.microsoft.com/office/powerpoint/2010/main" val="343352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 calcmode="lin" valueType="num">
                                      <p:cBhvr>
                                        <p:cTn id="20" dur="500" fill="hold"/>
                                        <p:tgtEl>
                                          <p:spTgt spid="25"/>
                                        </p:tgtEl>
                                        <p:attrNameLst>
                                          <p:attrName>ppt_w</p:attrName>
                                        </p:attrNameLst>
                                      </p:cBhvr>
                                      <p:tavLst>
                                        <p:tav tm="0">
                                          <p:val>
                                            <p:fltVal val="0"/>
                                          </p:val>
                                        </p:tav>
                                        <p:tav tm="100000">
                                          <p:val>
                                            <p:strVal val="#ppt_w"/>
                                          </p:val>
                                        </p:tav>
                                      </p:tavLst>
                                    </p:anim>
                                    <p:anim calcmode="lin" valueType="num">
                                      <p:cBhvr>
                                        <p:cTn id="21" dur="500" fill="hold"/>
                                        <p:tgtEl>
                                          <p:spTgt spid="25"/>
                                        </p:tgtEl>
                                        <p:attrNameLst>
                                          <p:attrName>ppt_h</p:attrName>
                                        </p:attrNameLst>
                                      </p:cBhvr>
                                      <p:tavLst>
                                        <p:tav tm="0">
                                          <p:val>
                                            <p:fltVal val="0"/>
                                          </p:val>
                                        </p:tav>
                                        <p:tav tm="100000">
                                          <p:val>
                                            <p:strVal val="#ppt_h"/>
                                          </p:val>
                                        </p:tav>
                                      </p:tavLst>
                                    </p:anim>
                                    <p:animEffect transition="in" filter="fade">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additive="base">
                                        <p:cTn id="27" dur="500" fill="hold"/>
                                        <p:tgtEl>
                                          <p:spTgt spid="26"/>
                                        </p:tgtEl>
                                        <p:attrNameLst>
                                          <p:attrName>ppt_x</p:attrName>
                                        </p:attrNameLst>
                                      </p:cBhvr>
                                      <p:tavLst>
                                        <p:tav tm="0">
                                          <p:val>
                                            <p:strVal val="#ppt_x"/>
                                          </p:val>
                                        </p:tav>
                                        <p:tav tm="100000">
                                          <p:val>
                                            <p:strVal val="#ppt_x"/>
                                          </p:val>
                                        </p:tav>
                                      </p:tavLst>
                                    </p:anim>
                                    <p:anim calcmode="lin" valueType="num">
                                      <p:cBhvr additive="base">
                                        <p:cTn id="2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9" grpId="0" animBg="1"/>
      <p:bldP spid="26" grpId="0" animBg="1"/>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195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Gefaltete Ecke 8"/>
          <p:cNvSpPr/>
          <p:nvPr/>
        </p:nvSpPr>
        <p:spPr>
          <a:xfrm rot="21106200">
            <a:off x="1497165" y="1971638"/>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Es folgt …</a:t>
            </a:r>
            <a:endParaRPr lang="de-DE" sz="2400" b="1" dirty="0">
              <a:solidFill>
                <a:schemeClr val="tx1"/>
              </a:solidFill>
              <a:latin typeface="MV Boli" panose="02000500030200090000" pitchFamily="2" charset="0"/>
              <a:cs typeface="MV Boli" panose="02000500030200090000" pitchFamily="2" charset="0"/>
            </a:endParaRPr>
          </a:p>
        </p:txBody>
      </p:sp>
      <p:sp>
        <p:nvSpPr>
          <p:cNvPr id="18" name="Gefaltete Ecke 17"/>
          <p:cNvSpPr/>
          <p:nvPr/>
        </p:nvSpPr>
        <p:spPr>
          <a:xfrm rot="167172">
            <a:off x="4025625" y="2638387"/>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…eine Übung zur Rechtskraft</a:t>
            </a:r>
            <a:endParaRPr lang="de-DE" sz="2400" b="1"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1106200">
            <a:off x="8259915" y="2890801"/>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932356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028825" y="2522495"/>
            <a:ext cx="8138766" cy="345757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Das </a:t>
            </a:r>
            <a:r>
              <a:rPr lang="de-DE" sz="2000" dirty="0"/>
              <a:t>AG Schöneberg erlässt am 10.07.2023 einen Verbundbeschluss (Scheidung und VA). Die Ehegattenvertreter verzichten im Termin am 10.07.2023 auf Rechtsmittel, Anschlussrechtsmittel und die Rechte aus § 147 </a:t>
            </a:r>
            <a:r>
              <a:rPr lang="de-DE" sz="2000" dirty="0" err="1"/>
              <a:t>FamFG</a:t>
            </a:r>
            <a:r>
              <a:rPr lang="de-DE" sz="2000" dirty="0"/>
              <a:t>. Die Zustellung erfolgt an den Antragstellervertreter am 13.07.2023, den Antragsgegnervertreter am 14.07.2023, an die Deutsche Rentenversicherung Bund am 20.07.2023 und an die Knappschaft-Bahn-See am 18.07.2023. </a:t>
            </a:r>
          </a:p>
        </p:txBody>
      </p:sp>
      <p:sp>
        <p:nvSpPr>
          <p:cNvPr id="4" name="Flussdiagramm: Verbinder 3"/>
          <p:cNvSpPr/>
          <p:nvPr/>
        </p:nvSpPr>
        <p:spPr>
          <a:xfrm>
            <a:off x="1621631" y="252249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a:t>
            </a:r>
            <a:endParaRPr lang="de-DE" sz="2400" b="1" dirty="0"/>
          </a:p>
        </p:txBody>
      </p:sp>
    </p:spTree>
    <p:extLst>
      <p:ext uri="{BB962C8B-B14F-4D97-AF65-F5344CB8AC3E}">
        <p14:creationId xmlns:p14="http://schemas.microsoft.com/office/powerpoint/2010/main" val="1583918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435732" y="2131844"/>
            <a:ext cx="3757613"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Scheidung – Teilrechtskraft am</a:t>
            </a:r>
            <a:endParaRPr lang="de-DE" sz="2000" b="1" dirty="0"/>
          </a:p>
        </p:txBody>
      </p:sp>
      <p:sp>
        <p:nvSpPr>
          <p:cNvPr id="5" name="Pfeil nach rechts 4"/>
          <p:cNvSpPr/>
          <p:nvPr/>
        </p:nvSpPr>
        <p:spPr>
          <a:xfrm>
            <a:off x="6191953" y="2279715"/>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7378524" y="2163425"/>
            <a:ext cx="2443162"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10.07.2023</a:t>
            </a:r>
            <a:endParaRPr lang="de-DE" sz="2000" b="1" dirty="0"/>
          </a:p>
        </p:txBody>
      </p:sp>
      <p:sp>
        <p:nvSpPr>
          <p:cNvPr id="10" name="Abgerundetes Rechteck 9"/>
          <p:cNvSpPr/>
          <p:nvPr/>
        </p:nvSpPr>
        <p:spPr>
          <a:xfrm>
            <a:off x="2421386" y="3697824"/>
            <a:ext cx="375761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Beschwerde</a:t>
            </a:r>
            <a:endParaRPr lang="de-DE" sz="2000" b="1" dirty="0"/>
          </a:p>
        </p:txBody>
      </p:sp>
      <p:sp>
        <p:nvSpPr>
          <p:cNvPr id="12" name="Pfeil nach rechts 11"/>
          <p:cNvSpPr/>
          <p:nvPr/>
        </p:nvSpPr>
        <p:spPr>
          <a:xfrm>
            <a:off x="6178999" y="384841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7378524" y="3697824"/>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58 I </a:t>
            </a:r>
            <a:r>
              <a:rPr lang="de-DE" sz="2000" b="1" dirty="0" err="1" smtClean="0"/>
              <a:t>FamFG</a:t>
            </a:r>
            <a:endParaRPr lang="de-DE" sz="2000" b="1" dirty="0"/>
          </a:p>
        </p:txBody>
      </p:sp>
      <p:sp>
        <p:nvSpPr>
          <p:cNvPr id="14" name="Abgerundetes Rechteck 13"/>
          <p:cNvSpPr/>
          <p:nvPr/>
        </p:nvSpPr>
        <p:spPr>
          <a:xfrm>
            <a:off x="2436492" y="4465543"/>
            <a:ext cx="3742507"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 Monat ab Bekanntgabe des Beschlusses an die Beteiligten</a:t>
            </a:r>
            <a:endParaRPr lang="de-DE" sz="2000" b="1" dirty="0"/>
          </a:p>
        </p:txBody>
      </p:sp>
      <p:sp>
        <p:nvSpPr>
          <p:cNvPr id="16" name="Abgerundetes Rechteck 15"/>
          <p:cNvSpPr/>
          <p:nvPr/>
        </p:nvSpPr>
        <p:spPr>
          <a:xfrm>
            <a:off x="7378525" y="4465543"/>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63 I, III </a:t>
            </a:r>
            <a:r>
              <a:rPr lang="de-DE" sz="2000" b="1" dirty="0" err="1" smtClean="0"/>
              <a:t>FamFG</a:t>
            </a:r>
            <a:endParaRPr lang="de-DE" sz="2000" b="1" dirty="0"/>
          </a:p>
        </p:txBody>
      </p:sp>
      <p:sp>
        <p:nvSpPr>
          <p:cNvPr id="17" name="Pfeil nach rechts 16"/>
          <p:cNvSpPr/>
          <p:nvPr/>
        </p:nvSpPr>
        <p:spPr>
          <a:xfrm>
            <a:off x="6193345" y="4616133"/>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Abgerundetes Rechteck 17"/>
          <p:cNvSpPr/>
          <p:nvPr/>
        </p:nvSpPr>
        <p:spPr>
          <a:xfrm>
            <a:off x="482139" y="3353420"/>
            <a:ext cx="5696860" cy="37229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VA - </a:t>
            </a:r>
            <a:r>
              <a:rPr lang="de-DE" sz="2000" b="1" dirty="0" smtClean="0"/>
              <a:t>Teilrechtskraft </a:t>
            </a:r>
            <a:endParaRPr lang="de-DE" sz="2000" b="1" dirty="0"/>
          </a:p>
        </p:txBody>
      </p:sp>
      <p:sp>
        <p:nvSpPr>
          <p:cNvPr id="20" name="Gefaltete Ecke 19"/>
          <p:cNvSpPr/>
          <p:nvPr/>
        </p:nvSpPr>
        <p:spPr>
          <a:xfrm rot="21106200">
            <a:off x="9850833" y="1660197"/>
            <a:ext cx="1342811" cy="1362950"/>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1. Teil</a:t>
            </a:r>
            <a:endParaRPr lang="de-DE" sz="2000" b="1" dirty="0">
              <a:solidFill>
                <a:schemeClr val="tx1"/>
              </a:solidFill>
              <a:latin typeface="MV Boli" panose="02000500030200090000" pitchFamily="2" charset="0"/>
              <a:cs typeface="MV Boli" panose="02000500030200090000" pitchFamily="2" charset="0"/>
            </a:endParaRPr>
          </a:p>
        </p:txBody>
      </p:sp>
      <p:sp>
        <p:nvSpPr>
          <p:cNvPr id="21" name="Gefaltete Ecke 20"/>
          <p:cNvSpPr/>
          <p:nvPr/>
        </p:nvSpPr>
        <p:spPr>
          <a:xfrm rot="294841">
            <a:off x="9912324" y="3934658"/>
            <a:ext cx="1342811" cy="1362950"/>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2. Teil</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4455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p:cTn id="33" dur="1000" fill="hold"/>
                                        <p:tgtEl>
                                          <p:spTgt spid="20"/>
                                        </p:tgtEl>
                                        <p:attrNameLst>
                                          <p:attrName>ppt_w</p:attrName>
                                        </p:attrNameLst>
                                      </p:cBhvr>
                                      <p:tavLst>
                                        <p:tav tm="0">
                                          <p:val>
                                            <p:fltVal val="0"/>
                                          </p:val>
                                        </p:tav>
                                        <p:tav tm="100000">
                                          <p:val>
                                            <p:strVal val="#ppt_w"/>
                                          </p:val>
                                        </p:tav>
                                      </p:tavLst>
                                    </p:anim>
                                    <p:anim calcmode="lin" valueType="num">
                                      <p:cBhvr>
                                        <p:cTn id="34" dur="1000" fill="hold"/>
                                        <p:tgtEl>
                                          <p:spTgt spid="20"/>
                                        </p:tgtEl>
                                        <p:attrNameLst>
                                          <p:attrName>ppt_h</p:attrName>
                                        </p:attrNameLst>
                                      </p:cBhvr>
                                      <p:tavLst>
                                        <p:tav tm="0">
                                          <p:val>
                                            <p:fltVal val="0"/>
                                          </p:val>
                                        </p:tav>
                                        <p:tav tm="100000">
                                          <p:val>
                                            <p:strVal val="#ppt_h"/>
                                          </p:val>
                                        </p:tav>
                                      </p:tavLst>
                                    </p:anim>
                                    <p:anim calcmode="lin" valueType="num">
                                      <p:cBhvr>
                                        <p:cTn id="35" dur="1000" fill="hold"/>
                                        <p:tgtEl>
                                          <p:spTgt spid="20"/>
                                        </p:tgtEl>
                                        <p:attrNameLst>
                                          <p:attrName>style.rotation</p:attrName>
                                        </p:attrNameLst>
                                      </p:cBhvr>
                                      <p:tavLst>
                                        <p:tav tm="0">
                                          <p:val>
                                            <p:fltVal val="90"/>
                                          </p:val>
                                        </p:tav>
                                        <p:tav tm="100000">
                                          <p:val>
                                            <p:fltVal val="0"/>
                                          </p:val>
                                        </p:tav>
                                      </p:tavLst>
                                    </p:anim>
                                    <p:animEffect transition="in" filter="fade">
                                      <p:cBhvr>
                                        <p:cTn id="36" dur="10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p:cTn id="47" dur="1000" fill="hold"/>
                                        <p:tgtEl>
                                          <p:spTgt spid="21"/>
                                        </p:tgtEl>
                                        <p:attrNameLst>
                                          <p:attrName>ppt_w</p:attrName>
                                        </p:attrNameLst>
                                      </p:cBhvr>
                                      <p:tavLst>
                                        <p:tav tm="0">
                                          <p:val>
                                            <p:fltVal val="0"/>
                                          </p:val>
                                        </p:tav>
                                        <p:tav tm="100000">
                                          <p:val>
                                            <p:strVal val="#ppt_w"/>
                                          </p:val>
                                        </p:tav>
                                      </p:tavLst>
                                    </p:anim>
                                    <p:anim calcmode="lin" valueType="num">
                                      <p:cBhvr>
                                        <p:cTn id="48" dur="1000" fill="hold"/>
                                        <p:tgtEl>
                                          <p:spTgt spid="21"/>
                                        </p:tgtEl>
                                        <p:attrNameLst>
                                          <p:attrName>ppt_h</p:attrName>
                                        </p:attrNameLst>
                                      </p:cBhvr>
                                      <p:tavLst>
                                        <p:tav tm="0">
                                          <p:val>
                                            <p:fltVal val="0"/>
                                          </p:val>
                                        </p:tav>
                                        <p:tav tm="100000">
                                          <p:val>
                                            <p:strVal val="#ppt_h"/>
                                          </p:val>
                                        </p:tav>
                                      </p:tavLst>
                                    </p:anim>
                                    <p:anim calcmode="lin" valueType="num">
                                      <p:cBhvr>
                                        <p:cTn id="49" dur="1000" fill="hold"/>
                                        <p:tgtEl>
                                          <p:spTgt spid="21"/>
                                        </p:tgtEl>
                                        <p:attrNameLst>
                                          <p:attrName>style.rotation</p:attrName>
                                        </p:attrNameLst>
                                      </p:cBhvr>
                                      <p:tavLst>
                                        <p:tav tm="0">
                                          <p:val>
                                            <p:fltVal val="90"/>
                                          </p:val>
                                        </p:tav>
                                        <p:tav tm="100000">
                                          <p:val>
                                            <p:fltVal val="0"/>
                                          </p:val>
                                        </p:tav>
                                      </p:tavLst>
                                    </p:anim>
                                    <p:animEffect transition="in" filter="fade">
                                      <p:cBhvr>
                                        <p:cTn id="50" dur="1000"/>
                                        <p:tgtEl>
                                          <p:spTgt spid="21"/>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 grpId="0" animBg="1"/>
      <p:bldP spid="5" grpId="0" animBg="1"/>
      <p:bldP spid="9" grpId="0" animBg="1"/>
      <p:bldP spid="10" grpId="0" animBg="1"/>
      <p:bldP spid="12" grpId="0" animBg="1"/>
      <p:bldP spid="13" grpId="0" animBg="1"/>
      <p:bldP spid="14" grpId="0" animBg="1"/>
      <p:bldP spid="16" grpId="0" animBg="1"/>
      <p:bldP spid="17" grpId="0" animBg="1"/>
      <p:bldP spid="18" grpId="0" animBg="1"/>
      <p:bldP spid="20"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189952" y="5531647"/>
            <a:ext cx="3757613"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VA - Teilrechtskraft am</a:t>
            </a:r>
            <a:endParaRPr lang="de-DE" sz="2000" b="1" dirty="0"/>
          </a:p>
        </p:txBody>
      </p:sp>
      <p:sp>
        <p:nvSpPr>
          <p:cNvPr id="5" name="Pfeil nach rechts 4"/>
          <p:cNvSpPr/>
          <p:nvPr/>
        </p:nvSpPr>
        <p:spPr>
          <a:xfrm>
            <a:off x="5947565" y="569992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6959158" y="5576507"/>
            <a:ext cx="2870642"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22.08.2023, 0:00 Uhr</a:t>
            </a:r>
            <a:endParaRPr lang="de-DE" sz="2000" b="1" dirty="0"/>
          </a:p>
        </p:txBody>
      </p:sp>
      <p:sp>
        <p:nvSpPr>
          <p:cNvPr id="18" name="Abgerundetes Rechteck 17"/>
          <p:cNvSpPr/>
          <p:nvPr/>
        </p:nvSpPr>
        <p:spPr>
          <a:xfrm>
            <a:off x="1505143" y="2447906"/>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Fristbeginn</a:t>
            </a:r>
            <a:endParaRPr lang="de-DE" sz="2000" b="1" dirty="0"/>
          </a:p>
        </p:txBody>
      </p:sp>
      <p:sp>
        <p:nvSpPr>
          <p:cNvPr id="20" name="Pfeil nach rechts 19"/>
          <p:cNvSpPr/>
          <p:nvPr/>
        </p:nvSpPr>
        <p:spPr>
          <a:xfrm>
            <a:off x="2985785" y="257911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Pfeil nach rechts 20"/>
          <p:cNvSpPr/>
          <p:nvPr/>
        </p:nvSpPr>
        <p:spPr>
          <a:xfrm>
            <a:off x="5621902" y="2627518"/>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Abgerundetes Rechteck 21"/>
          <p:cNvSpPr/>
          <p:nvPr/>
        </p:nvSpPr>
        <p:spPr>
          <a:xfrm>
            <a:off x="3964193" y="2517743"/>
            <a:ext cx="1638109" cy="73505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Ereignisfrist</a:t>
            </a:r>
            <a:endParaRPr lang="de-DE" sz="2000" b="1" dirty="0"/>
          </a:p>
        </p:txBody>
      </p:sp>
      <p:sp>
        <p:nvSpPr>
          <p:cNvPr id="23" name="Abgerundetes Rechteck 22"/>
          <p:cNvSpPr/>
          <p:nvPr/>
        </p:nvSpPr>
        <p:spPr>
          <a:xfrm>
            <a:off x="6579868" y="2550897"/>
            <a:ext cx="2506336"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21.07.2023, 0:00 Uhr </a:t>
            </a:r>
            <a:endParaRPr lang="de-DE" sz="2000" b="1" dirty="0"/>
          </a:p>
        </p:txBody>
      </p:sp>
      <p:sp>
        <p:nvSpPr>
          <p:cNvPr id="24" name="Abgerundetes Rechteck 23"/>
          <p:cNvSpPr/>
          <p:nvPr/>
        </p:nvSpPr>
        <p:spPr>
          <a:xfrm>
            <a:off x="10044170" y="2550897"/>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187 I BGB</a:t>
            </a:r>
            <a:endParaRPr lang="de-DE" sz="2000" b="1" dirty="0"/>
          </a:p>
        </p:txBody>
      </p:sp>
      <p:sp>
        <p:nvSpPr>
          <p:cNvPr id="25" name="Pfeil nach rechts 24"/>
          <p:cNvSpPr/>
          <p:nvPr/>
        </p:nvSpPr>
        <p:spPr>
          <a:xfrm>
            <a:off x="9085362" y="2663932"/>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Abgerundetes Rechteck 25"/>
          <p:cNvSpPr/>
          <p:nvPr/>
        </p:nvSpPr>
        <p:spPr>
          <a:xfrm>
            <a:off x="630459" y="3464220"/>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Fristende</a:t>
            </a:r>
            <a:endParaRPr lang="de-DE" sz="2000" b="1" dirty="0"/>
          </a:p>
        </p:txBody>
      </p:sp>
      <p:sp>
        <p:nvSpPr>
          <p:cNvPr id="27" name="Pfeil nach rechts 26"/>
          <p:cNvSpPr/>
          <p:nvPr/>
        </p:nvSpPr>
        <p:spPr>
          <a:xfrm>
            <a:off x="2111943" y="3573210"/>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Abgerundetes Rechteck 27"/>
          <p:cNvSpPr/>
          <p:nvPr/>
        </p:nvSpPr>
        <p:spPr>
          <a:xfrm>
            <a:off x="3090351" y="3514118"/>
            <a:ext cx="2723959"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20.08.2023, 24:00 Uhr </a:t>
            </a:r>
            <a:endParaRPr lang="de-DE" sz="2000" b="1" dirty="0"/>
          </a:p>
        </p:txBody>
      </p:sp>
      <p:sp>
        <p:nvSpPr>
          <p:cNvPr id="29" name="Abgerundetes Rechteck 28"/>
          <p:cNvSpPr/>
          <p:nvPr/>
        </p:nvSpPr>
        <p:spPr>
          <a:xfrm>
            <a:off x="6792718" y="3553500"/>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188 II BGB</a:t>
            </a:r>
            <a:endParaRPr lang="de-DE" sz="2000" b="1" dirty="0"/>
          </a:p>
        </p:txBody>
      </p:sp>
      <p:sp>
        <p:nvSpPr>
          <p:cNvPr id="30" name="Pfeil nach rechts 29"/>
          <p:cNvSpPr/>
          <p:nvPr/>
        </p:nvSpPr>
        <p:spPr>
          <a:xfrm>
            <a:off x="5814310" y="364922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Abgerundetes Rechteck 30"/>
          <p:cNvSpPr/>
          <p:nvPr/>
        </p:nvSpPr>
        <p:spPr>
          <a:xfrm>
            <a:off x="9424388" y="3514117"/>
            <a:ext cx="2304463"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a</a:t>
            </a:r>
            <a:r>
              <a:rPr lang="de-DE" sz="2000" b="1" dirty="0" smtClean="0"/>
              <a:t>ber Wochenende</a:t>
            </a:r>
            <a:endParaRPr lang="de-DE" sz="2000" b="1" dirty="0"/>
          </a:p>
        </p:txBody>
      </p:sp>
      <p:sp>
        <p:nvSpPr>
          <p:cNvPr id="32" name="Pfeil nach rechts 31"/>
          <p:cNvSpPr/>
          <p:nvPr/>
        </p:nvSpPr>
        <p:spPr>
          <a:xfrm>
            <a:off x="8480916" y="363932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Abgerundetes Rechteck 32"/>
          <p:cNvSpPr/>
          <p:nvPr/>
        </p:nvSpPr>
        <p:spPr>
          <a:xfrm>
            <a:off x="785888" y="4507428"/>
            <a:ext cx="2304463"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n</a:t>
            </a:r>
            <a:r>
              <a:rPr lang="de-DE" sz="2000" b="1" dirty="0" smtClean="0"/>
              <a:t>ächster Werktag</a:t>
            </a:r>
            <a:endParaRPr lang="de-DE" sz="2000" b="1" dirty="0"/>
          </a:p>
        </p:txBody>
      </p:sp>
      <p:sp>
        <p:nvSpPr>
          <p:cNvPr id="36" name="Abgerundetes Rechteck 35"/>
          <p:cNvSpPr/>
          <p:nvPr/>
        </p:nvSpPr>
        <p:spPr>
          <a:xfrm>
            <a:off x="7706603" y="4556103"/>
            <a:ext cx="152330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II ZPO</a:t>
            </a:r>
            <a:endParaRPr lang="de-DE" sz="2000" b="1" dirty="0"/>
          </a:p>
        </p:txBody>
      </p:sp>
      <p:sp>
        <p:nvSpPr>
          <p:cNvPr id="37" name="Pfeil nach rechts 36"/>
          <p:cNvSpPr/>
          <p:nvPr/>
        </p:nvSpPr>
        <p:spPr>
          <a:xfrm>
            <a:off x="6722972" y="4651832"/>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Abgerundetes Rechteck 33"/>
          <p:cNvSpPr/>
          <p:nvPr/>
        </p:nvSpPr>
        <p:spPr>
          <a:xfrm>
            <a:off x="4068759" y="4516721"/>
            <a:ext cx="2723959"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21.08.2023, 24:00 Uhr </a:t>
            </a:r>
            <a:endParaRPr lang="de-DE" sz="2000" b="1" dirty="0"/>
          </a:p>
        </p:txBody>
      </p:sp>
      <p:sp>
        <p:nvSpPr>
          <p:cNvPr id="35" name="Pfeil nach rechts 34"/>
          <p:cNvSpPr/>
          <p:nvPr/>
        </p:nvSpPr>
        <p:spPr>
          <a:xfrm>
            <a:off x="3090351" y="4595973"/>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5410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 calcmode="lin" valueType="num">
                                      <p:cBhvr additive="base">
                                        <p:cTn id="61" dur="500" fill="hold"/>
                                        <p:tgtEl>
                                          <p:spTgt spid="28"/>
                                        </p:tgtEl>
                                        <p:attrNameLst>
                                          <p:attrName>ppt_x</p:attrName>
                                        </p:attrNameLst>
                                      </p:cBhvr>
                                      <p:tavLst>
                                        <p:tav tm="0">
                                          <p:val>
                                            <p:strVal val="#ppt_x"/>
                                          </p:val>
                                        </p:tav>
                                        <p:tav tm="100000">
                                          <p:val>
                                            <p:strVal val="#ppt_x"/>
                                          </p:val>
                                        </p:tav>
                                      </p:tavLst>
                                    </p:anim>
                                    <p:anim calcmode="lin" valueType="num">
                                      <p:cBhvr additive="base">
                                        <p:cTn id="6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additive="base">
                                        <p:cTn id="67" dur="500" fill="hold"/>
                                        <p:tgtEl>
                                          <p:spTgt spid="30"/>
                                        </p:tgtEl>
                                        <p:attrNameLst>
                                          <p:attrName>ppt_x</p:attrName>
                                        </p:attrNameLst>
                                      </p:cBhvr>
                                      <p:tavLst>
                                        <p:tav tm="0">
                                          <p:val>
                                            <p:strVal val="#ppt_x"/>
                                          </p:val>
                                        </p:tav>
                                        <p:tav tm="100000">
                                          <p:val>
                                            <p:strVal val="#ppt_x"/>
                                          </p:val>
                                        </p:tav>
                                      </p:tavLst>
                                    </p:anim>
                                    <p:anim calcmode="lin" valueType="num">
                                      <p:cBhvr additive="base">
                                        <p:cTn id="6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ppt_x"/>
                                          </p:val>
                                        </p:tav>
                                        <p:tav tm="100000">
                                          <p:val>
                                            <p:strVal val="#ppt_x"/>
                                          </p:val>
                                        </p:tav>
                                      </p:tavLst>
                                    </p:anim>
                                    <p:anim calcmode="lin" valueType="num">
                                      <p:cBhvr additive="base">
                                        <p:cTn id="8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1"/>
                                        </p:tgtEl>
                                        <p:attrNameLst>
                                          <p:attrName>style.visibility</p:attrName>
                                        </p:attrNameLst>
                                      </p:cBhvr>
                                      <p:to>
                                        <p:strVal val="visible"/>
                                      </p:to>
                                    </p:set>
                                    <p:anim calcmode="lin" valueType="num">
                                      <p:cBhvr additive="base">
                                        <p:cTn id="85" dur="500" fill="hold"/>
                                        <p:tgtEl>
                                          <p:spTgt spid="31"/>
                                        </p:tgtEl>
                                        <p:attrNameLst>
                                          <p:attrName>ppt_x</p:attrName>
                                        </p:attrNameLst>
                                      </p:cBhvr>
                                      <p:tavLst>
                                        <p:tav tm="0">
                                          <p:val>
                                            <p:strVal val="#ppt_x"/>
                                          </p:val>
                                        </p:tav>
                                        <p:tav tm="100000">
                                          <p:val>
                                            <p:strVal val="#ppt_x"/>
                                          </p:val>
                                        </p:tav>
                                      </p:tavLst>
                                    </p:anim>
                                    <p:anim calcmode="lin" valueType="num">
                                      <p:cBhvr additive="base">
                                        <p:cTn id="8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3"/>
                                        </p:tgtEl>
                                        <p:attrNameLst>
                                          <p:attrName>style.visibility</p:attrName>
                                        </p:attrNameLst>
                                      </p:cBhvr>
                                      <p:to>
                                        <p:strVal val="visible"/>
                                      </p:to>
                                    </p:set>
                                    <p:anim calcmode="lin" valueType="num">
                                      <p:cBhvr additive="base">
                                        <p:cTn id="91" dur="500" fill="hold"/>
                                        <p:tgtEl>
                                          <p:spTgt spid="33"/>
                                        </p:tgtEl>
                                        <p:attrNameLst>
                                          <p:attrName>ppt_x</p:attrName>
                                        </p:attrNameLst>
                                      </p:cBhvr>
                                      <p:tavLst>
                                        <p:tav tm="0">
                                          <p:val>
                                            <p:strVal val="#ppt_x"/>
                                          </p:val>
                                        </p:tav>
                                        <p:tav tm="100000">
                                          <p:val>
                                            <p:strVal val="#ppt_x"/>
                                          </p:val>
                                        </p:tav>
                                      </p:tavLst>
                                    </p:anim>
                                    <p:anim calcmode="lin" valueType="num">
                                      <p:cBhvr additive="base">
                                        <p:cTn id="92"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5"/>
                                        </p:tgtEl>
                                        <p:attrNameLst>
                                          <p:attrName>style.visibility</p:attrName>
                                        </p:attrNameLst>
                                      </p:cBhvr>
                                      <p:to>
                                        <p:strVal val="visible"/>
                                      </p:to>
                                    </p:set>
                                    <p:anim calcmode="lin" valueType="num">
                                      <p:cBhvr additive="base">
                                        <p:cTn id="97" dur="500" fill="hold"/>
                                        <p:tgtEl>
                                          <p:spTgt spid="35"/>
                                        </p:tgtEl>
                                        <p:attrNameLst>
                                          <p:attrName>ppt_x</p:attrName>
                                        </p:attrNameLst>
                                      </p:cBhvr>
                                      <p:tavLst>
                                        <p:tav tm="0">
                                          <p:val>
                                            <p:strVal val="#ppt_x"/>
                                          </p:val>
                                        </p:tav>
                                        <p:tav tm="100000">
                                          <p:val>
                                            <p:strVal val="#ppt_x"/>
                                          </p:val>
                                        </p:tav>
                                      </p:tavLst>
                                    </p:anim>
                                    <p:anim calcmode="lin" valueType="num">
                                      <p:cBhvr additive="base">
                                        <p:cTn id="9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4"/>
                                        </p:tgtEl>
                                        <p:attrNameLst>
                                          <p:attrName>style.visibility</p:attrName>
                                        </p:attrNameLst>
                                      </p:cBhvr>
                                      <p:to>
                                        <p:strVal val="visible"/>
                                      </p:to>
                                    </p:set>
                                    <p:anim calcmode="lin" valueType="num">
                                      <p:cBhvr additive="base">
                                        <p:cTn id="103" dur="500" fill="hold"/>
                                        <p:tgtEl>
                                          <p:spTgt spid="34"/>
                                        </p:tgtEl>
                                        <p:attrNameLst>
                                          <p:attrName>ppt_x</p:attrName>
                                        </p:attrNameLst>
                                      </p:cBhvr>
                                      <p:tavLst>
                                        <p:tav tm="0">
                                          <p:val>
                                            <p:strVal val="#ppt_x"/>
                                          </p:val>
                                        </p:tav>
                                        <p:tav tm="100000">
                                          <p:val>
                                            <p:strVal val="#ppt_x"/>
                                          </p:val>
                                        </p:tav>
                                      </p:tavLst>
                                    </p:anim>
                                    <p:anim calcmode="lin" valueType="num">
                                      <p:cBhvr additive="base">
                                        <p:cTn id="10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7"/>
                                        </p:tgtEl>
                                        <p:attrNameLst>
                                          <p:attrName>style.visibility</p:attrName>
                                        </p:attrNameLst>
                                      </p:cBhvr>
                                      <p:to>
                                        <p:strVal val="visible"/>
                                      </p:to>
                                    </p:set>
                                    <p:anim calcmode="lin" valueType="num">
                                      <p:cBhvr additive="base">
                                        <p:cTn id="109" dur="500" fill="hold"/>
                                        <p:tgtEl>
                                          <p:spTgt spid="37"/>
                                        </p:tgtEl>
                                        <p:attrNameLst>
                                          <p:attrName>ppt_x</p:attrName>
                                        </p:attrNameLst>
                                      </p:cBhvr>
                                      <p:tavLst>
                                        <p:tav tm="0">
                                          <p:val>
                                            <p:strVal val="#ppt_x"/>
                                          </p:val>
                                        </p:tav>
                                        <p:tav tm="100000">
                                          <p:val>
                                            <p:strVal val="#ppt_x"/>
                                          </p:val>
                                        </p:tav>
                                      </p:tavLst>
                                    </p:anim>
                                    <p:anim calcmode="lin" valueType="num">
                                      <p:cBhvr additive="base">
                                        <p:cTn id="110"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36"/>
                                        </p:tgtEl>
                                        <p:attrNameLst>
                                          <p:attrName>style.visibility</p:attrName>
                                        </p:attrNameLst>
                                      </p:cBhvr>
                                      <p:to>
                                        <p:strVal val="visible"/>
                                      </p:to>
                                    </p:set>
                                    <p:anim calcmode="lin" valueType="num">
                                      <p:cBhvr additive="base">
                                        <p:cTn id="115" dur="500" fill="hold"/>
                                        <p:tgtEl>
                                          <p:spTgt spid="36"/>
                                        </p:tgtEl>
                                        <p:attrNameLst>
                                          <p:attrName>ppt_x</p:attrName>
                                        </p:attrNameLst>
                                      </p:cBhvr>
                                      <p:tavLst>
                                        <p:tav tm="0">
                                          <p:val>
                                            <p:strVal val="#ppt_x"/>
                                          </p:val>
                                        </p:tav>
                                        <p:tav tm="100000">
                                          <p:val>
                                            <p:strVal val="#ppt_x"/>
                                          </p:val>
                                        </p:tav>
                                      </p:tavLst>
                                    </p:anim>
                                    <p:anim calcmode="lin" valueType="num">
                                      <p:cBhvr additive="base">
                                        <p:cTn id="11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3"/>
                                        </p:tgtEl>
                                        <p:attrNameLst>
                                          <p:attrName>style.visibility</p:attrName>
                                        </p:attrNameLst>
                                      </p:cBhvr>
                                      <p:to>
                                        <p:strVal val="visible"/>
                                      </p:to>
                                    </p:set>
                                    <p:anim calcmode="lin" valueType="num">
                                      <p:cBhvr additive="base">
                                        <p:cTn id="121" dur="500" fill="hold"/>
                                        <p:tgtEl>
                                          <p:spTgt spid="3"/>
                                        </p:tgtEl>
                                        <p:attrNameLst>
                                          <p:attrName>ppt_x</p:attrName>
                                        </p:attrNameLst>
                                      </p:cBhvr>
                                      <p:tavLst>
                                        <p:tav tm="0">
                                          <p:val>
                                            <p:strVal val="#ppt_x"/>
                                          </p:val>
                                        </p:tav>
                                        <p:tav tm="100000">
                                          <p:val>
                                            <p:strVal val="#ppt_x"/>
                                          </p:val>
                                        </p:tav>
                                      </p:tavLst>
                                    </p:anim>
                                    <p:anim calcmode="lin" valueType="num">
                                      <p:cBhvr additive="base">
                                        <p:cTn id="1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5"/>
                                        </p:tgtEl>
                                        <p:attrNameLst>
                                          <p:attrName>style.visibility</p:attrName>
                                        </p:attrNameLst>
                                      </p:cBhvr>
                                      <p:to>
                                        <p:strVal val="visible"/>
                                      </p:to>
                                    </p:set>
                                    <p:anim calcmode="lin" valueType="num">
                                      <p:cBhvr additive="base">
                                        <p:cTn id="127" dur="500" fill="hold"/>
                                        <p:tgtEl>
                                          <p:spTgt spid="5"/>
                                        </p:tgtEl>
                                        <p:attrNameLst>
                                          <p:attrName>ppt_x</p:attrName>
                                        </p:attrNameLst>
                                      </p:cBhvr>
                                      <p:tavLst>
                                        <p:tav tm="0">
                                          <p:val>
                                            <p:strVal val="#ppt_x"/>
                                          </p:val>
                                        </p:tav>
                                        <p:tav tm="100000">
                                          <p:val>
                                            <p:strVal val="#ppt_x"/>
                                          </p:val>
                                        </p:tav>
                                      </p:tavLst>
                                    </p:anim>
                                    <p:anim calcmode="lin" valueType="num">
                                      <p:cBhvr additive="base">
                                        <p:cTn id="1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9"/>
                                        </p:tgtEl>
                                        <p:attrNameLst>
                                          <p:attrName>style.visibility</p:attrName>
                                        </p:attrNameLst>
                                      </p:cBhvr>
                                      <p:to>
                                        <p:strVal val="visible"/>
                                      </p:to>
                                    </p:set>
                                    <p:anim calcmode="lin" valueType="num">
                                      <p:cBhvr additive="base">
                                        <p:cTn id="133" dur="500" fill="hold"/>
                                        <p:tgtEl>
                                          <p:spTgt spid="9"/>
                                        </p:tgtEl>
                                        <p:attrNameLst>
                                          <p:attrName>ppt_x</p:attrName>
                                        </p:attrNameLst>
                                      </p:cBhvr>
                                      <p:tavLst>
                                        <p:tav tm="0">
                                          <p:val>
                                            <p:strVal val="#ppt_x"/>
                                          </p:val>
                                        </p:tav>
                                        <p:tav tm="100000">
                                          <p:val>
                                            <p:strVal val="#ppt_x"/>
                                          </p:val>
                                        </p:tav>
                                      </p:tavLst>
                                    </p:anim>
                                    <p:anim calcmode="lin" valueType="num">
                                      <p:cBhvr additive="base">
                                        <p:cTn id="13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9"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6" grpId="0" animBg="1"/>
      <p:bldP spid="37" grpId="0" animBg="1"/>
      <p:bldP spid="34" grpId="0" animBg="1"/>
      <p:bldP spid="3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199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028824" y="2632532"/>
            <a:ext cx="8138766" cy="25209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a:t>Das AG Pankow erlässt am 03.07.2023 einen Verbundbeschluss (Scheidung und VA). Dem Antragstellervertreter wird der Beschluss am 10.07.2023 und der Antragsgegnerin, die der Scheidung zugestimmt hatte, am 13.07.2023 zugestellt. Der Deutschen Rentenversicherung Bund wird der Beschluss am 14.07.2023 zugestellt.</a:t>
            </a:r>
          </a:p>
        </p:txBody>
      </p:sp>
      <p:sp>
        <p:nvSpPr>
          <p:cNvPr id="4" name="Flussdiagramm: Verbinder 3"/>
          <p:cNvSpPr/>
          <p:nvPr/>
        </p:nvSpPr>
        <p:spPr>
          <a:xfrm>
            <a:off x="1621631" y="252249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2</a:t>
            </a:r>
            <a:r>
              <a:rPr lang="de-DE" sz="2400" b="1" dirty="0" smtClean="0"/>
              <a:t>.</a:t>
            </a:r>
            <a:endParaRPr lang="de-DE" sz="2400" b="1" dirty="0"/>
          </a:p>
        </p:txBody>
      </p:sp>
    </p:spTree>
    <p:extLst>
      <p:ext uri="{BB962C8B-B14F-4D97-AF65-F5344CB8AC3E}">
        <p14:creationId xmlns:p14="http://schemas.microsoft.com/office/powerpoint/2010/main" val="323175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589</Words>
  <Application>Microsoft Office PowerPoint</Application>
  <PresentationFormat>Breitbild</PresentationFormat>
  <Paragraphs>151</Paragraphs>
  <Slides>11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16</cp:revision>
  <dcterms:created xsi:type="dcterms:W3CDTF">2023-08-21T15:34:51Z</dcterms:created>
  <dcterms:modified xsi:type="dcterms:W3CDTF">2023-08-22T11:01:32Z</dcterms:modified>
</cp:coreProperties>
</file>