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6F9B-91AE-4214-8FE3-C1F9AE7D7B56}" type="datetimeFigureOut">
              <a:rPr lang="de-DE" smtClean="0"/>
              <a:t>23.09.2024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A588-B9D5-49FB-84F0-147C26B63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1615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6F9B-91AE-4214-8FE3-C1F9AE7D7B56}" type="datetimeFigureOut">
              <a:rPr lang="de-DE" smtClean="0"/>
              <a:t>23.09.2024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A588-B9D5-49FB-84F0-147C26B63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4243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6F9B-91AE-4214-8FE3-C1F9AE7D7B56}" type="datetimeFigureOut">
              <a:rPr lang="de-DE" smtClean="0"/>
              <a:t>23.09.2024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A588-B9D5-49FB-84F0-147C26B63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4362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6F9B-91AE-4214-8FE3-C1F9AE7D7B56}" type="datetimeFigureOut">
              <a:rPr lang="de-DE" smtClean="0"/>
              <a:t>23.09.2024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A588-B9D5-49FB-84F0-147C26B63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266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6F9B-91AE-4214-8FE3-C1F9AE7D7B56}" type="datetimeFigureOut">
              <a:rPr lang="de-DE" smtClean="0"/>
              <a:t>23.09.2024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A588-B9D5-49FB-84F0-147C26B63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4247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6F9B-91AE-4214-8FE3-C1F9AE7D7B56}" type="datetimeFigureOut">
              <a:rPr lang="de-DE" smtClean="0"/>
              <a:t>23.09.2024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A588-B9D5-49FB-84F0-147C26B63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91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6F9B-91AE-4214-8FE3-C1F9AE7D7B56}" type="datetimeFigureOut">
              <a:rPr lang="de-DE" smtClean="0"/>
              <a:t>23.09.2024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A588-B9D5-49FB-84F0-147C26B63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3674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6F9B-91AE-4214-8FE3-C1F9AE7D7B56}" type="datetimeFigureOut">
              <a:rPr lang="de-DE" smtClean="0"/>
              <a:t>23.09.2024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A588-B9D5-49FB-84F0-147C26B63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138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6F9B-91AE-4214-8FE3-C1F9AE7D7B56}" type="datetimeFigureOut">
              <a:rPr lang="de-DE" smtClean="0"/>
              <a:t>23.09.2024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A588-B9D5-49FB-84F0-147C26B63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1879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6F9B-91AE-4214-8FE3-C1F9AE7D7B56}" type="datetimeFigureOut">
              <a:rPr lang="de-DE" smtClean="0"/>
              <a:t>23.09.2024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A588-B9D5-49FB-84F0-147C26B63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2024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6F9B-91AE-4214-8FE3-C1F9AE7D7B56}" type="datetimeFigureOut">
              <a:rPr lang="de-DE" smtClean="0"/>
              <a:t>23.09.2024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6A588-B9D5-49FB-84F0-147C26B63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807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A6F9B-91AE-4214-8FE3-C1F9AE7D7B56}" type="datetimeFigureOut">
              <a:rPr lang="de-DE" smtClean="0"/>
              <a:t>23.09.2024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6A588-B9D5-49FB-84F0-147C26B631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3030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838200" y="374073"/>
            <a:ext cx="8663247" cy="12302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Einführung Zivilprozess</a:t>
            </a:r>
            <a:br>
              <a:rPr lang="de-DE" dirty="0" smtClean="0"/>
            </a:br>
            <a:r>
              <a:rPr lang="de-DE" dirty="0" smtClean="0"/>
              <a:t>Sinn und Zweck des Zivilprozesses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i="1" dirty="0" smtClean="0">
                <a:solidFill>
                  <a:schemeClr val="accent1"/>
                </a:solidFill>
              </a:rPr>
              <a:t>Merke: </a:t>
            </a:r>
            <a:r>
              <a:rPr lang="de-DE" b="1" i="1" dirty="0" err="1" smtClean="0"/>
              <a:t>civile</a:t>
            </a:r>
            <a:r>
              <a:rPr lang="de-DE" i="1" dirty="0" smtClean="0"/>
              <a:t> bedeutet übersetzt aus dem Latein </a:t>
            </a:r>
            <a:r>
              <a:rPr lang="de-DE" b="1" i="1" dirty="0" smtClean="0"/>
              <a:t>bürgerlich</a:t>
            </a:r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r>
              <a:rPr lang="de-DE" dirty="0" smtClean="0"/>
              <a:t>Das Grundgesetz (abgekürzt GG) ist die Verfassung der BRD. Es ist die rechtliche Grundordnung unseres Gemeinwesens.</a:t>
            </a:r>
            <a:br>
              <a:rPr lang="de-DE" dirty="0" smtClean="0"/>
            </a:br>
            <a:r>
              <a:rPr lang="de-DE" dirty="0" smtClean="0"/>
              <a:t>Die Gewaltenteilung ist ein tragendes Prinzip unseres GG und somit unseres Staatsaufbaus.</a:t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Legislative, Exekutive, </a:t>
            </a:r>
            <a:r>
              <a:rPr lang="de-DE" b="1" dirty="0" smtClean="0"/>
              <a:t>Judikative</a:t>
            </a:r>
            <a:r>
              <a:rPr lang="de-DE" dirty="0" smtClean="0"/>
              <a:t>-  Art. 20 II Satz 2 GG</a:t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endParaRPr lang="de-DE" b="1" dirty="0" smtClean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7304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764771" y="2676698"/>
            <a:ext cx="10597342" cy="13799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46513" y="490451"/>
            <a:ext cx="10515600" cy="5669886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Legislative-	 gesetzgebende </a:t>
            </a:r>
            <a:r>
              <a:rPr lang="de-DE" dirty="0" smtClean="0"/>
              <a:t>Gewalt</a:t>
            </a:r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Exekutive-	 vollziehende Gewalt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b="1" dirty="0" smtClean="0"/>
              <a:t>Judikative-	 rechtssprechende Gewalt (Justiz, Richter, Gerichte)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Die Judikative trägt dafür Sorge, dass das Recht korrekt angewendet wird, sie entscheidet bei Streitigkeiten über Rechtsfragen zwischen den Parteien.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>
                <a:solidFill>
                  <a:schemeClr val="accent1"/>
                </a:solidFill>
              </a:rPr>
              <a:t>Gesetze im Zivilprozessverfahren: GG, BGB, GVG, ZPO u.v.m.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851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bgerundetes Rechteck 8"/>
          <p:cNvSpPr/>
          <p:nvPr/>
        </p:nvSpPr>
        <p:spPr>
          <a:xfrm>
            <a:off x="906087" y="3699164"/>
            <a:ext cx="10099964" cy="8894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Abgerundetes Rechteck 7"/>
          <p:cNvSpPr/>
          <p:nvPr/>
        </p:nvSpPr>
        <p:spPr>
          <a:xfrm>
            <a:off x="906087" y="2455379"/>
            <a:ext cx="9518073" cy="7699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906087" y="1088967"/>
            <a:ext cx="1063197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06087" y="407020"/>
            <a:ext cx="10515600" cy="5636636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	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906088" y="249382"/>
            <a:ext cx="1058764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Der </a:t>
            </a:r>
            <a:r>
              <a:rPr lang="de-DE" sz="2800" b="1" dirty="0" smtClean="0"/>
              <a:t>Zivilprozess</a:t>
            </a:r>
            <a:r>
              <a:rPr lang="de-DE" sz="2800" dirty="0" smtClean="0"/>
              <a:t> (und damit auch die ZPO) dient letztendlich der Sicherung des Rechtsfriedens </a:t>
            </a:r>
          </a:p>
          <a:p>
            <a:endParaRPr lang="de-DE" sz="2800" dirty="0"/>
          </a:p>
          <a:p>
            <a:r>
              <a:rPr lang="de-DE" sz="2800" dirty="0" smtClean="0"/>
              <a:t>Das </a:t>
            </a:r>
            <a:r>
              <a:rPr lang="de-DE" sz="2800" b="1" dirty="0" smtClean="0"/>
              <a:t>Zivilprozessverfahren</a:t>
            </a:r>
            <a:r>
              <a:rPr lang="de-DE" sz="2800" dirty="0" smtClean="0"/>
              <a:t> ist ein gerichtliches Verfahren zur Feststellung und Durchsetzung privatrechtlicher Ansprüche.</a:t>
            </a:r>
          </a:p>
          <a:p>
            <a:endParaRPr lang="de-DE" sz="2800" dirty="0"/>
          </a:p>
          <a:p>
            <a:r>
              <a:rPr lang="de-DE" sz="2800" dirty="0" smtClean="0"/>
              <a:t>Die </a:t>
            </a:r>
            <a:r>
              <a:rPr lang="de-DE" sz="2800" b="1" dirty="0" smtClean="0"/>
              <a:t>Zivilprozessordnung</a:t>
            </a:r>
            <a:r>
              <a:rPr lang="de-DE" sz="2800" dirty="0" smtClean="0"/>
              <a:t> (abgekürzt ZPO) regelt also das gerichtliche Verfahren in bürgerlichen Rechtsstreitigkeiten.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93590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Breitbild</PresentationFormat>
  <Paragraphs>15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Einführung Zivilprozess Sinn und Zweck des Zivilprozesses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Einführung Zivilprozess Sinn und Zweck des Zivilprozesses</dc:title>
  <dc:creator>Simmerl-Hübner, Susanne</dc:creator>
  <cp:lastModifiedBy>Simmerl-Hübner, Susanne</cp:lastModifiedBy>
  <cp:revision>10</cp:revision>
  <dcterms:created xsi:type="dcterms:W3CDTF">2024-09-04T13:29:48Z</dcterms:created>
  <dcterms:modified xsi:type="dcterms:W3CDTF">2024-09-23T14:20:56Z</dcterms:modified>
</cp:coreProperties>
</file>