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1" r:id="rId4"/>
    <p:sldId id="263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7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05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42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22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91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6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607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44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87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50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46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70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2CDF-2DC7-49AC-9ECF-63027A015A06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47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Schlusskostenrechnung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372643"/>
              </p:ext>
            </p:extLst>
          </p:nvPr>
        </p:nvGraphicFramePr>
        <p:xfrm>
          <a:off x="1467765" y="1380484"/>
          <a:ext cx="10150879" cy="468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Widerbekl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Beklagter/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Widerkl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1210</a:t>
            </a: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19.900,00</a:t>
            </a: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1.215,00</a:t>
            </a:r>
          </a:p>
        </p:txBody>
      </p:sp>
      <p:sp>
        <p:nvSpPr>
          <p:cNvPr id="13" name="Rechteck 12"/>
          <p:cNvSpPr/>
          <p:nvPr/>
        </p:nvSpPr>
        <p:spPr>
          <a:xfrm>
            <a:off x="8814034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1032,00 €</a:t>
            </a: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7059341" y="3841405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75,00</a:t>
            </a: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579,00</a:t>
            </a:r>
          </a:p>
        </p:txBody>
      </p:sp>
      <p:sp>
        <p:nvSpPr>
          <p:cNvPr id="24" name="Rechteck 23"/>
          <p:cNvSpPr/>
          <p:nvPr/>
        </p:nvSpPr>
        <p:spPr>
          <a:xfrm>
            <a:off x="8925150" y="390714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75,00 €</a:t>
            </a:r>
          </a:p>
        </p:txBody>
      </p:sp>
      <p:sp>
        <p:nvSpPr>
          <p:cNvPr id="26" name="Rechteck 25"/>
          <p:cNvSpPr/>
          <p:nvPr/>
        </p:nvSpPr>
        <p:spPr>
          <a:xfrm>
            <a:off x="1496899" y="3855794"/>
            <a:ext cx="882153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9005</a:t>
            </a: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Zeugenauslagen nach JVEG in voller Höhe</a:t>
            </a: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Gesamtkosten des Verfahrens</a:t>
            </a: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>
                <a:solidFill>
                  <a:schemeClr val="tx1"/>
                </a:solidFill>
              </a:rPr>
              <a:t> 1.290,00</a:t>
            </a:r>
          </a:p>
        </p:txBody>
      </p:sp>
      <p:sp>
        <p:nvSpPr>
          <p:cNvPr id="28" name="Gefaltete Ecke 27"/>
          <p:cNvSpPr/>
          <p:nvPr/>
        </p:nvSpPr>
        <p:spPr>
          <a:xfrm>
            <a:off x="8560612" y="5208875"/>
            <a:ext cx="1637617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 insg. </a:t>
            </a:r>
          </a:p>
          <a:p>
            <a:pPr algn="ctr"/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1107,00€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1.</a:t>
            </a:r>
          </a:p>
        </p:txBody>
      </p:sp>
      <p:sp>
        <p:nvSpPr>
          <p:cNvPr id="31" name="Gefaltete Ecke 30"/>
          <p:cNvSpPr/>
          <p:nvPr/>
        </p:nvSpPr>
        <p:spPr>
          <a:xfrm rot="20945435">
            <a:off x="10603359" y="1730334"/>
            <a:ext cx="1183510" cy="1226515"/>
          </a:xfrm>
          <a:prstGeom prst="foldedCorner">
            <a:avLst>
              <a:gd name="adj" fmla="val 883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für 5500€=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579€</a:t>
            </a:r>
          </a:p>
          <a:p>
            <a:pPr algn="ctr"/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9" name="Gefaltete Ecke 38"/>
          <p:cNvSpPr/>
          <p:nvPr/>
        </p:nvSpPr>
        <p:spPr>
          <a:xfrm rot="21054758">
            <a:off x="8386733" y="1724524"/>
            <a:ext cx="1466668" cy="122375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 für 14400€=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1032€</a:t>
            </a:r>
          </a:p>
          <a:p>
            <a:pPr algn="ctr"/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6F2D6643-3627-9116-5AC6-3B4DEDBEC632}"/>
              </a:ext>
            </a:extLst>
          </p:cNvPr>
          <p:cNvSpPr/>
          <p:nvPr/>
        </p:nvSpPr>
        <p:spPr>
          <a:xfrm>
            <a:off x="9763288" y="135236"/>
            <a:ext cx="1546789" cy="749384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>
                <a:solidFill>
                  <a:schemeClr val="tx1"/>
                </a:solidFill>
              </a:rPr>
              <a:t>Seite 32-33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0" name="Sprechblase: oval 9">
            <a:extLst>
              <a:ext uri="{FF2B5EF4-FFF2-40B4-BE49-F238E27FC236}">
                <a16:creationId xmlns:a16="http://schemas.microsoft.com/office/drawing/2014/main" id="{2A84B25F-5166-AD26-5A7B-F5A4C02B9314}"/>
              </a:ext>
            </a:extLst>
          </p:cNvPr>
          <p:cNvSpPr/>
          <p:nvPr/>
        </p:nvSpPr>
        <p:spPr>
          <a:xfrm>
            <a:off x="3854507" y="5495616"/>
            <a:ext cx="3064042" cy="1362384"/>
          </a:xfrm>
          <a:prstGeom prst="wedgeEllipseCallout">
            <a:avLst>
              <a:gd name="adj1" fmla="val 120038"/>
              <a:gd name="adj2" fmla="val -151517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Bei der Widerklage trägt jeder nur die Mithaft für seinen Antrag!</a:t>
            </a:r>
          </a:p>
        </p:txBody>
      </p:sp>
    </p:spTree>
    <p:extLst>
      <p:ext uri="{BB962C8B-B14F-4D97-AF65-F5344CB8AC3E}">
        <p14:creationId xmlns:p14="http://schemas.microsoft.com/office/powerpoint/2010/main" val="427329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22" grpId="0" animBg="1"/>
      <p:bldP spid="24" grpId="0" animBg="1"/>
      <p:bldP spid="26" grpId="0" animBg="1"/>
      <p:bldP spid="32" grpId="0" animBg="1"/>
      <p:bldP spid="36" grpId="0" animBg="1"/>
      <p:bldP spid="37" grpId="0" animBg="1"/>
      <p:bldP spid="28" grpId="0" animBg="1"/>
      <p:bldP spid="31" grpId="0" animBg="1"/>
      <p:bldP spid="3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334361" y="3120074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Zu verrechnen vom Kläger:</a:t>
            </a: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=    25,00 EUR</a:t>
              </a:r>
            </a:p>
          </p:txBody>
        </p:sp>
      </p:grpSp>
      <p:cxnSp>
        <p:nvCxnSpPr>
          <p:cNvPr id="9" name="Gerade Verbindung mit Pfeil 8"/>
          <p:cNvCxnSpPr/>
          <p:nvPr/>
        </p:nvCxnSpPr>
        <p:spPr>
          <a:xfrm flipV="1">
            <a:off x="4303716" y="3413991"/>
            <a:ext cx="2019180" cy="21670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gezahlt von Klägerin: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Schlusskostenrechnung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Davon tragen: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84833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=     1.082,00 EUR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der Kläger 	mit 1/5		=258,00 EUR</a:t>
            </a:r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050437" cy="421672"/>
            <a:chOff x="1190005" y="6361812"/>
            <a:chExt cx="5050437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4" y="6387982"/>
              <a:ext cx="177431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=0,00 EUR</a:t>
              </a:r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Zu verrechnen auf den Beklagten:</a:t>
            </a: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= 824,00 EUR</a:t>
            </a:r>
          </a:p>
        </p:txBody>
      </p:sp>
      <p:grpSp>
        <p:nvGrpSpPr>
          <p:cNvPr id="3" name="Gruppieren 2"/>
          <p:cNvGrpSpPr/>
          <p:nvPr/>
        </p:nvGrpSpPr>
        <p:grpSpPr>
          <a:xfrm>
            <a:off x="342423" y="2944538"/>
            <a:ext cx="5322445" cy="429560"/>
            <a:chOff x="649264" y="4830623"/>
            <a:chExt cx="5322445" cy="429560"/>
          </a:xfrm>
        </p:grpSpPr>
        <p:sp>
          <p:nvSpPr>
            <p:cNvPr id="42" name="Rechteck 41"/>
            <p:cNvSpPr/>
            <p:nvPr/>
          </p:nvSpPr>
          <p:spPr>
            <a:xfrm>
              <a:off x="649264" y="4830623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>
                  <a:solidFill>
                    <a:schemeClr val="tx1"/>
                  </a:solidFill>
                </a:rPr>
                <a:t>Rest:</a:t>
              </a:r>
            </a:p>
          </p:txBody>
        </p:sp>
        <p:sp>
          <p:nvSpPr>
            <p:cNvPr id="43" name="Rectangle 1"/>
            <p:cNvSpPr>
              <a:spLocks noChangeArrowheads="1"/>
            </p:cNvSpPr>
            <p:nvPr/>
          </p:nvSpPr>
          <p:spPr bwMode="auto">
            <a:xfrm>
              <a:off x="4123378" y="4890851"/>
              <a:ext cx="184833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=     824,00 EUR</a:t>
              </a:r>
            </a:p>
          </p:txBody>
        </p:sp>
      </p:grp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der Beklagte 	4/5		=1.032,00 EUR</a:t>
            </a:r>
          </a:p>
        </p:txBody>
      </p:sp>
      <p:sp>
        <p:nvSpPr>
          <p:cNvPr id="24" name="Rechteck 23"/>
          <p:cNvSpPr/>
          <p:nvPr/>
        </p:nvSpPr>
        <p:spPr>
          <a:xfrm>
            <a:off x="6322896" y="2549009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rgbClr val="FF0000"/>
                </a:solidFill>
              </a:rPr>
              <a:t>Bereits gezahlt von Beklagten:</a:t>
            </a: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9583357" y="261805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= 183,00 EUR</a:t>
            </a:r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497879" y="315000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= 824,00 EUR</a:t>
            </a:r>
          </a:p>
        </p:txBody>
      </p:sp>
      <p:sp>
        <p:nvSpPr>
          <p:cNvPr id="36" name="Gefaltete Ecke 35"/>
          <p:cNvSpPr/>
          <p:nvPr/>
        </p:nvSpPr>
        <p:spPr>
          <a:xfrm>
            <a:off x="3174849" y="16663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1107€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1" name="Gefaltete Ecke 40"/>
          <p:cNvSpPr/>
          <p:nvPr/>
        </p:nvSpPr>
        <p:spPr>
          <a:xfrm>
            <a:off x="2839426" y="5080217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849€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6" name="Gefaltete Ecke 45"/>
          <p:cNvSpPr/>
          <p:nvPr/>
        </p:nvSpPr>
        <p:spPr>
          <a:xfrm>
            <a:off x="4815985" y="5184327"/>
            <a:ext cx="1677149" cy="1483566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1107€</a:t>
            </a:r>
          </a:p>
          <a:p>
            <a:pPr marL="285750" indent="-285750" algn="ctr">
              <a:buFontTx/>
              <a:buChar char="-"/>
            </a:pPr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258€=</a:t>
            </a:r>
          </a:p>
          <a:p>
            <a:pPr marL="285750" indent="-285750" algn="ctr">
              <a:buFontTx/>
              <a:buChar char="-"/>
            </a:pPr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849€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0" name="Gefaltete Ecke 39"/>
          <p:cNvSpPr/>
          <p:nvPr/>
        </p:nvSpPr>
        <p:spPr>
          <a:xfrm>
            <a:off x="10220695" y="5309752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restliche </a:t>
            </a:r>
            <a:r>
              <a:rPr lang="de-DE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25€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45" name="Gerade Verbindung mit Pfeil 44"/>
          <p:cNvCxnSpPr/>
          <p:nvPr/>
        </p:nvCxnSpPr>
        <p:spPr>
          <a:xfrm flipV="1">
            <a:off x="8020523" y="2842926"/>
            <a:ext cx="1638656" cy="22915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Gefaltete Ecke 36"/>
          <p:cNvSpPr/>
          <p:nvPr/>
        </p:nvSpPr>
        <p:spPr>
          <a:xfrm>
            <a:off x="6881399" y="4468169"/>
            <a:ext cx="2087314" cy="2180959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183€ ist der Kostenvorschuss nach der Widerklage</a:t>
            </a: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1215€</a:t>
            </a: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-1032€ = 183€</a:t>
            </a:r>
          </a:p>
        </p:txBody>
      </p:sp>
      <p:sp>
        <p:nvSpPr>
          <p:cNvPr id="47" name="Rechteckige Legende 46"/>
          <p:cNvSpPr/>
          <p:nvPr/>
        </p:nvSpPr>
        <p:spPr>
          <a:xfrm>
            <a:off x="9211624" y="4468169"/>
            <a:ext cx="2727701" cy="612648"/>
          </a:xfrm>
          <a:prstGeom prst="wedgeRectCallout">
            <a:avLst>
              <a:gd name="adj1" fmla="val 4394"/>
              <a:gd name="adj2" fmla="val -9687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u="sng" dirty="0">
                <a:solidFill>
                  <a:schemeClr val="tx1"/>
                </a:solidFill>
              </a:rPr>
              <a:t>Zweitschuldnerrechnung</a:t>
            </a:r>
            <a:r>
              <a:rPr lang="de-DE" sz="1600" dirty="0">
                <a:solidFill>
                  <a:schemeClr val="tx1"/>
                </a:solidFill>
              </a:rPr>
              <a:t> über diesen Betrag möglich !!</a:t>
            </a:r>
          </a:p>
        </p:txBody>
      </p:sp>
    </p:spTree>
    <p:extLst>
      <p:ext uri="{BB962C8B-B14F-4D97-AF65-F5344CB8AC3E}">
        <p14:creationId xmlns:p14="http://schemas.microsoft.com/office/powerpoint/2010/main" val="132564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 animBg="1"/>
      <p:bldP spid="6" grpId="0" animBg="1"/>
      <p:bldP spid="13" grpId="0" animBg="1"/>
      <p:bldP spid="15" grpId="0" animBg="1"/>
      <p:bldP spid="38" grpId="0" animBg="1"/>
      <p:bldP spid="39" grpId="0" animBg="1"/>
      <p:bldP spid="22" grpId="0" animBg="1"/>
      <p:bldP spid="24" grpId="0" animBg="1"/>
      <p:bldP spid="26" grpId="0" animBg="1"/>
      <p:bldP spid="31" grpId="0" animBg="1"/>
      <p:bldP spid="36" grpId="0" animBg="1"/>
      <p:bldP spid="41" grpId="0" animBg="1"/>
      <p:bldP spid="46" grpId="0" animBg="1"/>
      <p:bldP spid="40" grpId="0" animBg="1"/>
      <p:bldP spid="37" grpId="0" animBg="1"/>
      <p:bldP spid="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a) Alle Kosten sind nun gem. § 9 Abs. 3 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Schlusskostenrechnung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4" y="3279448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b) Kostenschuldner ist gem. § 29 Nr. 1 GKG der Beklagte mit 4/5 und der Kläger mit 1/5 als 	Entscheidungsschuldner.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466394" y="4289576"/>
            <a:ext cx="10150979" cy="175432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c) Der von dem Kläger, als Antragsschuldner gem. § 22 I S.1 GKG, geleisteter Vorschuss ist auf die zu 	Kosten der Beklagten, im Rahmen der </a:t>
            </a:r>
            <a:r>
              <a:rPr lang="de-DE" dirty="0" err="1"/>
              <a:t>Mithaft</a:t>
            </a:r>
            <a:r>
              <a:rPr lang="de-DE" dirty="0"/>
              <a:t>, zu verrechnen. </a:t>
            </a:r>
          </a:p>
          <a:p>
            <a:r>
              <a:rPr lang="de-DE" dirty="0"/>
              <a:t>	Der offene Restbetrag wird im Wege </a:t>
            </a:r>
            <a:r>
              <a:rPr lang="de-DE" u="sng" dirty="0">
                <a:solidFill>
                  <a:srgbClr val="FF0000"/>
                </a:solidFill>
              </a:rPr>
              <a:t>der Sollstellung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/>
              <a:t>gem. §§ 4 Abs. 2, 15 Abs. 1 </a:t>
            </a:r>
          </a:p>
          <a:p>
            <a:r>
              <a:rPr lang="de-DE" dirty="0"/>
              <a:t>	und 25 </a:t>
            </a:r>
            <a:r>
              <a:rPr lang="de-DE" dirty="0" err="1"/>
              <a:t>KostVfg</a:t>
            </a:r>
            <a:r>
              <a:rPr lang="de-DE" dirty="0"/>
              <a:t> von dem Beklagten erfordert. Für den Restbetrag von 25 EUR trägt der Kläger die 	</a:t>
            </a:r>
            <a:r>
              <a:rPr lang="de-DE" dirty="0" err="1"/>
              <a:t>Mithaft</a:t>
            </a:r>
            <a:r>
              <a:rPr lang="de-DE" dirty="0"/>
              <a:t> voll.</a:t>
            </a:r>
          </a:p>
          <a:p>
            <a:endParaRPr lang="de-DE" dirty="0"/>
          </a:p>
        </p:txBody>
      </p:sp>
      <p:sp>
        <p:nvSpPr>
          <p:cNvPr id="14" name="Rechteck 13"/>
          <p:cNvSpPr/>
          <p:nvPr/>
        </p:nvSpPr>
        <p:spPr>
          <a:xfrm>
            <a:off x="11503759" y="3371061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>
                <a:solidFill>
                  <a:schemeClr val="tx1"/>
                </a:solidFill>
              </a:rPr>
              <a:t>F</a:t>
            </a:r>
            <a:r>
              <a:rPr lang="de-DE" sz="16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Rechteck 15"/>
          <p:cNvSpPr/>
          <p:nvPr/>
        </p:nvSpPr>
        <p:spPr>
          <a:xfrm>
            <a:off x="11503759" y="2560155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7" name="Rechteck 16"/>
          <p:cNvSpPr/>
          <p:nvPr/>
        </p:nvSpPr>
        <p:spPr>
          <a:xfrm>
            <a:off x="11503759" y="5608271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>
                <a:solidFill>
                  <a:schemeClr val="tx1"/>
                </a:solidFill>
              </a:rPr>
              <a:t>G</a:t>
            </a:r>
            <a:r>
              <a:rPr lang="de-DE" sz="1600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0999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9" grpId="0" animBg="1"/>
      <p:bldP spid="12" grpId="0" animBg="1"/>
      <p:bldP spid="14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Schlusskostenrechnung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09294"/>
              </p:ext>
            </p:extLst>
          </p:nvPr>
        </p:nvGraphicFramePr>
        <p:xfrm>
          <a:off x="1467765" y="1380484"/>
          <a:ext cx="10150879" cy="468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1210</a:t>
            </a: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7.890,00</a:t>
            </a: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714,00</a:t>
            </a: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714,00 €</a:t>
            </a: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838046" y="3753337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125,00</a:t>
            </a: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</a:t>
            </a:r>
          </a:p>
        </p:txBody>
      </p:sp>
      <p:sp>
        <p:nvSpPr>
          <p:cNvPr id="24" name="Rechteck 23"/>
          <p:cNvSpPr/>
          <p:nvPr/>
        </p:nvSpPr>
        <p:spPr>
          <a:xfrm>
            <a:off x="10308189" y="3789610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125,00 €</a:t>
            </a:r>
          </a:p>
        </p:txBody>
      </p:sp>
      <p:sp>
        <p:nvSpPr>
          <p:cNvPr id="26" name="Rechteck 25"/>
          <p:cNvSpPr/>
          <p:nvPr/>
        </p:nvSpPr>
        <p:spPr>
          <a:xfrm>
            <a:off x="1496899" y="3855794"/>
            <a:ext cx="882153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9005</a:t>
            </a: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Zeugenauslagen nach JVEG in voller Höhe</a:t>
            </a: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Gesamtkosten des Verfahrens</a:t>
            </a: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>
                <a:solidFill>
                  <a:schemeClr val="tx1"/>
                </a:solidFill>
              </a:rPr>
              <a:t> 839,00</a:t>
            </a:r>
          </a:p>
        </p:txBody>
      </p:sp>
      <p:sp>
        <p:nvSpPr>
          <p:cNvPr id="28" name="Gefaltete Ecke 27"/>
          <p:cNvSpPr/>
          <p:nvPr/>
        </p:nvSpPr>
        <p:spPr>
          <a:xfrm>
            <a:off x="8560612" y="520887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839€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3" name="Gefaltete Ecke 32"/>
          <p:cNvSpPr/>
          <p:nvPr/>
        </p:nvSpPr>
        <p:spPr>
          <a:xfrm>
            <a:off x="10139878" y="5189352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Beklagter=</a:t>
            </a:r>
          </a:p>
          <a:p>
            <a:pPr algn="ctr"/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125,00€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2.</a:t>
            </a:r>
          </a:p>
        </p:txBody>
      </p:sp>
      <p:sp>
        <p:nvSpPr>
          <p:cNvPr id="25" name="Rechteck 24"/>
          <p:cNvSpPr/>
          <p:nvPr/>
        </p:nvSpPr>
        <p:spPr>
          <a:xfrm>
            <a:off x="8843064" y="363060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125,00 €</a:t>
            </a:r>
          </a:p>
        </p:txBody>
      </p:sp>
      <p:sp>
        <p:nvSpPr>
          <p:cNvPr id="3" name="Sprechblase: oval 2">
            <a:extLst>
              <a:ext uri="{FF2B5EF4-FFF2-40B4-BE49-F238E27FC236}">
                <a16:creationId xmlns:a16="http://schemas.microsoft.com/office/drawing/2014/main" id="{C6036BFC-5DBC-9F4F-FE29-03846F91A3BE}"/>
              </a:ext>
            </a:extLst>
          </p:cNvPr>
          <p:cNvSpPr/>
          <p:nvPr/>
        </p:nvSpPr>
        <p:spPr>
          <a:xfrm>
            <a:off x="2379052" y="4551885"/>
            <a:ext cx="3080899" cy="1593224"/>
          </a:xfrm>
          <a:prstGeom prst="wedgeEllipseCallout">
            <a:avLst>
              <a:gd name="adj1" fmla="val 178795"/>
              <a:gd name="adj2" fmla="val -78323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/>
              <a:t>Der Kläger haftet als Antragsteller mit!</a:t>
            </a:r>
          </a:p>
          <a:p>
            <a:pPr algn="ctr"/>
            <a:r>
              <a:rPr lang="de-DE" u="sng" dirty="0"/>
              <a:t>Ausnahme: Widerklage</a:t>
            </a:r>
          </a:p>
        </p:txBody>
      </p:sp>
    </p:spTree>
    <p:extLst>
      <p:ext uri="{BB962C8B-B14F-4D97-AF65-F5344CB8AC3E}">
        <p14:creationId xmlns:p14="http://schemas.microsoft.com/office/powerpoint/2010/main" val="114435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22" grpId="0" animBg="1"/>
      <p:bldP spid="24" grpId="0" animBg="1"/>
      <p:bldP spid="26" grpId="0" animBg="1"/>
      <p:bldP spid="32" grpId="0" animBg="1"/>
      <p:bldP spid="36" grpId="0" animBg="1"/>
      <p:bldP spid="37" grpId="0" animBg="1"/>
      <p:bldP spid="28" grpId="0" animBg="1"/>
      <p:bldP spid="33" grpId="0" animBg="1"/>
      <p:bldP spid="25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334361" y="3120074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Zu verrechnen vom Kläger:</a:t>
            </a: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=      25,00 EUR</a:t>
              </a:r>
            </a:p>
          </p:txBody>
        </p:sp>
      </p:grpSp>
      <p:cxnSp>
        <p:nvCxnSpPr>
          <p:cNvPr id="9" name="Gerade Verbindung mit Pfeil 8"/>
          <p:cNvCxnSpPr/>
          <p:nvPr/>
        </p:nvCxnSpPr>
        <p:spPr>
          <a:xfrm flipV="1">
            <a:off x="5203846" y="3489328"/>
            <a:ext cx="1638656" cy="22915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gezahlt von Klägerin: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Schlusskostenrechnung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Davon tragen: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84833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=    714,00 EUR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der Kläger 	mit 20%                        =  167,80 EUR</a:t>
            </a:r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050437" cy="421672"/>
            <a:chOff x="1190005" y="6361812"/>
            <a:chExt cx="5050437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4" y="6387982"/>
              <a:ext cx="177431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=0,00 EUR</a:t>
              </a:r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Zu verrechnen auf den Beklagten:</a:t>
            </a: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= 546,20 EUR</a:t>
            </a:r>
          </a:p>
        </p:txBody>
      </p:sp>
      <p:grpSp>
        <p:nvGrpSpPr>
          <p:cNvPr id="3" name="Gruppieren 2"/>
          <p:cNvGrpSpPr/>
          <p:nvPr/>
        </p:nvGrpSpPr>
        <p:grpSpPr>
          <a:xfrm>
            <a:off x="330957" y="2905294"/>
            <a:ext cx="5322445" cy="429560"/>
            <a:chOff x="649264" y="4830623"/>
            <a:chExt cx="5322445" cy="429560"/>
          </a:xfrm>
        </p:grpSpPr>
        <p:sp>
          <p:nvSpPr>
            <p:cNvPr id="42" name="Rechteck 41"/>
            <p:cNvSpPr/>
            <p:nvPr/>
          </p:nvSpPr>
          <p:spPr>
            <a:xfrm>
              <a:off x="649264" y="4830623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>
                  <a:solidFill>
                    <a:schemeClr val="tx1"/>
                  </a:solidFill>
                </a:rPr>
                <a:t>Rest:</a:t>
              </a:r>
            </a:p>
          </p:txBody>
        </p:sp>
        <p:sp>
          <p:nvSpPr>
            <p:cNvPr id="43" name="Rectangle 1"/>
            <p:cNvSpPr>
              <a:spLocks noChangeArrowheads="1"/>
            </p:cNvSpPr>
            <p:nvPr/>
          </p:nvSpPr>
          <p:spPr bwMode="auto">
            <a:xfrm>
              <a:off x="4123378" y="4890851"/>
              <a:ext cx="184833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=     546,20 EUR</a:t>
              </a:r>
            </a:p>
          </p:txBody>
        </p:sp>
      </p:grp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der Beklagte 	mit 80%                       = 671,20 EUR</a:t>
            </a:r>
          </a:p>
        </p:txBody>
      </p:sp>
      <p:sp>
        <p:nvSpPr>
          <p:cNvPr id="24" name="Rechteck 23"/>
          <p:cNvSpPr/>
          <p:nvPr/>
        </p:nvSpPr>
        <p:spPr>
          <a:xfrm>
            <a:off x="6322896" y="2549009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gezahlt von Beklagten:</a:t>
            </a: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9583357" y="261805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= 100,00 EUR</a:t>
            </a:r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497879" y="315000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= 546,20 EUR</a:t>
            </a:r>
          </a:p>
        </p:txBody>
      </p:sp>
      <p:sp>
        <p:nvSpPr>
          <p:cNvPr id="36" name="Gefaltete Ecke 35"/>
          <p:cNvSpPr/>
          <p:nvPr/>
        </p:nvSpPr>
        <p:spPr>
          <a:xfrm>
            <a:off x="3174849" y="16663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839,00€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1" name="Gefaltete Ecke 40"/>
          <p:cNvSpPr/>
          <p:nvPr/>
        </p:nvSpPr>
        <p:spPr>
          <a:xfrm>
            <a:off x="3712505" y="5286361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671,20€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6" name="Gefaltete Ecke 45"/>
          <p:cNvSpPr/>
          <p:nvPr/>
        </p:nvSpPr>
        <p:spPr>
          <a:xfrm>
            <a:off x="5862776" y="5286361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839</a:t>
            </a:r>
          </a:p>
          <a:p>
            <a:pPr marL="285750" indent="-285750" algn="ctr">
              <a:buFontTx/>
              <a:buChar char="-"/>
            </a:pPr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167,80=</a:t>
            </a:r>
          </a:p>
          <a:p>
            <a:pPr marL="285750" indent="-285750" algn="ctr">
              <a:buFontTx/>
              <a:buChar char="-"/>
            </a:pPr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671,20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0" name="Rechteckige Legende 39"/>
          <p:cNvSpPr/>
          <p:nvPr/>
        </p:nvSpPr>
        <p:spPr>
          <a:xfrm>
            <a:off x="9066899" y="4550499"/>
            <a:ext cx="2727701" cy="612648"/>
          </a:xfrm>
          <a:prstGeom prst="wedgeRectCallout">
            <a:avLst>
              <a:gd name="adj1" fmla="val 4394"/>
              <a:gd name="adj2" fmla="val -9687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u="sng" dirty="0">
                <a:solidFill>
                  <a:schemeClr val="tx1"/>
                </a:solidFill>
              </a:rPr>
              <a:t>Zweitschuldnerrechnung</a:t>
            </a:r>
            <a:r>
              <a:rPr lang="de-DE" sz="1600" dirty="0">
                <a:solidFill>
                  <a:schemeClr val="tx1"/>
                </a:solidFill>
              </a:rPr>
              <a:t> über diesen Betrag möglich !!</a:t>
            </a:r>
          </a:p>
        </p:txBody>
      </p:sp>
    </p:spTree>
    <p:extLst>
      <p:ext uri="{BB962C8B-B14F-4D97-AF65-F5344CB8AC3E}">
        <p14:creationId xmlns:p14="http://schemas.microsoft.com/office/powerpoint/2010/main" val="2968059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 animBg="1"/>
      <p:bldP spid="6" grpId="0" animBg="1"/>
      <p:bldP spid="13" grpId="0" animBg="1"/>
      <p:bldP spid="15" grpId="0" animBg="1"/>
      <p:bldP spid="38" grpId="0" animBg="1"/>
      <p:bldP spid="39" grpId="0" animBg="1"/>
      <p:bldP spid="22" grpId="0" animBg="1"/>
      <p:bldP spid="24" grpId="0" animBg="1"/>
      <p:bldP spid="26" grpId="0" animBg="1"/>
      <p:bldP spid="31" grpId="0" animBg="1"/>
      <p:bldP spid="36" grpId="0" animBg="1"/>
      <p:bldP spid="41" grpId="0" animBg="1"/>
      <p:bldP spid="46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a) Alle Kosten sind nun gem. § 9 Abs. 3 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Schlusskostenrechnung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76160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b) Kostenschuldner ist gem. § 29 Nr. 1 GKG der Beklagte mit 80% und der Kläger mit 20% als 	Entscheidungsschuldner.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4" y="4428075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c) Der von dem Kläger, als Antragsschuldner gem. § 22 I S.1 GKG, geleisteter Vorschuss ist auf die zu 	Kosten der Beklagten, im Rahmen der </a:t>
            </a:r>
            <a:r>
              <a:rPr lang="de-DE" dirty="0" err="1"/>
              <a:t>Mithaft</a:t>
            </a:r>
            <a:r>
              <a:rPr lang="de-DE" dirty="0"/>
              <a:t>, zu verrechnen. </a:t>
            </a:r>
          </a:p>
          <a:p>
            <a:r>
              <a:rPr lang="de-DE" dirty="0"/>
              <a:t>	Der offene Restbetrag wird im Wege </a:t>
            </a:r>
            <a:r>
              <a:rPr lang="de-DE" u="sng" dirty="0">
                <a:solidFill>
                  <a:srgbClr val="FF0000"/>
                </a:solidFill>
              </a:rPr>
              <a:t>der Sollstellung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/>
              <a:t>gem. §§ 4 Abs. 2, 15 Abs. 1 </a:t>
            </a:r>
          </a:p>
          <a:p>
            <a:r>
              <a:rPr lang="de-DE" dirty="0"/>
              <a:t>	und 25 </a:t>
            </a:r>
            <a:r>
              <a:rPr lang="de-DE" dirty="0" err="1"/>
              <a:t>KostVfg</a:t>
            </a:r>
            <a:r>
              <a:rPr lang="de-DE" dirty="0"/>
              <a:t> von dem Beklagten erfordert.</a:t>
            </a:r>
          </a:p>
          <a:p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2" name="Rechteck 11"/>
          <p:cNvSpPr/>
          <p:nvPr/>
        </p:nvSpPr>
        <p:spPr>
          <a:xfrm>
            <a:off x="11503759" y="2560155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4" name="Rechteck 13"/>
          <p:cNvSpPr/>
          <p:nvPr/>
        </p:nvSpPr>
        <p:spPr>
          <a:xfrm>
            <a:off x="11503759" y="3371061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>
                <a:solidFill>
                  <a:schemeClr val="tx1"/>
                </a:solidFill>
              </a:rPr>
              <a:t>F</a:t>
            </a:r>
            <a:r>
              <a:rPr lang="de-DE" sz="1600" dirty="0">
                <a:solidFill>
                  <a:schemeClr val="tx1"/>
                </a:solidFill>
              </a:rPr>
              <a:t>1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1503759" y="5608271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>
                <a:solidFill>
                  <a:schemeClr val="tx1"/>
                </a:solidFill>
              </a:rPr>
              <a:t>G</a:t>
            </a:r>
            <a:r>
              <a:rPr lang="de-DE" sz="1600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73294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  <p:bldP spid="12" grpId="0" animBg="1"/>
      <p:bldP spid="14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Schlusskostenrechnung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09294"/>
              </p:ext>
            </p:extLst>
          </p:nvPr>
        </p:nvGraphicFramePr>
        <p:xfrm>
          <a:off x="1467765" y="1380484"/>
          <a:ext cx="10150879" cy="468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1210</a:t>
            </a: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15.890,00</a:t>
            </a: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1.032,00</a:t>
            </a:r>
          </a:p>
        </p:txBody>
      </p:sp>
      <p:sp>
        <p:nvSpPr>
          <p:cNvPr id="13" name="Rechteck 12"/>
          <p:cNvSpPr/>
          <p:nvPr/>
        </p:nvSpPr>
        <p:spPr>
          <a:xfrm>
            <a:off x="8651524" y="3124879"/>
            <a:ext cx="129706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1.032,00 €</a:t>
            </a: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</a:t>
            </a: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Gesamtkosten des Verfahrens</a:t>
            </a: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>
                <a:solidFill>
                  <a:schemeClr val="tx1"/>
                </a:solidFill>
              </a:rPr>
              <a:t>1.039,00</a:t>
            </a:r>
          </a:p>
        </p:txBody>
      </p:sp>
      <p:sp>
        <p:nvSpPr>
          <p:cNvPr id="28" name="Gefaltete Ecke 27"/>
          <p:cNvSpPr/>
          <p:nvPr/>
        </p:nvSpPr>
        <p:spPr>
          <a:xfrm>
            <a:off x="8560612" y="520887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1039,00€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1647534" y="3929367"/>
            <a:ext cx="755162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9002</a:t>
            </a:r>
          </a:p>
        </p:txBody>
      </p:sp>
      <p:sp>
        <p:nvSpPr>
          <p:cNvPr id="35" name="Rechteck 34"/>
          <p:cNvSpPr/>
          <p:nvPr/>
        </p:nvSpPr>
        <p:spPr>
          <a:xfrm>
            <a:off x="2642422" y="3911482"/>
            <a:ext cx="1781284" cy="5712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Zustellungsauslagen über 10 sind 2 x 3,50 EUR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7059341" y="3794649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7,00</a:t>
            </a:r>
          </a:p>
        </p:txBody>
      </p:sp>
      <p:sp>
        <p:nvSpPr>
          <p:cNvPr id="41" name="Rechteck 40"/>
          <p:cNvSpPr/>
          <p:nvPr/>
        </p:nvSpPr>
        <p:spPr>
          <a:xfrm>
            <a:off x="9060680" y="3839950"/>
            <a:ext cx="887906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7,00 €</a:t>
            </a:r>
          </a:p>
        </p:txBody>
      </p:sp>
      <p:sp>
        <p:nvSpPr>
          <p:cNvPr id="42" name="Rechteck 41"/>
          <p:cNvSpPr/>
          <p:nvPr/>
        </p:nvSpPr>
        <p:spPr>
          <a:xfrm>
            <a:off x="10308781" y="3867194"/>
            <a:ext cx="887906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0,00€</a:t>
            </a:r>
          </a:p>
        </p:txBody>
      </p:sp>
      <p:sp>
        <p:nvSpPr>
          <p:cNvPr id="29" name="Gefaltete Ecke 28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56852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2" grpId="0" animBg="1"/>
      <p:bldP spid="13" grpId="0" animBg="1"/>
      <p:bldP spid="15" grpId="0" animBg="1"/>
      <p:bldP spid="22" grpId="0" animBg="1"/>
      <p:bldP spid="36" grpId="0" animBg="1"/>
      <p:bldP spid="37" grpId="0" animBg="1"/>
      <p:bldP spid="28" grpId="0" animBg="1"/>
      <p:bldP spid="34" grpId="0" animBg="1"/>
      <p:bldP spid="35" grpId="0" animBg="1"/>
      <p:bldP spid="40" grpId="0" animBg="1"/>
      <p:bldP spid="41" grpId="0" animBg="1"/>
      <p:bldP spid="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334361" y="3120074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Zu verrechnen vom Kläger:</a:t>
            </a: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=      7,00 EUR</a:t>
              </a:r>
            </a:p>
          </p:txBody>
        </p:sp>
      </p:grpSp>
      <p:cxnSp>
        <p:nvCxnSpPr>
          <p:cNvPr id="9" name="Gerade Verbindung mit Pfeil 8"/>
          <p:cNvCxnSpPr/>
          <p:nvPr/>
        </p:nvCxnSpPr>
        <p:spPr>
          <a:xfrm flipV="1">
            <a:off x="5203846" y="3489328"/>
            <a:ext cx="1638656" cy="22915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gezahlt von Klägerin: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Schlusskostenrechnung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Davon tragen: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84833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=     1.032,00 EUR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der Kläger 	                                     =  0,00 EUR</a:t>
            </a:r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050437" cy="421672"/>
            <a:chOff x="1190005" y="6361812"/>
            <a:chExt cx="5050437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4" y="6387982"/>
              <a:ext cx="177431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=0,00 EUR</a:t>
              </a:r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Zu verrechnen auf den Beklagten:</a:t>
            </a: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= 1.032,00 EUR</a:t>
            </a:r>
          </a:p>
        </p:txBody>
      </p: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der Beklagte 	mit 100%                    = 1.039,00 EUR</a:t>
            </a:r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497879" y="315000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= 1.032,00 EUR</a:t>
            </a:r>
          </a:p>
        </p:txBody>
      </p:sp>
      <p:sp>
        <p:nvSpPr>
          <p:cNvPr id="36" name="Gefaltete Ecke 35"/>
          <p:cNvSpPr/>
          <p:nvPr/>
        </p:nvSpPr>
        <p:spPr>
          <a:xfrm>
            <a:off x="3174849" y="16663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1039,00€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1" name="Gefaltete Ecke 40"/>
          <p:cNvSpPr/>
          <p:nvPr/>
        </p:nvSpPr>
        <p:spPr>
          <a:xfrm>
            <a:off x="3712505" y="5286361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1039€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5" name="Gefaltete Ecke 44"/>
          <p:cNvSpPr/>
          <p:nvPr/>
        </p:nvSpPr>
        <p:spPr>
          <a:xfrm>
            <a:off x="5785864" y="5286361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7€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6" name="Rechteckige Legende 25"/>
          <p:cNvSpPr/>
          <p:nvPr/>
        </p:nvSpPr>
        <p:spPr>
          <a:xfrm>
            <a:off x="9211624" y="4468169"/>
            <a:ext cx="2727701" cy="612648"/>
          </a:xfrm>
          <a:prstGeom prst="wedgeRectCallout">
            <a:avLst>
              <a:gd name="adj1" fmla="val 4394"/>
              <a:gd name="adj2" fmla="val -9687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u="sng" dirty="0">
                <a:solidFill>
                  <a:schemeClr val="tx1"/>
                </a:solidFill>
              </a:rPr>
              <a:t>Zweitschuldnerrechnung</a:t>
            </a:r>
            <a:r>
              <a:rPr lang="de-DE" sz="1600" dirty="0">
                <a:solidFill>
                  <a:schemeClr val="tx1"/>
                </a:solidFill>
              </a:rPr>
              <a:t> über diesen Betrag möglich !!</a:t>
            </a:r>
          </a:p>
        </p:txBody>
      </p:sp>
    </p:spTree>
    <p:extLst>
      <p:ext uri="{BB962C8B-B14F-4D97-AF65-F5344CB8AC3E}">
        <p14:creationId xmlns:p14="http://schemas.microsoft.com/office/powerpoint/2010/main" val="4879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 animBg="1"/>
      <p:bldP spid="6" grpId="0" animBg="1"/>
      <p:bldP spid="13" grpId="0" animBg="1"/>
      <p:bldP spid="15" grpId="0" animBg="1"/>
      <p:bldP spid="38" grpId="0" animBg="1"/>
      <p:bldP spid="39" grpId="0" animBg="1"/>
      <p:bldP spid="22" grpId="0" animBg="1"/>
      <p:bldP spid="31" grpId="0" animBg="1"/>
      <p:bldP spid="36" grpId="0" animBg="1"/>
      <p:bldP spid="41" grpId="0" animBg="1"/>
      <p:bldP spid="45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a) Alle Kosten sind nun gem. § 9 Abs. 3 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Schlusskostenrechnung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514659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b) Kostenschuldner ist gem. § 29 Nr. 1 GKG der </a:t>
            </a:r>
            <a:r>
              <a:rPr lang="de-DE" u="sng" dirty="0"/>
              <a:t>Beklagte als Entscheidungsschuldner</a:t>
            </a:r>
            <a:r>
              <a:rPr lang="de-DE" dirty="0"/>
              <a:t>.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4" y="4428075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c) Der von dem Kläger, als Antragsschuldner gem. § 22 I S.1 GKG, geleisteter Vorschuss ist auf die zu 	Kosten der Beklagten, im Rahmen der </a:t>
            </a:r>
            <a:r>
              <a:rPr lang="de-DE" dirty="0" err="1"/>
              <a:t>Mithaft</a:t>
            </a:r>
            <a:r>
              <a:rPr lang="de-DE" dirty="0"/>
              <a:t>, zu verrechnen. </a:t>
            </a:r>
          </a:p>
          <a:p>
            <a:r>
              <a:rPr lang="de-DE" dirty="0"/>
              <a:t>	Der offene Restbetrag wird im Wege </a:t>
            </a:r>
            <a:r>
              <a:rPr lang="de-DE" u="sng" dirty="0">
                <a:solidFill>
                  <a:srgbClr val="FF0000"/>
                </a:solidFill>
              </a:rPr>
              <a:t>der Sollstellung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/>
              <a:t>gem. §§ 4 Abs. 2, 15 Abs. 1 </a:t>
            </a:r>
          </a:p>
          <a:p>
            <a:r>
              <a:rPr lang="de-DE" dirty="0"/>
              <a:t>	und 25 </a:t>
            </a:r>
            <a:r>
              <a:rPr lang="de-DE" dirty="0" err="1"/>
              <a:t>KostVfg</a:t>
            </a:r>
            <a:r>
              <a:rPr lang="de-DE" dirty="0"/>
              <a:t>  von dem Beklagten erfordert.</a:t>
            </a:r>
          </a:p>
          <a:p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2" name="Rechteck 11"/>
          <p:cNvSpPr/>
          <p:nvPr/>
        </p:nvSpPr>
        <p:spPr>
          <a:xfrm>
            <a:off x="11503759" y="2560155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4" name="Rechteck 13"/>
          <p:cNvSpPr/>
          <p:nvPr/>
        </p:nvSpPr>
        <p:spPr>
          <a:xfrm>
            <a:off x="11503759" y="3371061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>
                <a:solidFill>
                  <a:schemeClr val="tx1"/>
                </a:solidFill>
              </a:rPr>
              <a:t>F</a:t>
            </a:r>
            <a:r>
              <a:rPr lang="de-DE" sz="1600" dirty="0">
                <a:solidFill>
                  <a:schemeClr val="tx1"/>
                </a:solidFill>
              </a:rPr>
              <a:t>1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1503759" y="5608271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>
                <a:solidFill>
                  <a:schemeClr val="tx1"/>
                </a:solidFill>
              </a:rPr>
              <a:t>G</a:t>
            </a:r>
            <a:r>
              <a:rPr lang="de-DE" sz="1600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829640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  <p:bldP spid="12" grpId="0" animBg="1"/>
      <p:bldP spid="14" grpId="0" animBg="1"/>
      <p:bldP spid="17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1007</Words>
  <Application>Microsoft Office PowerPoint</Application>
  <PresentationFormat>Breitbild</PresentationFormat>
  <Paragraphs>289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Luckey, Nina</cp:lastModifiedBy>
  <cp:revision>63</cp:revision>
  <dcterms:created xsi:type="dcterms:W3CDTF">2023-07-24T07:26:55Z</dcterms:created>
  <dcterms:modified xsi:type="dcterms:W3CDTF">2025-11-13T13:43:07Z</dcterms:modified>
</cp:coreProperties>
</file>