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62" r:id="rId3"/>
    <p:sldId id="261" r:id="rId4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55D8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2" autoAdjust="0"/>
    <p:restoredTop sz="94660"/>
  </p:normalViewPr>
  <p:slideViewPr>
    <p:cSldViewPr snapToGrid="0" showGuides="1">
      <p:cViewPr varScale="1">
        <p:scale>
          <a:sx n="123" d="100"/>
          <a:sy n="123" d="100"/>
        </p:scale>
        <p:origin x="126" y="28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 smtClean="0"/>
              <a:t>Formatvorlage des Untertitelmasters durch Klicken bearbeiten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702CDF-2DC7-49AC-9ECF-63027A015A06}" type="datetimeFigureOut">
              <a:rPr lang="de-DE" smtClean="0"/>
              <a:t>04.03.2024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57D314-46DA-4061-A034-6DCBA0DE900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3100549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702CDF-2DC7-49AC-9ECF-63027A015A06}" type="datetimeFigureOut">
              <a:rPr lang="de-DE" smtClean="0"/>
              <a:t>04.03.2024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57D314-46DA-4061-A034-6DCBA0DE900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6994287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702CDF-2DC7-49AC-9ECF-63027A015A06}" type="datetimeFigureOut">
              <a:rPr lang="de-DE" smtClean="0"/>
              <a:t>04.03.2024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57D314-46DA-4061-A034-6DCBA0DE900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5142251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702CDF-2DC7-49AC-9ECF-63027A015A06}" type="datetimeFigureOut">
              <a:rPr lang="de-DE" smtClean="0"/>
              <a:t>04.03.2024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57D314-46DA-4061-A034-6DCBA0DE900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7569154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702CDF-2DC7-49AC-9ECF-63027A015A06}" type="datetimeFigureOut">
              <a:rPr lang="de-DE" smtClean="0"/>
              <a:t>04.03.2024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57D314-46DA-4061-A034-6DCBA0DE900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998660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702CDF-2DC7-49AC-9ECF-63027A015A06}" type="datetimeFigureOut">
              <a:rPr lang="de-DE" smtClean="0"/>
              <a:t>04.03.2024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57D314-46DA-4061-A034-6DCBA0DE900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9260709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702CDF-2DC7-49AC-9ECF-63027A015A06}" type="datetimeFigureOut">
              <a:rPr lang="de-DE" smtClean="0"/>
              <a:t>04.03.2024</a:t>
            </a:fld>
            <a:endParaRPr lang="de-DE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57D314-46DA-4061-A034-6DCBA0DE900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13144421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702CDF-2DC7-49AC-9ECF-63027A015A06}" type="datetimeFigureOut">
              <a:rPr lang="de-DE" smtClean="0"/>
              <a:t>04.03.2024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57D314-46DA-4061-A034-6DCBA0DE900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968715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702CDF-2DC7-49AC-9ECF-63027A015A06}" type="datetimeFigureOut">
              <a:rPr lang="de-DE" smtClean="0"/>
              <a:t>04.03.2024</a:t>
            </a:fld>
            <a:endParaRPr 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57D314-46DA-4061-A034-6DCBA0DE900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7995053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702CDF-2DC7-49AC-9ECF-63027A015A06}" type="datetimeFigureOut">
              <a:rPr lang="de-DE" smtClean="0"/>
              <a:t>04.03.2024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57D314-46DA-4061-A034-6DCBA0DE900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834625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702CDF-2DC7-49AC-9ECF-63027A015A06}" type="datetimeFigureOut">
              <a:rPr lang="de-DE" smtClean="0"/>
              <a:t>04.03.2024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57D314-46DA-4061-A034-6DCBA0DE900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7647059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702CDF-2DC7-49AC-9ECF-63027A015A06}" type="datetimeFigureOut">
              <a:rPr lang="de-DE" smtClean="0"/>
              <a:t>04.03.2024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257D314-46DA-4061-A034-6DCBA0DE900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1424783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hteck 7"/>
          <p:cNvSpPr/>
          <p:nvPr/>
        </p:nvSpPr>
        <p:spPr>
          <a:xfrm>
            <a:off x="1469035" y="700423"/>
            <a:ext cx="10148340" cy="9144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2000" b="1" dirty="0" smtClean="0">
                <a:solidFill>
                  <a:schemeClr val="tx1"/>
                </a:solidFill>
              </a:rPr>
              <a:t>KR Schlusskostenrechnung</a:t>
            </a:r>
            <a:endParaRPr lang="de-DE" sz="2000" b="1" dirty="0">
              <a:solidFill>
                <a:schemeClr val="tx1"/>
              </a:solidFill>
            </a:endParaRPr>
          </a:p>
        </p:txBody>
      </p:sp>
      <p:graphicFrame>
        <p:nvGraphicFramePr>
          <p:cNvPr id="5" name="Tabel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90709294"/>
              </p:ext>
            </p:extLst>
          </p:nvPr>
        </p:nvGraphicFramePr>
        <p:xfrm>
          <a:off x="1467765" y="1380484"/>
          <a:ext cx="10150879" cy="473390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006881">
                  <a:extLst>
                    <a:ext uri="{9D8B030D-6E8A-4147-A177-3AD203B41FA5}">
                      <a16:colId xmlns:a16="http://schemas.microsoft.com/office/drawing/2014/main" val="3186664314"/>
                    </a:ext>
                  </a:extLst>
                </a:gridCol>
                <a:gridCol w="1993692">
                  <a:extLst>
                    <a:ext uri="{9D8B030D-6E8A-4147-A177-3AD203B41FA5}">
                      <a16:colId xmlns:a16="http://schemas.microsoft.com/office/drawing/2014/main" val="3164974163"/>
                    </a:ext>
                  </a:extLst>
                </a:gridCol>
                <a:gridCol w="1828800">
                  <a:extLst>
                    <a:ext uri="{9D8B030D-6E8A-4147-A177-3AD203B41FA5}">
                      <a16:colId xmlns:a16="http://schemas.microsoft.com/office/drawing/2014/main" val="540794854"/>
                    </a:ext>
                  </a:extLst>
                </a:gridCol>
                <a:gridCol w="2053652">
                  <a:extLst>
                    <a:ext uri="{9D8B030D-6E8A-4147-A177-3AD203B41FA5}">
                      <a16:colId xmlns:a16="http://schemas.microsoft.com/office/drawing/2014/main" val="386674676"/>
                    </a:ext>
                  </a:extLst>
                </a:gridCol>
                <a:gridCol w="1753849">
                  <a:extLst>
                    <a:ext uri="{9D8B030D-6E8A-4147-A177-3AD203B41FA5}">
                      <a16:colId xmlns:a16="http://schemas.microsoft.com/office/drawing/2014/main" val="4117031524"/>
                    </a:ext>
                  </a:extLst>
                </a:gridCol>
                <a:gridCol w="1514005">
                  <a:extLst>
                    <a:ext uri="{9D8B030D-6E8A-4147-A177-3AD203B41FA5}">
                      <a16:colId xmlns:a16="http://schemas.microsoft.com/office/drawing/2014/main" val="3313305969"/>
                    </a:ext>
                  </a:extLst>
                </a:gridCol>
              </a:tblGrid>
              <a:tr h="120273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>
                          <a:solidFill>
                            <a:schemeClr val="tx1"/>
                          </a:solidFill>
                          <a:effectLst/>
                        </a:rPr>
                        <a:t>KV-Nr. </a:t>
                      </a:r>
                      <a:endParaRPr lang="de-DE" sz="2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>
                          <a:solidFill>
                            <a:schemeClr val="tx1"/>
                          </a:solidFill>
                          <a:effectLst/>
                        </a:rPr>
                        <a:t>Gebührentatbestand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>
                          <a:solidFill>
                            <a:schemeClr val="tx1"/>
                          </a:solidFill>
                          <a:effectLst/>
                        </a:rPr>
                        <a:t>(Gegenstand des Kostenansatzes)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de-DE" sz="2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>
                          <a:solidFill>
                            <a:schemeClr val="tx1"/>
                          </a:solidFill>
                          <a:effectLst/>
                        </a:rPr>
                        <a:t>Streitwert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>
                          <a:solidFill>
                            <a:schemeClr val="tx1"/>
                          </a:solidFill>
                          <a:effectLst/>
                        </a:rPr>
                        <a:t>In EUR</a:t>
                      </a:r>
                      <a:endParaRPr lang="de-DE" sz="2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>
                          <a:solidFill>
                            <a:schemeClr val="tx1"/>
                          </a:solidFill>
                          <a:effectLst/>
                        </a:rPr>
                        <a:t>Betrag/Gebühr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>
                          <a:solidFill>
                            <a:schemeClr val="tx1"/>
                          </a:solidFill>
                          <a:effectLst/>
                        </a:rPr>
                        <a:t>In EUR</a:t>
                      </a:r>
                      <a:endParaRPr lang="de-DE" sz="2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 err="1" smtClean="0">
                          <a:solidFill>
                            <a:schemeClr val="tx1"/>
                          </a:solidFill>
                          <a:effectLst/>
                        </a:rPr>
                        <a:t>Mithaft</a:t>
                      </a:r>
                      <a:r>
                        <a:rPr lang="de-DE" sz="2000" dirty="0" smtClean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 smtClean="0">
                          <a:solidFill>
                            <a:schemeClr val="tx1"/>
                          </a:solidFill>
                          <a:effectLst/>
                        </a:rPr>
                        <a:t>Kläger</a:t>
                      </a:r>
                      <a:endParaRPr lang="de-DE" sz="20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2000" dirty="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 err="1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Mithaft</a:t>
                      </a:r>
                      <a:endParaRPr lang="de-DE" sz="2000" dirty="0" smtClean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Beklagter</a:t>
                      </a:r>
                      <a:endParaRPr lang="de-DE" sz="2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76858955"/>
                  </a:ext>
                </a:extLst>
              </a:tr>
              <a:tr h="60146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de-DE" sz="1600" dirty="0" smtClean="0">
                        <a:effectLst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600" dirty="0">
                          <a:effectLst/>
                        </a:rPr>
                        <a:t> </a:t>
                      </a:r>
                      <a:endParaRPr lang="de-DE" sz="1600" b="1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200" dirty="0" smtClean="0"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600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</a:rPr>
                        <a:t> </a:t>
                      </a: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600" b="1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</a:rPr>
                        <a:t> </a:t>
                      </a:r>
                      <a:endParaRPr lang="de-DE" sz="1600" b="1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600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</a:rPr>
                        <a:t> </a:t>
                      </a: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89362680"/>
                  </a:ext>
                </a:extLst>
              </a:tr>
              <a:tr h="65705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200" dirty="0" smtClean="0"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b="1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66465287"/>
                  </a:ext>
                </a:extLst>
              </a:tr>
              <a:tr h="59324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200" dirty="0" smtClean="0"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b="1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16990574"/>
                  </a:ext>
                </a:extLst>
              </a:tr>
              <a:tr h="82014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200" dirty="0" smtClean="0"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b="1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4913311"/>
                  </a:ext>
                </a:extLst>
              </a:tr>
            </a:tbl>
          </a:graphicData>
        </a:graphic>
      </p:graphicFrame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337397" y="2668006"/>
            <a:ext cx="16719316" cy="6463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de-DE"/>
          </a:p>
        </p:txBody>
      </p:sp>
      <p:sp>
        <p:nvSpPr>
          <p:cNvPr id="7" name="Abgerundetes Rechteck 6"/>
          <p:cNvSpPr/>
          <p:nvPr/>
        </p:nvSpPr>
        <p:spPr>
          <a:xfrm>
            <a:off x="1469036" y="108812"/>
            <a:ext cx="9533743" cy="749384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Übungsaufgabe Ü017z</a:t>
            </a:r>
            <a:endParaRPr lang="de-DE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Gefaltete Ecke 8"/>
          <p:cNvSpPr/>
          <p:nvPr/>
        </p:nvSpPr>
        <p:spPr>
          <a:xfrm rot="21054758">
            <a:off x="284367" y="201814"/>
            <a:ext cx="1236183" cy="1201351"/>
          </a:xfrm>
          <a:prstGeom prst="foldedCorner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Lösung</a:t>
            </a:r>
            <a:endParaRPr lang="de-DE" sz="24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10" name="Rechteck 9"/>
          <p:cNvSpPr/>
          <p:nvPr/>
        </p:nvSpPr>
        <p:spPr>
          <a:xfrm>
            <a:off x="0" y="6551736"/>
            <a:ext cx="871538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>
                <a:solidFill>
                  <a:schemeClr val="tx1"/>
                </a:solidFill>
              </a:rPr>
              <a:t>1</a:t>
            </a: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11" name="Rechteck 10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>
                <a:solidFill>
                  <a:schemeClr val="tx1"/>
                </a:solidFill>
              </a:rPr>
              <a:t>KG-Ref.AF Carus</a:t>
            </a: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2" name="Rechteck 1"/>
          <p:cNvSpPr/>
          <p:nvPr/>
        </p:nvSpPr>
        <p:spPr>
          <a:xfrm>
            <a:off x="1511276" y="3153581"/>
            <a:ext cx="867776" cy="32060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b="1" dirty="0" smtClean="0">
                <a:solidFill>
                  <a:schemeClr val="tx1"/>
                </a:solidFill>
              </a:rPr>
              <a:t>1211/1</a:t>
            </a:r>
            <a:endParaRPr lang="de-DE" b="1" dirty="0">
              <a:solidFill>
                <a:schemeClr val="tx1"/>
              </a:solidFill>
            </a:endParaRPr>
          </a:p>
        </p:txBody>
      </p:sp>
      <p:sp>
        <p:nvSpPr>
          <p:cNvPr id="4" name="Rechteck 3"/>
          <p:cNvSpPr/>
          <p:nvPr/>
        </p:nvSpPr>
        <p:spPr>
          <a:xfrm>
            <a:off x="4777497" y="3095978"/>
            <a:ext cx="1154243" cy="374693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>
              <a:lnSpc>
                <a:spcPct val="107000"/>
              </a:lnSpc>
              <a:defRPr/>
            </a:pPr>
            <a:r>
              <a:rPr lang="de-DE" b="1" dirty="0" smtClean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22.500,00</a:t>
            </a:r>
            <a:endParaRPr lang="de-DE" b="1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2" name="Rechteck 11"/>
          <p:cNvSpPr/>
          <p:nvPr/>
        </p:nvSpPr>
        <p:spPr>
          <a:xfrm>
            <a:off x="7076127" y="3153581"/>
            <a:ext cx="1110400" cy="27306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de-DE" b="1" dirty="0" smtClean="0">
                <a:solidFill>
                  <a:schemeClr val="tx1"/>
                </a:solidFill>
              </a:rPr>
              <a:t>411,00</a:t>
            </a:r>
            <a:endParaRPr lang="de-DE" b="1" dirty="0">
              <a:solidFill>
                <a:schemeClr val="tx1"/>
              </a:solidFill>
            </a:endParaRPr>
          </a:p>
        </p:txBody>
      </p:sp>
      <p:sp>
        <p:nvSpPr>
          <p:cNvPr id="13" name="Rechteck 12"/>
          <p:cNvSpPr/>
          <p:nvPr/>
        </p:nvSpPr>
        <p:spPr>
          <a:xfrm>
            <a:off x="8821783" y="3124879"/>
            <a:ext cx="1126803" cy="37679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>
              <a:lnSpc>
                <a:spcPct val="107000"/>
              </a:lnSpc>
              <a:defRPr/>
            </a:pPr>
            <a:r>
              <a:rPr lang="de-DE" b="1" dirty="0" smtClean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411,00 €</a:t>
            </a:r>
            <a:endParaRPr lang="de-DE" b="1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5" name="Rechteck 14"/>
          <p:cNvSpPr/>
          <p:nvPr/>
        </p:nvSpPr>
        <p:spPr>
          <a:xfrm>
            <a:off x="2493791" y="3065121"/>
            <a:ext cx="1781284" cy="40343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400" b="1" dirty="0" smtClean="0">
                <a:solidFill>
                  <a:schemeClr val="tx1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Verfahren im Allgemeinen</a:t>
            </a:r>
            <a:endParaRPr lang="de-DE" sz="1400" dirty="0">
              <a:solidFill>
                <a:schemeClr val="tx1"/>
              </a:solidFill>
            </a:endParaRPr>
          </a:p>
        </p:txBody>
      </p:sp>
      <p:sp>
        <p:nvSpPr>
          <p:cNvPr id="22" name="Rechteck 21"/>
          <p:cNvSpPr/>
          <p:nvPr/>
        </p:nvSpPr>
        <p:spPr>
          <a:xfrm>
            <a:off x="10308189" y="3155400"/>
            <a:ext cx="1126803" cy="37679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>
              <a:lnSpc>
                <a:spcPct val="107000"/>
              </a:lnSpc>
              <a:defRPr/>
            </a:pPr>
            <a:r>
              <a:rPr lang="de-DE" b="1" dirty="0" smtClean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 0,00 €</a:t>
            </a:r>
            <a:endParaRPr lang="de-DE" b="1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6" name="Rechteck 35"/>
          <p:cNvSpPr/>
          <p:nvPr/>
        </p:nvSpPr>
        <p:spPr>
          <a:xfrm>
            <a:off x="2609328" y="4674748"/>
            <a:ext cx="1845499" cy="51663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400" dirty="0" smtClean="0">
                <a:solidFill>
                  <a:schemeClr val="tx1"/>
                </a:solidFill>
              </a:rPr>
              <a:t>Gesamtkosten des Verfahrens</a:t>
            </a:r>
            <a:endParaRPr lang="de-DE" sz="1400" dirty="0">
              <a:solidFill>
                <a:schemeClr val="tx1"/>
              </a:solidFill>
            </a:endParaRPr>
          </a:p>
        </p:txBody>
      </p:sp>
      <p:sp>
        <p:nvSpPr>
          <p:cNvPr id="37" name="Rechteck 36"/>
          <p:cNvSpPr/>
          <p:nvPr/>
        </p:nvSpPr>
        <p:spPr>
          <a:xfrm>
            <a:off x="6846342" y="4674748"/>
            <a:ext cx="1190393" cy="51663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b="1" u="sng" dirty="0" smtClean="0">
                <a:solidFill>
                  <a:schemeClr val="tx1"/>
                </a:solidFill>
              </a:rPr>
              <a:t> 411,00</a:t>
            </a:r>
            <a:endParaRPr lang="de-DE" b="1" u="sng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732959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2" grpId="0" animBg="1"/>
      <p:bldP spid="4" grpId="0" animBg="1"/>
      <p:bldP spid="12" grpId="0" animBg="1"/>
      <p:bldP spid="13" grpId="0" animBg="1"/>
      <p:bldP spid="15" grpId="0" animBg="1"/>
      <p:bldP spid="22" grpId="0" animBg="1"/>
      <p:bldP spid="36" grpId="0" animBg="1"/>
      <p:bldP spid="37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3" name="Gruppieren 32"/>
          <p:cNvGrpSpPr/>
          <p:nvPr/>
        </p:nvGrpSpPr>
        <p:grpSpPr>
          <a:xfrm>
            <a:off x="6322895" y="3196596"/>
            <a:ext cx="5288637" cy="421672"/>
            <a:chOff x="1262113" y="6361812"/>
            <a:chExt cx="5150791" cy="421672"/>
          </a:xfrm>
        </p:grpSpPr>
        <p:sp>
          <p:nvSpPr>
            <p:cNvPr id="34" name="Rechteck 33"/>
            <p:cNvSpPr/>
            <p:nvPr/>
          </p:nvSpPr>
          <p:spPr>
            <a:xfrm>
              <a:off x="1262113" y="6361812"/>
              <a:ext cx="4599903" cy="421672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de-DE" dirty="0" smtClean="0">
                  <a:solidFill>
                    <a:schemeClr val="tx1"/>
                  </a:solidFill>
                </a:rPr>
                <a:t>Zuviel:</a:t>
              </a:r>
            </a:p>
          </p:txBody>
        </p:sp>
        <p:sp>
          <p:nvSpPr>
            <p:cNvPr id="35" name="Rectangle 1"/>
            <p:cNvSpPr>
              <a:spLocks noChangeArrowheads="1"/>
            </p:cNvSpPr>
            <p:nvPr/>
          </p:nvSpPr>
          <p:spPr bwMode="auto">
            <a:xfrm>
              <a:off x="4586874" y="6387982"/>
              <a:ext cx="1826030" cy="369332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  <a:effectLst/>
            <a:extLst/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r>
                <a:rPr lang="de-DE" dirty="0" smtClean="0"/>
                <a:t>=      120,00 EUR</a:t>
              </a:r>
              <a:endParaRPr lang="de-DE" dirty="0"/>
            </a:p>
          </p:txBody>
        </p:sp>
      </p:grpSp>
      <p:sp>
        <p:nvSpPr>
          <p:cNvPr id="2" name="Rechteck 1"/>
          <p:cNvSpPr/>
          <p:nvPr/>
        </p:nvSpPr>
        <p:spPr>
          <a:xfrm>
            <a:off x="581227" y="2508800"/>
            <a:ext cx="4188811" cy="293917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u="sng" dirty="0">
                <a:solidFill>
                  <a:schemeClr val="tx1"/>
                </a:solidFill>
              </a:rPr>
              <a:t>Bereits </a:t>
            </a:r>
            <a:r>
              <a:rPr lang="de-DE" u="sng" dirty="0" smtClean="0">
                <a:solidFill>
                  <a:schemeClr val="tx1"/>
                </a:solidFill>
              </a:rPr>
              <a:t>gezahlt von Klägerin:</a:t>
            </a:r>
            <a:endParaRPr lang="de-DE" u="sng" dirty="0">
              <a:solidFill>
                <a:schemeClr val="tx1"/>
              </a:solidFill>
            </a:endParaRPr>
          </a:p>
        </p:txBody>
      </p:sp>
      <p:sp>
        <p:nvSpPr>
          <p:cNvPr id="8" name="Rechteck 7"/>
          <p:cNvSpPr/>
          <p:nvPr/>
        </p:nvSpPr>
        <p:spPr>
          <a:xfrm>
            <a:off x="1469031" y="718522"/>
            <a:ext cx="10148340" cy="588469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2000" b="1" dirty="0" smtClean="0">
                <a:solidFill>
                  <a:schemeClr val="tx1"/>
                </a:solidFill>
              </a:rPr>
              <a:t>Schlusskostenrechnung</a:t>
            </a:r>
            <a:endParaRPr lang="de-DE" sz="2000" b="1" dirty="0">
              <a:solidFill>
                <a:schemeClr val="tx1"/>
              </a:solidFill>
            </a:endParaRPr>
          </a:p>
        </p:txBody>
      </p:sp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606401" y="1329795"/>
            <a:ext cx="1805441" cy="369332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  <a:effectLst/>
          <a:ex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de-DE" dirty="0" smtClean="0"/>
              <a:t>Davon tragen:</a:t>
            </a:r>
            <a:endParaRPr lang="de-DE" dirty="0"/>
          </a:p>
        </p:txBody>
      </p:sp>
      <p:sp>
        <p:nvSpPr>
          <p:cNvPr id="11" name="Rechteck 10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>
                <a:solidFill>
                  <a:schemeClr val="tx1"/>
                </a:solidFill>
              </a:rPr>
              <a:t>KG-Ref.AF Carus</a:t>
            </a: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13" name="Rectangle 1"/>
          <p:cNvSpPr>
            <a:spLocks noChangeArrowheads="1"/>
          </p:cNvSpPr>
          <p:nvPr/>
        </p:nvSpPr>
        <p:spPr bwMode="auto">
          <a:xfrm>
            <a:off x="3805072" y="2561308"/>
            <a:ext cx="1848330" cy="369332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  <a:effectLst/>
          <a:ex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de-DE" dirty="0" smtClean="0"/>
              <a:t>=     1383,00 EUR</a:t>
            </a:r>
            <a:endParaRPr lang="de-DE" dirty="0"/>
          </a:p>
        </p:txBody>
      </p:sp>
      <p:sp>
        <p:nvSpPr>
          <p:cNvPr id="15" name="Rectangle 1"/>
          <p:cNvSpPr>
            <a:spLocks noChangeArrowheads="1"/>
          </p:cNvSpPr>
          <p:nvPr/>
        </p:nvSpPr>
        <p:spPr bwMode="auto">
          <a:xfrm>
            <a:off x="581227" y="1749483"/>
            <a:ext cx="5351487" cy="369332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  <a:effectLst/>
          <a:ex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de-DE" dirty="0" smtClean="0"/>
              <a:t>der Kläger 	mit 100%                      =  411,00 EUR</a:t>
            </a:r>
            <a:endParaRPr lang="de-DE" dirty="0"/>
          </a:p>
        </p:txBody>
      </p:sp>
      <p:sp>
        <p:nvSpPr>
          <p:cNvPr id="28" name="Abgerundetes Rechteck 27"/>
          <p:cNvSpPr/>
          <p:nvPr/>
        </p:nvSpPr>
        <p:spPr>
          <a:xfrm>
            <a:off x="1469036" y="108812"/>
            <a:ext cx="10148335" cy="749384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Übungsaufgaben 017z</a:t>
            </a:r>
            <a:endParaRPr lang="de-DE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pSp>
        <p:nvGrpSpPr>
          <p:cNvPr id="3" name="Gruppieren 2"/>
          <p:cNvGrpSpPr/>
          <p:nvPr/>
        </p:nvGrpSpPr>
        <p:grpSpPr>
          <a:xfrm>
            <a:off x="581226" y="3162538"/>
            <a:ext cx="5351487" cy="429560"/>
            <a:chOff x="899534" y="4830623"/>
            <a:chExt cx="5072175" cy="429560"/>
          </a:xfrm>
        </p:grpSpPr>
        <p:sp>
          <p:nvSpPr>
            <p:cNvPr id="42" name="Rechteck 41"/>
            <p:cNvSpPr/>
            <p:nvPr/>
          </p:nvSpPr>
          <p:spPr>
            <a:xfrm>
              <a:off x="899534" y="4830623"/>
              <a:ext cx="4421742" cy="421672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de-DE" dirty="0" err="1" smtClean="0">
                  <a:solidFill>
                    <a:schemeClr val="tx1"/>
                  </a:solidFill>
                </a:rPr>
                <a:t>zuviel</a:t>
              </a:r>
              <a:r>
                <a:rPr lang="de-DE" dirty="0" smtClean="0">
                  <a:solidFill>
                    <a:schemeClr val="tx1"/>
                  </a:solidFill>
                </a:rPr>
                <a:t>:</a:t>
              </a:r>
            </a:p>
          </p:txBody>
        </p:sp>
        <p:sp>
          <p:nvSpPr>
            <p:cNvPr id="43" name="Rectangle 1"/>
            <p:cNvSpPr>
              <a:spLocks noChangeArrowheads="1"/>
            </p:cNvSpPr>
            <p:nvPr/>
          </p:nvSpPr>
          <p:spPr bwMode="auto">
            <a:xfrm>
              <a:off x="4123378" y="4890851"/>
              <a:ext cx="1848331" cy="369332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  <a:effectLst/>
            <a:extLst/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r>
                <a:rPr lang="de-DE" dirty="0" smtClean="0"/>
                <a:t>=     972,00 EUR</a:t>
              </a:r>
              <a:endParaRPr lang="de-DE" dirty="0"/>
            </a:p>
          </p:txBody>
        </p:sp>
      </p:grpSp>
      <p:sp>
        <p:nvSpPr>
          <p:cNvPr id="44" name="Gefaltete Ecke 43"/>
          <p:cNvSpPr/>
          <p:nvPr/>
        </p:nvSpPr>
        <p:spPr>
          <a:xfrm rot="398425">
            <a:off x="10577022" y="217339"/>
            <a:ext cx="1236183" cy="1201351"/>
          </a:xfrm>
          <a:prstGeom prst="foldedCorner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Lösung</a:t>
            </a:r>
            <a:endParaRPr lang="de-DE" sz="24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22" name="Rectangle 1"/>
          <p:cNvSpPr>
            <a:spLocks noChangeArrowheads="1"/>
          </p:cNvSpPr>
          <p:nvPr/>
        </p:nvSpPr>
        <p:spPr bwMode="auto">
          <a:xfrm>
            <a:off x="6260045" y="1698435"/>
            <a:ext cx="5351487" cy="369332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  <a:effectLst/>
          <a:ex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de-DE" dirty="0" smtClean="0"/>
              <a:t>der Beklagte 			= 0,00 EUR</a:t>
            </a:r>
            <a:endParaRPr lang="de-DE" dirty="0"/>
          </a:p>
        </p:txBody>
      </p:sp>
      <p:sp>
        <p:nvSpPr>
          <p:cNvPr id="24" name="Rechteck 23"/>
          <p:cNvSpPr/>
          <p:nvPr/>
        </p:nvSpPr>
        <p:spPr>
          <a:xfrm>
            <a:off x="6322896" y="2549009"/>
            <a:ext cx="4188811" cy="293917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u="sng" dirty="0">
                <a:solidFill>
                  <a:schemeClr val="tx1"/>
                </a:solidFill>
              </a:rPr>
              <a:t>Bereits </a:t>
            </a:r>
            <a:r>
              <a:rPr lang="de-DE" u="sng" dirty="0" smtClean="0">
                <a:solidFill>
                  <a:schemeClr val="tx1"/>
                </a:solidFill>
              </a:rPr>
              <a:t>gezahlt von Beklagten:</a:t>
            </a:r>
            <a:endParaRPr lang="de-DE" u="sng" dirty="0">
              <a:solidFill>
                <a:schemeClr val="tx1"/>
              </a:solidFill>
            </a:endParaRPr>
          </a:p>
        </p:txBody>
      </p:sp>
      <p:sp>
        <p:nvSpPr>
          <p:cNvPr id="26" name="Rectangle 1"/>
          <p:cNvSpPr>
            <a:spLocks noChangeArrowheads="1"/>
          </p:cNvSpPr>
          <p:nvPr/>
        </p:nvSpPr>
        <p:spPr bwMode="auto">
          <a:xfrm>
            <a:off x="9583357" y="2618051"/>
            <a:ext cx="1694786" cy="369332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  <a:effectLst/>
          <a:ex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de-DE" dirty="0" smtClean="0"/>
              <a:t>= 120 ,00 EUR</a:t>
            </a:r>
            <a:endParaRPr lang="de-DE" dirty="0"/>
          </a:p>
        </p:txBody>
      </p:sp>
      <p:grpSp>
        <p:nvGrpSpPr>
          <p:cNvPr id="48" name="Gruppieren 47"/>
          <p:cNvGrpSpPr/>
          <p:nvPr/>
        </p:nvGrpSpPr>
        <p:grpSpPr>
          <a:xfrm>
            <a:off x="984086" y="3480014"/>
            <a:ext cx="4422861" cy="1333856"/>
            <a:chOff x="5513542" y="4835496"/>
            <a:chExt cx="4422861" cy="1333856"/>
          </a:xfrm>
        </p:grpSpPr>
        <p:sp>
          <p:nvSpPr>
            <p:cNvPr id="50" name="Gleichschenkliges Dreieck 49"/>
            <p:cNvSpPr/>
            <p:nvPr/>
          </p:nvSpPr>
          <p:spPr>
            <a:xfrm rot="3292108">
              <a:off x="9009167" y="4836297"/>
              <a:ext cx="928038" cy="926435"/>
            </a:xfrm>
            <a:prstGeom prst="triangle">
              <a:avLst/>
            </a:prstGeom>
            <a:solidFill>
              <a:schemeClr val="accent2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49" name="Rechteck 48"/>
            <p:cNvSpPr/>
            <p:nvPr/>
          </p:nvSpPr>
          <p:spPr>
            <a:xfrm>
              <a:off x="5513542" y="5191987"/>
              <a:ext cx="3961829" cy="977365"/>
            </a:xfrm>
            <a:prstGeom prst="rect">
              <a:avLst/>
            </a:prstGeom>
            <a:solidFill>
              <a:schemeClr val="accent2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sz="2000" b="1" i="1" dirty="0" smtClean="0">
                  <a:solidFill>
                    <a:srgbClr val="C00000"/>
                  </a:solidFill>
                </a:rPr>
                <a:t>Die mit Kost 18 </a:t>
              </a:r>
              <a:r>
                <a:rPr lang="de-DE" sz="2000" b="1" i="1" dirty="0" err="1" smtClean="0">
                  <a:solidFill>
                    <a:srgbClr val="C00000"/>
                  </a:solidFill>
                </a:rPr>
                <a:t>Bl</a:t>
              </a:r>
              <a:r>
                <a:rPr lang="de-DE" sz="2000" b="1" i="1" dirty="0" smtClean="0">
                  <a:solidFill>
                    <a:srgbClr val="C00000"/>
                  </a:solidFill>
                </a:rPr>
                <a:t>. … an den Kl. z. Hd. PV zu erstatten sind.</a:t>
              </a:r>
              <a:endParaRPr lang="de-DE" sz="2000" b="1" i="1" dirty="0">
                <a:solidFill>
                  <a:srgbClr val="C00000"/>
                </a:solidFill>
              </a:endParaRPr>
            </a:p>
          </p:txBody>
        </p:sp>
      </p:grpSp>
      <p:grpSp>
        <p:nvGrpSpPr>
          <p:cNvPr id="51" name="Gruppieren 50"/>
          <p:cNvGrpSpPr/>
          <p:nvPr/>
        </p:nvGrpSpPr>
        <p:grpSpPr>
          <a:xfrm>
            <a:off x="6297104" y="3475454"/>
            <a:ext cx="4422861" cy="1333856"/>
            <a:chOff x="5513542" y="4835496"/>
            <a:chExt cx="4422861" cy="1333856"/>
          </a:xfrm>
        </p:grpSpPr>
        <p:sp>
          <p:nvSpPr>
            <p:cNvPr id="52" name="Gleichschenkliges Dreieck 51"/>
            <p:cNvSpPr/>
            <p:nvPr/>
          </p:nvSpPr>
          <p:spPr>
            <a:xfrm rot="3292108">
              <a:off x="9009167" y="4836297"/>
              <a:ext cx="928038" cy="926435"/>
            </a:xfrm>
            <a:prstGeom prst="triangle">
              <a:avLst/>
            </a:prstGeom>
            <a:solidFill>
              <a:schemeClr val="accent2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53" name="Rechteck 52"/>
            <p:cNvSpPr/>
            <p:nvPr/>
          </p:nvSpPr>
          <p:spPr>
            <a:xfrm>
              <a:off x="5513542" y="5191987"/>
              <a:ext cx="3961829" cy="977365"/>
            </a:xfrm>
            <a:prstGeom prst="rect">
              <a:avLst/>
            </a:prstGeom>
            <a:solidFill>
              <a:schemeClr val="accent2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sz="2000" b="1" i="1" dirty="0" smtClean="0">
                  <a:solidFill>
                    <a:srgbClr val="C00000"/>
                  </a:solidFill>
                </a:rPr>
                <a:t>Die mit Kost 18 </a:t>
              </a:r>
              <a:r>
                <a:rPr lang="de-DE" sz="2000" b="1" i="1" dirty="0" err="1" smtClean="0">
                  <a:solidFill>
                    <a:srgbClr val="C00000"/>
                  </a:solidFill>
                </a:rPr>
                <a:t>Bl</a:t>
              </a:r>
              <a:r>
                <a:rPr lang="de-DE" sz="2000" b="1" i="1" dirty="0" smtClean="0">
                  <a:solidFill>
                    <a:srgbClr val="C00000"/>
                  </a:solidFill>
                </a:rPr>
                <a:t>. … an den Bekl. z. Hd. PV zu erstatten sind.</a:t>
              </a:r>
              <a:endParaRPr lang="de-DE" sz="2000" b="1" i="1" dirty="0">
                <a:solidFill>
                  <a:srgbClr val="C0000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3256409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6" grpId="0" animBg="1"/>
      <p:bldP spid="13" grpId="0" animBg="1"/>
      <p:bldP spid="15" grpId="0" animBg="1"/>
      <p:bldP spid="22" grpId="0" animBg="1"/>
      <p:bldP spid="24" grpId="0" animBg="1"/>
      <p:bldP spid="26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1466396" y="2383582"/>
            <a:ext cx="10150979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/>
          <a:ex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de-DE" dirty="0" smtClean="0"/>
              <a:t>a) Alle </a:t>
            </a:r>
            <a:r>
              <a:rPr lang="de-DE" dirty="0"/>
              <a:t>Kosten sind nun gem. § 9 Abs. </a:t>
            </a:r>
            <a:r>
              <a:rPr lang="de-DE" smtClean="0"/>
              <a:t>3 </a:t>
            </a:r>
            <a:r>
              <a:rPr lang="de-DE" dirty="0"/>
              <a:t>Nr. 1 GKG fällig. Gem. § 28 Abs. 1 </a:t>
            </a:r>
            <a:r>
              <a:rPr lang="de-DE" dirty="0" err="1"/>
              <a:t>KostVfg</a:t>
            </a:r>
            <a:r>
              <a:rPr lang="de-DE" dirty="0"/>
              <a:t>. Ist</a:t>
            </a:r>
          </a:p>
          <a:p>
            <a:r>
              <a:rPr lang="de-DE" dirty="0"/>
              <a:t>	nunmehr eine neue Kostenrechnung die Schlusskostenrechnung, zu erstellen.</a:t>
            </a:r>
          </a:p>
        </p:txBody>
      </p:sp>
      <p:sp>
        <p:nvSpPr>
          <p:cNvPr id="8" name="Rechteck 7"/>
          <p:cNvSpPr/>
          <p:nvPr/>
        </p:nvSpPr>
        <p:spPr>
          <a:xfrm>
            <a:off x="1469036" y="1118555"/>
            <a:ext cx="10148340" cy="9144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2000" b="1" dirty="0" smtClean="0">
                <a:solidFill>
                  <a:schemeClr val="tx1"/>
                </a:solidFill>
              </a:rPr>
              <a:t>KR Schlusskostenrechnung</a:t>
            </a:r>
            <a:endParaRPr lang="de-DE" sz="2000" b="1" dirty="0">
              <a:solidFill>
                <a:schemeClr val="tx1"/>
              </a:solidFill>
            </a:endParaRPr>
          </a:p>
        </p:txBody>
      </p:sp>
      <p:sp>
        <p:nvSpPr>
          <p:cNvPr id="10" name="Rechteck 9"/>
          <p:cNvSpPr/>
          <p:nvPr/>
        </p:nvSpPr>
        <p:spPr>
          <a:xfrm>
            <a:off x="0" y="6551736"/>
            <a:ext cx="871538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>
                <a:solidFill>
                  <a:schemeClr val="tx1"/>
                </a:solidFill>
              </a:rPr>
              <a:t>3</a:t>
            </a:r>
          </a:p>
        </p:txBody>
      </p:sp>
      <p:sp>
        <p:nvSpPr>
          <p:cNvPr id="11" name="Rechteck 10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>
                <a:solidFill>
                  <a:schemeClr val="tx1"/>
                </a:solidFill>
              </a:rPr>
              <a:t>KG-Ref.AF Carus</a:t>
            </a: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15" name="Rectangle 1"/>
          <p:cNvSpPr>
            <a:spLocks noChangeArrowheads="1"/>
          </p:cNvSpPr>
          <p:nvPr/>
        </p:nvSpPr>
        <p:spPr bwMode="auto">
          <a:xfrm>
            <a:off x="1466394" y="3462956"/>
            <a:ext cx="10150979" cy="369332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/>
          <a:ex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de-DE" dirty="0" smtClean="0"/>
              <a:t>b) Kostenschuldner </a:t>
            </a:r>
            <a:r>
              <a:rPr lang="de-DE" dirty="0"/>
              <a:t>ist gem. </a:t>
            </a:r>
            <a:r>
              <a:rPr lang="de-DE"/>
              <a:t>§ </a:t>
            </a:r>
            <a:r>
              <a:rPr lang="de-DE" smtClean="0"/>
              <a:t>22 I </a:t>
            </a:r>
            <a:r>
              <a:rPr lang="de-DE" dirty="0"/>
              <a:t>GKG </a:t>
            </a:r>
            <a:r>
              <a:rPr lang="de-DE" dirty="0" smtClean="0"/>
              <a:t>der Kläger als </a:t>
            </a:r>
            <a:r>
              <a:rPr lang="de-DE" dirty="0" err="1" smtClean="0"/>
              <a:t>Antragsstellerschuldner</a:t>
            </a:r>
            <a:r>
              <a:rPr lang="de-DE" dirty="0" smtClean="0"/>
              <a:t>.</a:t>
            </a:r>
            <a:endParaRPr lang="de-DE" dirty="0"/>
          </a:p>
        </p:txBody>
      </p:sp>
      <p:sp>
        <p:nvSpPr>
          <p:cNvPr id="16" name="Rectangle 1"/>
          <p:cNvSpPr>
            <a:spLocks noChangeArrowheads="1"/>
          </p:cNvSpPr>
          <p:nvPr/>
        </p:nvSpPr>
        <p:spPr bwMode="auto">
          <a:xfrm>
            <a:off x="1466393" y="4212696"/>
            <a:ext cx="10150979" cy="92333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/>
          <a:ex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de-DE" dirty="0" smtClean="0"/>
              <a:t>c) Die </a:t>
            </a:r>
            <a:r>
              <a:rPr lang="de-DE" dirty="0"/>
              <a:t>verbleibende </a:t>
            </a:r>
            <a:r>
              <a:rPr lang="de-DE" dirty="0" smtClean="0"/>
              <a:t>Überzahlungen werden </a:t>
            </a:r>
            <a:r>
              <a:rPr lang="de-DE" dirty="0"/>
              <a:t>gem.  § 29 Abs. 3 + 4 S.1 </a:t>
            </a:r>
            <a:r>
              <a:rPr lang="de-DE" dirty="0" err="1"/>
              <a:t>KostVfg</a:t>
            </a:r>
            <a:r>
              <a:rPr lang="de-DE" dirty="0"/>
              <a:t> über </a:t>
            </a:r>
            <a:r>
              <a:rPr lang="de-DE" dirty="0" smtClean="0"/>
              <a:t>den		 </a:t>
            </a:r>
          </a:p>
          <a:p>
            <a:r>
              <a:rPr lang="de-DE" dirty="0"/>
              <a:t> </a:t>
            </a:r>
            <a:r>
              <a:rPr lang="de-DE" dirty="0" smtClean="0"/>
              <a:t>   Prozessbevollmächtigten der Klägerin und den Prozessbevollmächtigen der Beklagten jeweils mit </a:t>
            </a:r>
          </a:p>
          <a:p>
            <a:r>
              <a:rPr lang="de-DE" dirty="0"/>
              <a:t> </a:t>
            </a:r>
            <a:r>
              <a:rPr lang="de-DE" dirty="0" smtClean="0"/>
              <a:t>   </a:t>
            </a:r>
            <a:r>
              <a:rPr lang="de-DE" dirty="0"/>
              <a:t>Kost 18 </a:t>
            </a:r>
            <a:r>
              <a:rPr lang="de-DE" dirty="0" smtClean="0"/>
              <a:t>an die Klägerin und die Beklagte erstattet</a:t>
            </a:r>
            <a:r>
              <a:rPr lang="de-DE" dirty="0"/>
              <a:t>.    </a:t>
            </a:r>
          </a:p>
        </p:txBody>
      </p:sp>
      <p:sp>
        <p:nvSpPr>
          <p:cNvPr id="13" name="Abgerundetes Rechteck 12"/>
          <p:cNvSpPr/>
          <p:nvPr/>
        </p:nvSpPr>
        <p:spPr>
          <a:xfrm>
            <a:off x="1469036" y="108812"/>
            <a:ext cx="9533743" cy="749384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Übungsaufgabe Ü017z</a:t>
            </a:r>
            <a:endParaRPr lang="de-DE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Gefaltete Ecke 8"/>
          <p:cNvSpPr/>
          <p:nvPr/>
        </p:nvSpPr>
        <p:spPr>
          <a:xfrm rot="21054758">
            <a:off x="284367" y="201814"/>
            <a:ext cx="1236183" cy="1201351"/>
          </a:xfrm>
          <a:prstGeom prst="foldedCorner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Lösung</a:t>
            </a:r>
            <a:endParaRPr lang="de-DE" sz="24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099962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5" grpId="0" animBg="1"/>
      <p:bldP spid="16" grpId="0" animBg="1"/>
      <p:bldP spid="9" grpId="0" animBg="1"/>
    </p:bldLst>
  </p:timing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248</Words>
  <Application>Microsoft Office PowerPoint</Application>
  <PresentationFormat>Breitbild</PresentationFormat>
  <Paragraphs>60</Paragraphs>
  <Slides>3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5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3</vt:i4>
      </vt:variant>
    </vt:vector>
  </HeadingPairs>
  <TitlesOfParts>
    <vt:vector size="9" baseType="lpstr">
      <vt:lpstr>Arial</vt:lpstr>
      <vt:lpstr>Calibri</vt:lpstr>
      <vt:lpstr>Calibri Light</vt:lpstr>
      <vt:lpstr>MV Boli</vt:lpstr>
      <vt:lpstr>Times New Roman</vt:lpstr>
      <vt:lpstr>Office</vt:lpstr>
      <vt:lpstr>PowerPoint-Präsentation</vt:lpstr>
      <vt:lpstr>PowerPoint-Präsentation</vt:lpstr>
      <vt:lpstr>PowerPoint-Präsentation</vt:lpstr>
    </vt:vector>
  </TitlesOfParts>
  <Company>ITDZ-Berlin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Carus, Natascha</dc:creator>
  <cp:lastModifiedBy>Carus, Natascha</cp:lastModifiedBy>
  <cp:revision>30</cp:revision>
  <dcterms:created xsi:type="dcterms:W3CDTF">2023-07-24T07:26:55Z</dcterms:created>
  <dcterms:modified xsi:type="dcterms:W3CDTF">2024-03-04T11:58:57Z</dcterms:modified>
</cp:coreProperties>
</file>