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17F9-FC6F-496C-A800-D238553E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6F4CCA-DA36-476F-907E-328E8056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AB541-2557-4470-BA14-38D2878B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964F-61D8-4DC0-8837-01690285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9E3B6-878E-4033-8E31-9CC128EC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3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43B-5206-4CC9-BEE3-943255AE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17EC8-2B09-4F9D-B5A1-A2B99FAEF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541D5C-37CD-4094-BDFE-7942B8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8FA8D-3073-4335-9987-483C5F4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5683C-CD0A-4B95-8680-0781C09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C5F252-2992-46B7-B573-06E91B3C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6CF43-4421-421B-9A8F-D2B97C215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D4E1D-8F5D-4CF8-82D2-85B33FA7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39A26-D13A-4400-AED1-DF55ABB0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7705AF-B78D-4A09-9BD3-92BFEB5C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E2EC5-48A2-4F56-8A0C-56C3FB35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01CF8-7A62-49CD-A741-5207140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49245-9A67-4D31-BB05-053F9518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8DB57-3C5F-49D6-A8A5-841694B4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83A83-3CB0-428D-B007-87DED164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0E3B-74D4-47B0-9A53-3342146B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7932F-5B50-4341-A7B2-802EB64C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20A949-A9D3-4A30-953C-7F119BB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93653-3613-4A8A-8E89-5F9FE6F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21F8D-F1B6-46D0-90A0-1A666C62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3C9ED-89CE-4C68-A498-AD09BD4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70962-D92E-42D1-8224-90A335555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F116D5-012D-4226-BA75-56D50D1E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A66F6-F21A-4480-8ACE-136A7966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85DAFB-9FB9-4316-9172-C2FBEB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8BEBDC-00BE-4C6D-BDDF-42428E3D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184C-5F8F-4377-85AD-C3433099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F3FAD-DD5D-416A-B8FD-F7C1A937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F30C5-EB2C-4AD2-9E85-AB7EBB0D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370E74-437F-4A38-B67D-E1719BF93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288219-BDBB-4D92-A8A6-2CB2E2451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A552D0-243F-444B-92FC-9A7B13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B86493-0D26-45C3-BE1F-FF098CDD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1185C9-758B-4926-A509-DA098D86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94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8138C-1993-4A5D-837E-0B775F14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3D88E-3944-4D4A-8ACF-F2D27F1F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CB50F-A4EB-4E90-8CF3-AAD83F5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F128F0-4191-4048-AA34-9A35E5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0C0AD7-7DDE-48A9-BDF3-1817269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BF7D6A-F87B-440F-A50B-E9ACC9F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5247CF-D0F8-45D1-9AB4-D766B5EC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A2DD-85AF-47F4-B6B6-5203CC9B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DDDE6-5CF3-4389-80EA-F14C5E72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9E6E0-D054-4DE0-BC8B-CCE8C2B04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9DDD2C-47EE-4296-842C-9761150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14C211-2C2D-4EFC-BD74-48DB747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E187C5-0B5D-4CA1-B0DE-B6304B1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9410-A12F-46B2-B8CF-8BEA4C0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64A7637-FF37-4F45-BB11-9A2482923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F4AE9-539B-46A5-86F6-F3A5B8D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733F17-F0E5-4341-B020-DD9F9DF8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54DA66-955E-4B31-B894-91327F72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8FD1A-4A11-42B3-8C1B-1175271D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3CEA1-0EB8-4EDF-998B-2A3329BF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9617-B1C1-4541-99CA-8A634728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F94D-DEE6-4EBD-A580-6A7BA59BF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A43B8-7347-47A2-84A1-36F6FD58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51DDF-2344-4F46-A6CF-54E125B7C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077401">
            <a:off x="10259816" y="195191"/>
            <a:ext cx="1483428" cy="132348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A17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D3D71070-A9AB-43A7-9A17-38752520718D}"/>
              </a:ext>
            </a:extLst>
          </p:cNvPr>
          <p:cNvSpPr/>
          <p:nvPr/>
        </p:nvSpPr>
        <p:spPr>
          <a:xfrm>
            <a:off x="675790" y="1431235"/>
            <a:ext cx="9056536" cy="85874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a) Wann werden in Familiensachen im Allgemeinen die Beschlüsse wirksam? Nennen Sie die gesetzlichen Bestimmungen!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F8E26B6-1CE2-4F0A-830D-5C044A0E20F8}"/>
              </a:ext>
            </a:extLst>
          </p:cNvPr>
          <p:cNvSpPr/>
          <p:nvPr/>
        </p:nvSpPr>
        <p:spPr>
          <a:xfrm>
            <a:off x="5729525" y="2540444"/>
            <a:ext cx="4468633" cy="61225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Ehesachen: </a:t>
            </a:r>
            <a:r>
              <a:rPr lang="de-DE" dirty="0"/>
              <a:t>mit Rechtskraft (§ 116 II </a:t>
            </a:r>
            <a:r>
              <a:rPr lang="de-DE" dirty="0" err="1"/>
              <a:t>FamFG</a:t>
            </a:r>
            <a:r>
              <a:rPr lang="de-DE" dirty="0"/>
              <a:t>)</a:t>
            </a:r>
            <a:endParaRPr lang="de-DE" dirty="0">
              <a:effectLst/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8ADE260-4CA7-442D-B164-72135BF897A5}"/>
              </a:ext>
            </a:extLst>
          </p:cNvPr>
          <p:cNvSpPr/>
          <p:nvPr/>
        </p:nvSpPr>
        <p:spPr>
          <a:xfrm>
            <a:off x="4037222" y="3209680"/>
            <a:ext cx="6160936" cy="14577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Familienstreitsachen: </a:t>
            </a:r>
            <a:r>
              <a:rPr lang="de-DE" dirty="0"/>
              <a:t>mit Rechtskraft (§ 116 III 1 </a:t>
            </a:r>
            <a:r>
              <a:rPr lang="de-DE" dirty="0" err="1"/>
              <a:t>FamFG</a:t>
            </a:r>
            <a:r>
              <a:rPr lang="de-DE" dirty="0"/>
              <a:t>) – sofortige Wirksamkeit bei der Verpflichtung zur Leistung von Unterhalt (§ 116 III 2 </a:t>
            </a:r>
            <a:r>
              <a:rPr lang="de-DE" dirty="0" err="1"/>
              <a:t>FamFG</a:t>
            </a:r>
            <a:r>
              <a:rPr lang="de-DE" dirty="0"/>
              <a:t>)</a:t>
            </a:r>
            <a:endParaRPr lang="de-DE" dirty="0">
              <a:effectLst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98822651-0A36-4A64-A042-729F44D4E386}"/>
              </a:ext>
            </a:extLst>
          </p:cNvPr>
          <p:cNvSpPr/>
          <p:nvPr/>
        </p:nvSpPr>
        <p:spPr>
          <a:xfrm>
            <a:off x="1049572" y="4781386"/>
            <a:ext cx="9148657" cy="18738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Angelegenheit der freiwilligen Gerichtsbarkeit: </a:t>
            </a:r>
          </a:p>
          <a:p>
            <a:pPr lvl="0"/>
            <a:r>
              <a:rPr lang="de-DE" dirty="0"/>
              <a:t>mit Bekanntgabe an die Beteiligten (§ 40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lvl="0"/>
            <a:r>
              <a:rPr lang="de-DE" dirty="0"/>
              <a:t>ein Beschluss, der die Genehmigung eines Rechtsgeschäfts zum Gegenstand hat, wird mit Rechtskraft wirksam (§ 40 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lvl="0"/>
            <a:r>
              <a:rPr lang="de-DE" dirty="0"/>
              <a:t>Genehmigung eines Rechtsgeschäfts: mit Rechtskraft (§ 40 III 1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r>
              <a:rPr lang="de-DE" dirty="0"/>
              <a:t>bei Gefahr in Verzug: sofortige Wirksamkeit (§ 40 III 2 </a:t>
            </a:r>
            <a:r>
              <a:rPr lang="de-DE" dirty="0" err="1"/>
              <a:t>FamFG</a:t>
            </a:r>
            <a:r>
              <a:rPr lang="de-DE" dirty="0"/>
              <a:t>)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93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4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077401">
            <a:off x="10259816" y="195191"/>
            <a:ext cx="1483428" cy="132348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A17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9C1CCB74-6732-40D5-A276-7A3460424CF4}"/>
              </a:ext>
            </a:extLst>
          </p:cNvPr>
          <p:cNvSpPr/>
          <p:nvPr/>
        </p:nvSpPr>
        <p:spPr>
          <a:xfrm>
            <a:off x="675790" y="1132136"/>
            <a:ext cx="9056536" cy="85874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b) Wann werden die Beschlüsse wirksam? Nennen Sie die gesetzlichen Bestimmungen!</a:t>
            </a:r>
            <a:endParaRPr lang="de-DE" dirty="0">
              <a:effectLst/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F8E26B6-1CE2-4F0A-830D-5C044A0E20F8}"/>
              </a:ext>
            </a:extLst>
          </p:cNvPr>
          <p:cNvSpPr/>
          <p:nvPr/>
        </p:nvSpPr>
        <p:spPr>
          <a:xfrm>
            <a:off x="1756539" y="2737105"/>
            <a:ext cx="7466275" cy="61225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Ersetzung einer Einwilligung bzw. Zustimmung in Adoptionssachen</a:t>
            </a:r>
            <a:r>
              <a:rPr lang="de-DE" u="dotted" dirty="0"/>
              <a:t>:</a:t>
            </a:r>
            <a:r>
              <a:rPr lang="de-DE" dirty="0"/>
              <a:t> mit Rechtskraft (§ 198 I 1 </a:t>
            </a:r>
            <a:r>
              <a:rPr lang="de-DE" dirty="0" err="1"/>
              <a:t>FamFG</a:t>
            </a:r>
            <a:r>
              <a:rPr lang="de-DE" dirty="0"/>
              <a:t>)</a:t>
            </a:r>
            <a:endParaRPr lang="de-DE" dirty="0">
              <a:effectLst/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8ADE260-4CA7-442D-B164-72135BF897A5}"/>
              </a:ext>
            </a:extLst>
          </p:cNvPr>
          <p:cNvSpPr/>
          <p:nvPr/>
        </p:nvSpPr>
        <p:spPr>
          <a:xfrm>
            <a:off x="3610589" y="2027785"/>
            <a:ext cx="5612225" cy="61225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Abstammungssachen: </a:t>
            </a:r>
            <a:r>
              <a:rPr lang="de-DE" dirty="0"/>
              <a:t>mit Rechtskraft (§ 184 I 1 </a:t>
            </a:r>
            <a:r>
              <a:rPr lang="de-DE" dirty="0" err="1"/>
              <a:t>FamFG</a:t>
            </a:r>
            <a:r>
              <a:rPr lang="de-DE" dirty="0"/>
              <a:t>)</a:t>
            </a:r>
            <a:endParaRPr lang="de-DE" dirty="0">
              <a:effectLst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E471AE09-94CC-4D4F-8B1D-A542DB055857}"/>
              </a:ext>
            </a:extLst>
          </p:cNvPr>
          <p:cNvSpPr/>
          <p:nvPr/>
        </p:nvSpPr>
        <p:spPr>
          <a:xfrm>
            <a:off x="1756538" y="3605714"/>
            <a:ext cx="7466275" cy="85874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Ehewohnungs- und Haushaltssachen: </a:t>
            </a:r>
            <a:r>
              <a:rPr lang="de-DE" dirty="0"/>
              <a:t>mit Rechtskraft (§ 209 II 1 </a:t>
            </a:r>
            <a:r>
              <a:rPr lang="de-DE" dirty="0" err="1"/>
              <a:t>FamFG</a:t>
            </a:r>
            <a:r>
              <a:rPr lang="de-DE" dirty="0"/>
              <a:t>) / in Ehewohnungssachen nach § 200 I Nr. 1 </a:t>
            </a:r>
            <a:r>
              <a:rPr lang="de-DE" dirty="0" err="1"/>
              <a:t>FamFG</a:t>
            </a:r>
            <a:r>
              <a:rPr lang="de-DE" dirty="0"/>
              <a:t>: sofortige Wirksamkeit (§ 209 II 2 </a:t>
            </a:r>
            <a:r>
              <a:rPr lang="de-DE" dirty="0" err="1"/>
              <a:t>FamFG</a:t>
            </a:r>
            <a:r>
              <a:rPr lang="de-DE" dirty="0"/>
              <a:t>) </a:t>
            </a:r>
            <a:endParaRPr lang="de-DE" dirty="0">
              <a:effectLst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8FC143D9-46BF-413A-87D9-8EBB3CB87B31}"/>
              </a:ext>
            </a:extLst>
          </p:cNvPr>
          <p:cNvSpPr/>
          <p:nvPr/>
        </p:nvSpPr>
        <p:spPr>
          <a:xfrm>
            <a:off x="1756538" y="4720813"/>
            <a:ext cx="7466275" cy="68607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Gewaltschutzsachen: </a:t>
            </a:r>
            <a:r>
              <a:rPr lang="de-DE" dirty="0"/>
              <a:t>mit Rechtskraft (§ 216 I 1 </a:t>
            </a:r>
            <a:r>
              <a:rPr lang="de-DE" dirty="0" err="1"/>
              <a:t>FamFG</a:t>
            </a:r>
            <a:r>
              <a:rPr lang="de-DE" dirty="0"/>
              <a:t>) / Anordnung der sofortigen Wirksamkeit möglich (§ 209 I 2 </a:t>
            </a:r>
            <a:r>
              <a:rPr lang="de-DE" dirty="0" err="1"/>
              <a:t>FamFG</a:t>
            </a:r>
            <a:r>
              <a:rPr lang="de-DE" dirty="0"/>
              <a:t>)</a:t>
            </a:r>
            <a:endParaRPr lang="de-DE" dirty="0">
              <a:effectLst/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B6FB49FC-035C-4174-AB89-9663084C7C24}"/>
              </a:ext>
            </a:extLst>
          </p:cNvPr>
          <p:cNvSpPr/>
          <p:nvPr/>
        </p:nvSpPr>
        <p:spPr>
          <a:xfrm>
            <a:off x="2970787" y="5663245"/>
            <a:ext cx="6250426" cy="68607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Versorgungsausgleichssachen: </a:t>
            </a:r>
            <a:r>
              <a:rPr lang="de-DE" dirty="0"/>
              <a:t>mit Rechtskraft (§ 224 I </a:t>
            </a:r>
            <a:r>
              <a:rPr lang="de-DE" dirty="0" err="1"/>
              <a:t>FamFG</a:t>
            </a:r>
            <a:r>
              <a:rPr lang="de-DE" dirty="0"/>
              <a:t>)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9047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4" grpId="0" animBg="1"/>
      <p:bldP spid="8" grpId="0" animBg="1"/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Breitbild</PresentationFormat>
  <Paragraphs>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8</cp:revision>
  <dcterms:created xsi:type="dcterms:W3CDTF">2025-01-06T11:40:08Z</dcterms:created>
  <dcterms:modified xsi:type="dcterms:W3CDTF">2025-01-17T10:20:08Z</dcterms:modified>
</cp:coreProperties>
</file>