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10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04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271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0665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1677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5719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278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44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29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50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99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6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83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44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78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85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34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6E093E-0C82-4D9C-86B3-D01B9544280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A4787DB-EF0D-42AB-BFE9-57E8BE2FF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9203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Bezeichnungen der Parteien in den Gerichtsverfahren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9808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Das Mahnverfahren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r>
              <a:rPr lang="de-DE" sz="2800" b="1" i="1" dirty="0"/>
              <a:t>Bezeichnung der Parteien im Mahnverfahren: </a:t>
            </a:r>
          </a:p>
          <a:p>
            <a:r>
              <a:rPr lang="de-DE" sz="2400" b="1" dirty="0"/>
              <a:t>Antragsteller/Antragsgegner</a:t>
            </a:r>
          </a:p>
          <a:p>
            <a:r>
              <a:rPr lang="de-DE" sz="2400" b="1" dirty="0"/>
              <a:t>Nachdem ein Vollstreckungsbescheid </a:t>
            </a:r>
            <a:r>
              <a:rPr lang="de-DE" sz="2400" dirty="0"/>
              <a:t>ergangen ist </a:t>
            </a:r>
            <a:r>
              <a:rPr lang="de-DE" sz="2400" b="1" dirty="0"/>
              <a:t>und die Vollstreckung</a:t>
            </a:r>
            <a:r>
              <a:rPr lang="de-DE" sz="2400" dirty="0"/>
              <a:t> hieraus erfolgt, </a:t>
            </a:r>
            <a:r>
              <a:rPr lang="de-DE" sz="2400" b="1" dirty="0"/>
              <a:t>heißen die Parteien Gläubiger und Schuldner</a:t>
            </a:r>
          </a:p>
          <a:p>
            <a:pPr marL="0" indent="0">
              <a:buNone/>
            </a:pPr>
            <a:r>
              <a:rPr lang="de-DE" sz="2400" b="1" dirty="0" smtClean="0"/>
              <a:t>Hinweis: </a:t>
            </a:r>
            <a:r>
              <a:rPr lang="de-DE" sz="2400" dirty="0" smtClean="0"/>
              <a:t>Das </a:t>
            </a:r>
            <a:r>
              <a:rPr lang="de-DE" sz="2400" dirty="0"/>
              <a:t>Mahnverfahren ist ein vereinfachtes gerichtliches Verfahren, bei dem ein Mahnbescheid ohne vorherige gerichtliche Verhandlung zugestellt wird</a:t>
            </a: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228085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Zivilprozess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199506"/>
            <a:ext cx="8534400" cy="4804756"/>
          </a:xfrm>
        </p:spPr>
        <p:txBody>
          <a:bodyPr>
            <a:normAutofit fontScale="77500" lnSpcReduction="20000"/>
          </a:bodyPr>
          <a:lstStyle/>
          <a:p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Bezeichnung der Parteien im Zivilprozess:</a:t>
            </a:r>
          </a:p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Im Klageverfahren</a:t>
            </a:r>
          </a:p>
          <a:p>
            <a:r>
              <a:rPr lang="de-DE" sz="2800" dirty="0"/>
              <a:t>Kläger/Beklagter</a:t>
            </a:r>
          </a:p>
          <a:p>
            <a:r>
              <a:rPr lang="de-DE" sz="2800" b="1" dirty="0"/>
              <a:t>Im Prozesskostenhilfeverfahren:</a:t>
            </a:r>
          </a:p>
          <a:p>
            <a:pPr marL="0" indent="0">
              <a:buNone/>
            </a:pPr>
            <a:r>
              <a:rPr lang="de-DE" sz="2800" b="1" dirty="0"/>
              <a:t>    </a:t>
            </a:r>
            <a:r>
              <a:rPr lang="de-DE" sz="2800" dirty="0"/>
              <a:t>Antragsteller/Antragsgegner</a:t>
            </a:r>
          </a:p>
          <a:p>
            <a:r>
              <a:rPr lang="de-DE" sz="2800" b="1" dirty="0"/>
              <a:t>Im Einstweiligen </a:t>
            </a:r>
            <a:r>
              <a:rPr lang="de-DE" sz="2800" b="1" dirty="0" smtClean="0"/>
              <a:t>Verfügungsverfahren</a:t>
            </a:r>
            <a:r>
              <a:rPr lang="de-DE" sz="2800" b="1" dirty="0"/>
              <a:t>:</a:t>
            </a:r>
          </a:p>
          <a:p>
            <a:pPr marL="0" indent="0">
              <a:buNone/>
            </a:pPr>
            <a:r>
              <a:rPr lang="de-DE" sz="2800" b="1" dirty="0"/>
              <a:t>    </a:t>
            </a:r>
            <a:r>
              <a:rPr lang="de-DE" sz="2800" dirty="0" smtClean="0"/>
              <a:t>Antragsteller/Antragsgegner</a:t>
            </a:r>
          </a:p>
          <a:p>
            <a:pPr marL="0" indent="0">
              <a:buNone/>
            </a:pPr>
            <a:r>
              <a:rPr lang="de-DE" sz="2800" b="1" dirty="0" smtClean="0"/>
              <a:t>Hinweis: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Zivilprozess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ist ein gerichtliches Verfahren zur Feststellung und Durchsetzung privatrechtlicher Ansprüche. Er ist also letztendlich dazu da, den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Rechtsfrieden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zu sichern.</a:t>
            </a:r>
          </a:p>
          <a:p>
            <a:pPr marL="0" indent="0">
              <a:buNone/>
            </a:pPr>
            <a:endParaRPr lang="de-DE" sz="2800" b="1" dirty="0"/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66948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Bezeichnung der Parteien in der freiwilligen </a:t>
            </a:r>
            <a:r>
              <a:rPr lang="de-DE" b="1" dirty="0" smtClean="0"/>
              <a:t>Gerichtsbarkeit: </a:t>
            </a:r>
            <a:r>
              <a:rPr lang="de-DE" dirty="0" smtClean="0"/>
              <a:t>sie regelt privatrechtliche Angelegenheiten</a:t>
            </a:r>
            <a:endParaRPr lang="de-DE" dirty="0"/>
          </a:p>
          <a:p>
            <a:r>
              <a:rPr lang="de-DE" dirty="0" smtClean="0"/>
              <a:t>Das </a:t>
            </a:r>
            <a:r>
              <a:rPr lang="de-DE" dirty="0"/>
              <a:t>grundlegende Verfahrensgesetz ist das Gesetz über das Verfahren in Familiensachen und in Angelegenheiten der freiwilligen Gerichtsbarkeit (</a:t>
            </a:r>
            <a:r>
              <a:rPr lang="de-DE" dirty="0" err="1"/>
              <a:t>FamFG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/>
              <a:t>Sachliche </a:t>
            </a:r>
            <a:r>
              <a:rPr lang="de-DE" dirty="0" smtClean="0"/>
              <a:t>Zuständigkeit: § 23 a GVG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589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Bezeichnung der Beteiligten in der </a:t>
            </a:r>
            <a:r>
              <a:rPr lang="de-DE" sz="3200" b="1" dirty="0"/>
              <a:t>freiwilligen</a:t>
            </a:r>
            <a:r>
              <a:rPr lang="de-DE" sz="3200" dirty="0"/>
              <a:t> </a:t>
            </a:r>
            <a:r>
              <a:rPr lang="de-DE" sz="3200" b="1" dirty="0"/>
              <a:t>Gerichtsbarkeit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3171825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im Betreuungsverfahren: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</a:t>
            </a:r>
            <a:r>
              <a:rPr lang="de-DE" b="1" dirty="0" smtClean="0"/>
              <a:t>Betroffener, Betreuter</a:t>
            </a:r>
          </a:p>
          <a:p>
            <a:r>
              <a:rPr lang="de-DE" dirty="0"/>
              <a:t>i</a:t>
            </a:r>
            <a:r>
              <a:rPr lang="de-DE" dirty="0" smtClean="0"/>
              <a:t>m Nachlassverfahren: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 </a:t>
            </a:r>
            <a:r>
              <a:rPr lang="de-DE" b="1" dirty="0" smtClean="0"/>
              <a:t>Erblasser, Testator</a:t>
            </a:r>
          </a:p>
          <a:p>
            <a:r>
              <a:rPr lang="de-DE" dirty="0"/>
              <a:t>i</a:t>
            </a:r>
            <a:r>
              <a:rPr lang="de-DE" dirty="0" smtClean="0"/>
              <a:t>m Familienverfahren: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</a:t>
            </a:r>
            <a:r>
              <a:rPr lang="de-DE" b="1" dirty="0" smtClean="0"/>
              <a:t>Antragsteller, Antragsgegner</a:t>
            </a:r>
          </a:p>
          <a:p>
            <a:r>
              <a:rPr lang="de-DE" dirty="0" smtClean="0"/>
              <a:t>In Grundbuchsachen: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 smtClean="0"/>
              <a:t>Antragsteller/ Eigentümer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3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Geschäftsgang</a:t>
            </a:r>
            <a:br>
              <a:rPr lang="de-DE" dirty="0" smtClean="0"/>
            </a:br>
            <a:r>
              <a:rPr lang="de-DE" sz="3100" b="1" dirty="0"/>
              <a:t>Die Strafgerichtsbarkeit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137" y="0"/>
            <a:ext cx="8534400" cy="4763193"/>
          </a:xfrm>
        </p:spPr>
        <p:txBody>
          <a:bodyPr>
            <a:normAutofit fontScale="70000" lnSpcReduction="20000"/>
          </a:bodyPr>
          <a:lstStyle/>
          <a:p>
            <a:r>
              <a:rPr lang="de-DE" sz="2400" b="1" dirty="0"/>
              <a:t>Gliederung des </a:t>
            </a:r>
            <a:r>
              <a:rPr lang="de-DE" sz="2400" b="1" dirty="0" smtClean="0"/>
              <a:t>Strafverfahrens und Parteibezeichnung:</a:t>
            </a:r>
            <a:endParaRPr lang="de-DE" sz="2400" b="1" dirty="0"/>
          </a:p>
          <a:p>
            <a:r>
              <a:rPr lang="de-DE" sz="2400" dirty="0"/>
              <a:t>1) </a:t>
            </a:r>
            <a:r>
              <a:rPr lang="de-DE" sz="2400" b="1" dirty="0"/>
              <a:t>Ermittlungsverfahren</a:t>
            </a:r>
            <a:r>
              <a:rPr lang="de-DE" sz="2400" dirty="0"/>
              <a:t> oder auch vorbereitendes Verfahren (§§ 158ff StPO); Bezeichnung der Partei: </a:t>
            </a:r>
            <a:r>
              <a:rPr lang="de-DE" sz="2400" b="1" i="1" dirty="0">
                <a:solidFill>
                  <a:srgbClr val="FF0000"/>
                </a:solidFill>
              </a:rPr>
              <a:t>Beschuldigter</a:t>
            </a:r>
          </a:p>
          <a:p>
            <a:pPr marL="0" indent="0">
              <a:buNone/>
            </a:pPr>
            <a:endParaRPr lang="de-DE" sz="2900" b="1" i="1" dirty="0"/>
          </a:p>
          <a:p>
            <a:r>
              <a:rPr lang="de-DE" sz="2400" dirty="0"/>
              <a:t>2)</a:t>
            </a:r>
            <a:r>
              <a:rPr lang="de-DE" sz="2400" b="1" dirty="0"/>
              <a:t> Zwischenverfahren</a:t>
            </a:r>
            <a:r>
              <a:rPr lang="de-DE" sz="2400" dirty="0"/>
              <a:t>, sog. </a:t>
            </a:r>
            <a:r>
              <a:rPr lang="de-DE" sz="2400" b="1" dirty="0"/>
              <a:t>Eröffnungsverfahren</a:t>
            </a:r>
            <a:r>
              <a:rPr lang="de-DE" sz="2400" dirty="0"/>
              <a:t> §§ 199 ff stopp; Bezeichnung der Partei: </a:t>
            </a:r>
            <a:r>
              <a:rPr lang="de-DE" sz="2400" b="1" i="1" dirty="0">
                <a:solidFill>
                  <a:srgbClr val="FF0000"/>
                </a:solidFill>
              </a:rPr>
              <a:t>Angeschuldigter </a:t>
            </a:r>
          </a:p>
          <a:p>
            <a:pPr marL="0" indent="0">
              <a:buNone/>
            </a:pPr>
            <a:endParaRPr lang="de-DE" sz="2400" b="1" i="1" dirty="0"/>
          </a:p>
          <a:p>
            <a:r>
              <a:rPr lang="de-DE" sz="2400" dirty="0"/>
              <a:t>3) </a:t>
            </a:r>
            <a:r>
              <a:rPr lang="de-DE" sz="2400" b="1" dirty="0"/>
              <a:t>Hauptverfahren </a:t>
            </a:r>
            <a:r>
              <a:rPr lang="de-DE" sz="2400" dirty="0"/>
              <a:t>(§§ 213 ff StPO); Bezeichnung der Partei: </a:t>
            </a:r>
            <a:r>
              <a:rPr lang="de-DE" sz="2400" b="1" i="1" dirty="0">
                <a:solidFill>
                  <a:srgbClr val="FF0000"/>
                </a:solidFill>
              </a:rPr>
              <a:t>Angeklagter</a:t>
            </a:r>
          </a:p>
          <a:p>
            <a:endParaRPr lang="de-DE" sz="2400" b="1" i="1" dirty="0"/>
          </a:p>
          <a:p>
            <a:r>
              <a:rPr lang="de-DE" sz="2400" dirty="0"/>
              <a:t>4) ggf.</a:t>
            </a:r>
            <a:r>
              <a:rPr lang="de-DE" sz="2400" b="1" dirty="0"/>
              <a:t> Rechtsmittelverfahren </a:t>
            </a:r>
            <a:r>
              <a:rPr lang="de-DE" sz="2400" dirty="0"/>
              <a:t>(Berufung/Revision); Bezeichnung der Partei: weiterhin </a:t>
            </a:r>
            <a:r>
              <a:rPr lang="de-DE" sz="2400" b="1" i="1" dirty="0">
                <a:solidFill>
                  <a:srgbClr val="FF0000"/>
                </a:solidFill>
              </a:rPr>
              <a:t>Angeklagter</a:t>
            </a:r>
          </a:p>
          <a:p>
            <a:endParaRPr lang="de-DE" sz="2400" b="1" i="1" dirty="0"/>
          </a:p>
          <a:p>
            <a:r>
              <a:rPr lang="de-DE" sz="2400" dirty="0"/>
              <a:t>5)</a:t>
            </a:r>
            <a:r>
              <a:rPr lang="de-DE" sz="2400" b="1" dirty="0"/>
              <a:t> Vollstreckungsverfahren </a:t>
            </a:r>
            <a:r>
              <a:rPr lang="de-DE" sz="2400" dirty="0"/>
              <a:t>(§§ 449 ff StPO); Bezeichnung der Partei:</a:t>
            </a:r>
          </a:p>
          <a:p>
            <a:pPr marL="0" indent="0">
              <a:buNone/>
            </a:pPr>
            <a:r>
              <a:rPr lang="de-DE" sz="2400" dirty="0"/>
              <a:t>      </a:t>
            </a:r>
            <a:r>
              <a:rPr lang="de-DE" sz="2400" b="1" i="1" dirty="0">
                <a:solidFill>
                  <a:srgbClr val="FF0000"/>
                </a:solidFill>
              </a:rPr>
              <a:t>Verurteilter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1186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260</Words>
  <Application>Microsoft Office PowerPoint</Application>
  <PresentationFormat>Breitbild</PresentationFormat>
  <Paragraphs>43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Segment</vt:lpstr>
      <vt:lpstr>Bezeichnungen der Parteien in den Gerichtsverfahren</vt:lpstr>
      <vt:lpstr>Das Mahnverfahren</vt:lpstr>
      <vt:lpstr>Zivilprozess</vt:lpstr>
      <vt:lpstr>Geschäftsgang</vt:lpstr>
      <vt:lpstr>Bezeichnung der Beteiligten in der freiwilligen Gerichtsbarkeit</vt:lpstr>
      <vt:lpstr>Geschäftsgang Die Strafgerichtsbarkeit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Bezeichnungen der Parteien in den Gerichtsverfahren</dc:title>
  <dc:creator>Neuendorf-Schulz, Simone</dc:creator>
  <cp:lastModifiedBy>Neuendorf-Schulz, Simone</cp:lastModifiedBy>
  <cp:revision>1</cp:revision>
  <dcterms:created xsi:type="dcterms:W3CDTF">2024-10-02T10:47:08Z</dcterms:created>
  <dcterms:modified xsi:type="dcterms:W3CDTF">2024-10-02T10:53:38Z</dcterms:modified>
</cp:coreProperties>
</file>