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3" r:id="rId3"/>
    <p:sldId id="274" r:id="rId4"/>
    <p:sldId id="275"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showGuides="1">
      <p:cViewPr varScale="1">
        <p:scale>
          <a:sx n="66" d="100"/>
          <a:sy n="66" d="100"/>
        </p:scale>
        <p:origin x="60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14.02.2025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14.02.2025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31487" y="553748"/>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D16</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3120334" y="3156316"/>
            <a:ext cx="7077895" cy="717946"/>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a:solidFill>
                  <a:schemeClr val="tx1"/>
                </a:solidFill>
              </a:rPr>
              <a:t>derjenige, der die Personensorge inne hat</a:t>
            </a:r>
            <a:endParaRPr lang="de-DE" sz="2400" dirty="0">
              <a:solidFill>
                <a:schemeClr val="tx1"/>
              </a:solidFill>
            </a:endParaRPr>
          </a:p>
        </p:txBody>
      </p:sp>
      <p:grpSp>
        <p:nvGrpSpPr>
          <p:cNvPr id="7" name="Gruppieren 6">
            <a:extLst>
              <a:ext uri="{FF2B5EF4-FFF2-40B4-BE49-F238E27FC236}">
                <a16:creationId xmlns:a16="http://schemas.microsoft.com/office/drawing/2014/main" id="{BF24005F-4C8A-443C-A638-46051B961305}"/>
              </a:ext>
            </a:extLst>
          </p:cNvPr>
          <p:cNvGrpSpPr/>
          <p:nvPr/>
        </p:nvGrpSpPr>
        <p:grpSpPr>
          <a:xfrm>
            <a:off x="1422163" y="1791428"/>
            <a:ext cx="8509943" cy="985738"/>
            <a:chOff x="1582057" y="856515"/>
            <a:chExt cx="8509943" cy="985738"/>
          </a:xfrm>
        </p:grpSpPr>
        <p:sp>
          <p:nvSpPr>
            <p:cNvPr id="3" name="Rechteck: abgerundete Ecken 2">
              <a:extLst>
                <a:ext uri="{FF2B5EF4-FFF2-40B4-BE49-F238E27FC236}">
                  <a16:creationId xmlns:a16="http://schemas.microsoft.com/office/drawing/2014/main" id="{EF1DD9D5-4CE8-42C9-A5B5-88E3E783D91F}"/>
                </a:ext>
              </a:extLst>
            </p:cNvPr>
            <p:cNvSpPr/>
            <p:nvPr/>
          </p:nvSpPr>
          <p:spPr>
            <a:xfrm>
              <a:off x="2180452" y="1077962"/>
              <a:ext cx="7911548" cy="764291"/>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Wer hat das Aufenthaltsbestimmungsrecht?</a:t>
              </a:r>
            </a:p>
          </p:txBody>
        </p:sp>
        <p:sp>
          <p:nvSpPr>
            <p:cNvPr id="5" name="Ellipse 4">
              <a:extLst>
                <a:ext uri="{FF2B5EF4-FFF2-40B4-BE49-F238E27FC236}">
                  <a16:creationId xmlns:a16="http://schemas.microsoft.com/office/drawing/2014/main" id="{697EC7CD-E9ED-4E28-AE8D-D62A88D8866E}"/>
                </a:ext>
              </a:extLst>
            </p:cNvPr>
            <p:cNvSpPr/>
            <p:nvPr/>
          </p:nvSpPr>
          <p:spPr>
            <a:xfrm>
              <a:off x="1582057" y="856515"/>
              <a:ext cx="706629" cy="71794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a:t>
              </a:r>
            </a:p>
          </p:txBody>
        </p:sp>
      </p:grpSp>
      <p:sp>
        <p:nvSpPr>
          <p:cNvPr id="9" name="Ellipse 8">
            <a:extLst>
              <a:ext uri="{FF2B5EF4-FFF2-40B4-BE49-F238E27FC236}">
                <a16:creationId xmlns:a16="http://schemas.microsoft.com/office/drawing/2014/main" id="{A67BD238-D16F-4571-90C2-927F77ED5E76}"/>
              </a:ext>
            </a:extLst>
          </p:cNvPr>
          <p:cNvSpPr/>
          <p:nvPr/>
        </p:nvSpPr>
        <p:spPr>
          <a:xfrm>
            <a:off x="559080" y="459102"/>
            <a:ext cx="3736287" cy="875542"/>
          </a:xfrm>
          <a:prstGeom prst="ellips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2400" dirty="0" err="1"/>
              <a:t>Kindesherrausgabe</a:t>
            </a:r>
            <a:endParaRPr lang="de-DE" sz="2400" dirty="0"/>
          </a:p>
        </p:txBody>
      </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279776">
            <a:off x="10253663" y="41736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D16</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423885" y="3429000"/>
            <a:ext cx="8200572" cy="950052"/>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Antrag beim Familiengericht auf Herausgabe des Kindes stellen </a:t>
            </a:r>
            <a:endParaRPr lang="de-DE" sz="2400" dirty="0">
              <a:solidFill>
                <a:schemeClr val="tx1"/>
              </a:solidFill>
            </a:endParaRPr>
          </a:p>
        </p:txBody>
      </p:sp>
      <p:grpSp>
        <p:nvGrpSpPr>
          <p:cNvPr id="5" name="Gruppieren 4">
            <a:extLst>
              <a:ext uri="{FF2B5EF4-FFF2-40B4-BE49-F238E27FC236}">
                <a16:creationId xmlns:a16="http://schemas.microsoft.com/office/drawing/2014/main" id="{3B8F6CB8-72A3-43E1-AE68-CD1378E68B6E}"/>
              </a:ext>
            </a:extLst>
          </p:cNvPr>
          <p:cNvGrpSpPr/>
          <p:nvPr/>
        </p:nvGrpSpPr>
        <p:grpSpPr>
          <a:xfrm>
            <a:off x="703162" y="935272"/>
            <a:ext cx="9276214" cy="2187921"/>
            <a:chOff x="703162" y="935272"/>
            <a:chExt cx="9276214" cy="2187921"/>
          </a:xfrm>
        </p:grpSpPr>
        <p:sp>
          <p:nvSpPr>
            <p:cNvPr id="3" name="Rechteck: abgerundete Ecken 2">
              <a:extLst>
                <a:ext uri="{FF2B5EF4-FFF2-40B4-BE49-F238E27FC236}">
                  <a16:creationId xmlns:a16="http://schemas.microsoft.com/office/drawing/2014/main" id="{EF1DD9D5-4CE8-42C9-A5B5-88E3E783D91F}"/>
                </a:ext>
              </a:extLst>
            </p:cNvPr>
            <p:cNvSpPr/>
            <p:nvPr/>
          </p:nvSpPr>
          <p:spPr>
            <a:xfrm>
              <a:off x="1164451" y="1179562"/>
              <a:ext cx="8814925" cy="1943631"/>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Frank und Samy geben ihr Kind zu den Großeltern. Zum vereinbarten Zeitpunkt geben die Großeltern das Kind nicht zurück. Sie sind der Meinung, die Eltern sind unfähig das Kind zu erziehen und großzuziehen. Welche Möglichkeit haben die Eltern hier?</a:t>
              </a:r>
            </a:p>
          </p:txBody>
        </p:sp>
        <p:sp>
          <p:nvSpPr>
            <p:cNvPr id="7" name="Ellipse 6">
              <a:extLst>
                <a:ext uri="{FF2B5EF4-FFF2-40B4-BE49-F238E27FC236}">
                  <a16:creationId xmlns:a16="http://schemas.microsoft.com/office/drawing/2014/main" id="{C036B292-8450-429F-99E5-8237416BD31C}"/>
                </a:ext>
              </a:extLst>
            </p:cNvPr>
            <p:cNvSpPr/>
            <p:nvPr/>
          </p:nvSpPr>
          <p:spPr>
            <a:xfrm>
              <a:off x="703162" y="935272"/>
              <a:ext cx="706629" cy="71794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b)</a:t>
              </a:r>
            </a:p>
          </p:txBody>
        </p:sp>
      </p:grpSp>
    </p:spTree>
    <p:extLst>
      <p:ext uri="{BB962C8B-B14F-4D97-AF65-F5344CB8AC3E}">
        <p14:creationId xmlns:p14="http://schemas.microsoft.com/office/powerpoint/2010/main" val="2524506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142204">
            <a:off x="10044806" y="417363"/>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D16</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5859222" y="3755234"/>
            <a:ext cx="4460436" cy="1269301"/>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ja, aufgrund der Vormundschaft </a:t>
            </a:r>
            <a:endParaRPr lang="de-DE" sz="2400" dirty="0">
              <a:solidFill>
                <a:schemeClr val="tx1"/>
              </a:solidFill>
            </a:endParaRPr>
          </a:p>
        </p:txBody>
      </p:sp>
      <p:grpSp>
        <p:nvGrpSpPr>
          <p:cNvPr id="5" name="Gruppieren 4">
            <a:extLst>
              <a:ext uri="{FF2B5EF4-FFF2-40B4-BE49-F238E27FC236}">
                <a16:creationId xmlns:a16="http://schemas.microsoft.com/office/drawing/2014/main" id="{595CC0A3-847C-4527-AEA3-C4C649C7C70D}"/>
              </a:ext>
            </a:extLst>
          </p:cNvPr>
          <p:cNvGrpSpPr/>
          <p:nvPr/>
        </p:nvGrpSpPr>
        <p:grpSpPr>
          <a:xfrm>
            <a:off x="582470" y="1115520"/>
            <a:ext cx="9429078" cy="2129306"/>
            <a:chOff x="582470" y="1115520"/>
            <a:chExt cx="9429078" cy="2129306"/>
          </a:xfrm>
        </p:grpSpPr>
        <p:sp>
          <p:nvSpPr>
            <p:cNvPr id="3" name="Rechteck: abgerundete Ecken 2">
              <a:extLst>
                <a:ext uri="{FF2B5EF4-FFF2-40B4-BE49-F238E27FC236}">
                  <a16:creationId xmlns:a16="http://schemas.microsoft.com/office/drawing/2014/main" id="{EF1DD9D5-4CE8-42C9-A5B5-88E3E783D91F}"/>
                </a:ext>
              </a:extLst>
            </p:cNvPr>
            <p:cNvSpPr/>
            <p:nvPr/>
          </p:nvSpPr>
          <p:spPr>
            <a:xfrm>
              <a:off x="1196623" y="1404394"/>
              <a:ext cx="8814925" cy="1840432"/>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Den Eltern wurde die elterliche Sorge entzogen. Das JA wurde als Vormund bestellt. Das Kind bleibt im Haushalt der Eltern wohnen. Das JA stellt dabei fest, dass das Kind im Haushalt der Eltern gefährdet ist. Besteht hier ein Herausgabeanspruch?</a:t>
              </a:r>
            </a:p>
          </p:txBody>
        </p:sp>
        <p:sp>
          <p:nvSpPr>
            <p:cNvPr id="7" name="Ellipse 6">
              <a:extLst>
                <a:ext uri="{FF2B5EF4-FFF2-40B4-BE49-F238E27FC236}">
                  <a16:creationId xmlns:a16="http://schemas.microsoft.com/office/drawing/2014/main" id="{5B3BB829-B0EC-4D21-BA28-1E2ECF161E0E}"/>
                </a:ext>
              </a:extLst>
            </p:cNvPr>
            <p:cNvSpPr/>
            <p:nvPr/>
          </p:nvSpPr>
          <p:spPr>
            <a:xfrm>
              <a:off x="582470" y="1115520"/>
              <a:ext cx="706629" cy="71794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p>
          </p:txBody>
        </p:sp>
      </p:grpSp>
    </p:spTree>
    <p:extLst>
      <p:ext uri="{BB962C8B-B14F-4D97-AF65-F5344CB8AC3E}">
        <p14:creationId xmlns:p14="http://schemas.microsoft.com/office/powerpoint/2010/main" val="392574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899732" y="84289"/>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21142204">
            <a:off x="10044806" y="417363"/>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D16</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2346764" y="2712760"/>
            <a:ext cx="8301407" cy="2912617"/>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a:solidFill>
                  <a:schemeClr val="tx1"/>
                </a:solidFill>
              </a:rPr>
              <a:t>der Beschluss ist vollstreckbar, Ordnungsmittel können festgesetzt werden, Ordnungshaft ist möglich </a:t>
            </a:r>
            <a:br>
              <a:rPr lang="de-DE" sz="2400">
                <a:solidFill>
                  <a:schemeClr val="tx1"/>
                </a:solidFill>
              </a:rPr>
            </a:br>
            <a:r>
              <a:rPr lang="de-DE" sz="2400">
                <a:solidFill>
                  <a:schemeClr val="tx1"/>
                </a:solidFill>
              </a:rPr>
              <a:t>(§ 89 FamFG) – sollten die Mittel nicht ausreichen, erfolgt unmittelbarer Zwang (§ 90 FamFG) </a:t>
            </a:r>
          </a:p>
          <a:p>
            <a:r>
              <a:rPr lang="de-DE" sz="2400">
                <a:solidFill>
                  <a:schemeClr val="tx1"/>
                </a:solidFill>
              </a:rPr>
              <a:t>beim Verfahren im Wege der einstweiligen Anordnung, kann im Beschluss angeordnet werden, dass die Vollstreckung durch den GV erfolgen soll </a:t>
            </a:r>
            <a:endParaRPr lang="de-DE" sz="2400" dirty="0">
              <a:solidFill>
                <a:schemeClr val="tx1"/>
              </a:solidFill>
            </a:endParaRPr>
          </a:p>
        </p:txBody>
      </p:sp>
      <p:grpSp>
        <p:nvGrpSpPr>
          <p:cNvPr id="5" name="Gruppieren 4">
            <a:extLst>
              <a:ext uri="{FF2B5EF4-FFF2-40B4-BE49-F238E27FC236}">
                <a16:creationId xmlns:a16="http://schemas.microsoft.com/office/drawing/2014/main" id="{595CC0A3-847C-4527-AEA3-C4C649C7C70D}"/>
              </a:ext>
            </a:extLst>
          </p:cNvPr>
          <p:cNvGrpSpPr/>
          <p:nvPr/>
        </p:nvGrpSpPr>
        <p:grpSpPr>
          <a:xfrm>
            <a:off x="582470" y="1115520"/>
            <a:ext cx="9429078" cy="1308366"/>
            <a:chOff x="582470" y="1115520"/>
            <a:chExt cx="9429078" cy="1308366"/>
          </a:xfrm>
        </p:grpSpPr>
        <p:sp>
          <p:nvSpPr>
            <p:cNvPr id="3" name="Rechteck: abgerundete Ecken 2">
              <a:extLst>
                <a:ext uri="{FF2B5EF4-FFF2-40B4-BE49-F238E27FC236}">
                  <a16:creationId xmlns:a16="http://schemas.microsoft.com/office/drawing/2014/main" id="{EF1DD9D5-4CE8-42C9-A5B5-88E3E783D91F}"/>
                </a:ext>
              </a:extLst>
            </p:cNvPr>
            <p:cNvSpPr/>
            <p:nvPr/>
          </p:nvSpPr>
          <p:spPr>
            <a:xfrm>
              <a:off x="1196623" y="1404394"/>
              <a:ext cx="8814925" cy="1019492"/>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Erläutern Sie die Vollstreckung bei einem Herausgabebeschluss!</a:t>
              </a:r>
            </a:p>
          </p:txBody>
        </p:sp>
        <p:sp>
          <p:nvSpPr>
            <p:cNvPr id="7" name="Ellipse 6">
              <a:extLst>
                <a:ext uri="{FF2B5EF4-FFF2-40B4-BE49-F238E27FC236}">
                  <a16:creationId xmlns:a16="http://schemas.microsoft.com/office/drawing/2014/main" id="{5B3BB829-B0EC-4D21-BA28-1E2ECF161E0E}"/>
                </a:ext>
              </a:extLst>
            </p:cNvPr>
            <p:cNvSpPr/>
            <p:nvPr/>
          </p:nvSpPr>
          <p:spPr>
            <a:xfrm>
              <a:off x="582470" y="1115520"/>
              <a:ext cx="706629" cy="717946"/>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d)</a:t>
              </a:r>
            </a:p>
          </p:txBody>
        </p:sp>
      </p:grpSp>
    </p:spTree>
    <p:extLst>
      <p:ext uri="{BB962C8B-B14F-4D97-AF65-F5344CB8AC3E}">
        <p14:creationId xmlns:p14="http://schemas.microsoft.com/office/powerpoint/2010/main" val="3600573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213</Words>
  <Application>Microsoft Office PowerPoint</Application>
  <PresentationFormat>Breitbild</PresentationFormat>
  <Paragraphs>34</Paragraphs>
  <Slides>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18</cp:revision>
  <dcterms:created xsi:type="dcterms:W3CDTF">2025-01-06T11:40:08Z</dcterms:created>
  <dcterms:modified xsi:type="dcterms:W3CDTF">2025-02-14T09:21:18Z</dcterms:modified>
</cp:coreProperties>
</file>