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9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71" r:id="rId10"/>
    <p:sldId id="265" r:id="rId11"/>
    <p:sldId id="266" r:id="rId12"/>
    <p:sldId id="272" r:id="rId13"/>
    <p:sldId id="273" r:id="rId14"/>
    <p:sldId id="267" r:id="rId15"/>
    <p:sldId id="268" r:id="rId16"/>
    <p:sldId id="269" r:id="rId17"/>
    <p:sldId id="300" r:id="rId18"/>
    <p:sldId id="274" r:id="rId1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 showGuides="1">
      <p:cViewPr varScale="1">
        <p:scale>
          <a:sx n="66" d="100"/>
          <a:sy n="66" d="100"/>
        </p:scale>
        <p:origin x="678" y="48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CF336-46B8-46F1-9017-1365E1509687}" type="datetimeFigureOut">
              <a:rPr lang="de-DE" smtClean="0"/>
              <a:t>21.01.2025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90B6-5EF4-4DF6-8613-1E5FDAF06A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59559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CF336-46B8-46F1-9017-1365E1509687}" type="datetimeFigureOut">
              <a:rPr lang="de-DE" smtClean="0"/>
              <a:t>21.01.2025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90B6-5EF4-4DF6-8613-1E5FDAF06A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3515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CF336-46B8-46F1-9017-1365E1509687}" type="datetimeFigureOut">
              <a:rPr lang="de-DE" smtClean="0"/>
              <a:t>21.01.2025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90B6-5EF4-4DF6-8613-1E5FDAF06A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0981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CF336-46B8-46F1-9017-1365E1509687}" type="datetimeFigureOut">
              <a:rPr lang="de-DE" smtClean="0"/>
              <a:t>21.01.2025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90B6-5EF4-4DF6-8613-1E5FDAF06A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280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CF336-46B8-46F1-9017-1365E1509687}" type="datetimeFigureOut">
              <a:rPr lang="de-DE" smtClean="0"/>
              <a:t>21.01.2025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90B6-5EF4-4DF6-8613-1E5FDAF06A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9986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CF336-46B8-46F1-9017-1365E1509687}" type="datetimeFigureOut">
              <a:rPr lang="de-DE" smtClean="0"/>
              <a:t>21.01.2025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90B6-5EF4-4DF6-8613-1E5FDAF06A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21724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CF336-46B8-46F1-9017-1365E1509687}" type="datetimeFigureOut">
              <a:rPr lang="de-DE" smtClean="0"/>
              <a:t>21.01.2025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90B6-5EF4-4DF6-8613-1E5FDAF06A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6932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CF336-46B8-46F1-9017-1365E1509687}" type="datetimeFigureOut">
              <a:rPr lang="de-DE" smtClean="0"/>
              <a:t>21.01.2025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90B6-5EF4-4DF6-8613-1E5FDAF06A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3891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CF336-46B8-46F1-9017-1365E1509687}" type="datetimeFigureOut">
              <a:rPr lang="de-DE" smtClean="0"/>
              <a:t>21.01.2025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90B6-5EF4-4DF6-8613-1E5FDAF06A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7795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CF336-46B8-46F1-9017-1365E1509687}" type="datetimeFigureOut">
              <a:rPr lang="de-DE" smtClean="0"/>
              <a:t>21.01.2025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90B6-5EF4-4DF6-8613-1E5FDAF06A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8774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CF336-46B8-46F1-9017-1365E1509687}" type="datetimeFigureOut">
              <a:rPr lang="de-DE" smtClean="0"/>
              <a:t>21.01.2025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90B6-5EF4-4DF6-8613-1E5FDAF06A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0619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BCF336-46B8-46F1-9017-1365E1509687}" type="datetimeFigureOut">
              <a:rPr lang="de-DE" smtClean="0"/>
              <a:t>21.01.2025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9F90B6-5EF4-4DF6-8613-1E5FDAF06A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0606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5" name="Gefaltete Ecke 4"/>
          <p:cNvSpPr/>
          <p:nvPr/>
        </p:nvSpPr>
        <p:spPr>
          <a:xfrm>
            <a:off x="550687" y="336883"/>
            <a:ext cx="1741540" cy="1648871"/>
          </a:xfrm>
          <a:prstGeom prst="foldedCorner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Hierzu:</a:t>
            </a: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3a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2" name="Gefaltete Ecke 10">
            <a:extLst>
              <a:ext uri="{FF2B5EF4-FFF2-40B4-BE49-F238E27FC236}">
                <a16:creationId xmlns:a16="http://schemas.microsoft.com/office/drawing/2014/main" id="{7ACC84BA-E519-45D4-B0EA-A46BC0C68D00}"/>
              </a:ext>
            </a:extLst>
          </p:cNvPr>
          <p:cNvSpPr/>
          <p:nvPr/>
        </p:nvSpPr>
        <p:spPr>
          <a:xfrm rot="21318616">
            <a:off x="4341911" y="1710913"/>
            <a:ext cx="3508179" cy="1648871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Gruppenarbeit</a:t>
            </a:r>
          </a:p>
        </p:txBody>
      </p:sp>
      <p:sp>
        <p:nvSpPr>
          <p:cNvPr id="13" name="Gefaltete Ecke 10">
            <a:extLst>
              <a:ext uri="{FF2B5EF4-FFF2-40B4-BE49-F238E27FC236}">
                <a16:creationId xmlns:a16="http://schemas.microsoft.com/office/drawing/2014/main" id="{02EDBB38-87F8-4682-9CBE-6C56EB483BF9}"/>
              </a:ext>
            </a:extLst>
          </p:cNvPr>
          <p:cNvSpPr/>
          <p:nvPr/>
        </p:nvSpPr>
        <p:spPr>
          <a:xfrm rot="331377">
            <a:off x="4435410" y="3877866"/>
            <a:ext cx="1741540" cy="1648871"/>
          </a:xfrm>
          <a:prstGeom prst="foldedCorner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Übung C1…</a:t>
            </a:r>
          </a:p>
        </p:txBody>
      </p:sp>
      <p:sp>
        <p:nvSpPr>
          <p:cNvPr id="14" name="Gefaltete Ecke 10">
            <a:extLst>
              <a:ext uri="{FF2B5EF4-FFF2-40B4-BE49-F238E27FC236}">
                <a16:creationId xmlns:a16="http://schemas.microsoft.com/office/drawing/2014/main" id="{19AFCE97-8D16-461D-B632-4A0E33F1C9D3}"/>
              </a:ext>
            </a:extLst>
          </p:cNvPr>
          <p:cNvSpPr/>
          <p:nvPr/>
        </p:nvSpPr>
        <p:spPr>
          <a:xfrm rot="21195030">
            <a:off x="6186860" y="3899905"/>
            <a:ext cx="1741540" cy="164887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Gruppen von 4-5 Personen</a:t>
            </a:r>
          </a:p>
        </p:txBody>
      </p:sp>
    </p:spTree>
    <p:extLst>
      <p:ext uri="{BB962C8B-B14F-4D97-AF65-F5344CB8AC3E}">
        <p14:creationId xmlns:p14="http://schemas.microsoft.com/office/powerpoint/2010/main" val="2166410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 animBg="1"/>
      <p:bldP spid="13" grpId="0" animBg="1"/>
      <p:bldP spid="1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bgerundetes Rechteck 4"/>
          <p:cNvSpPr/>
          <p:nvPr/>
        </p:nvSpPr>
        <p:spPr>
          <a:xfrm>
            <a:off x="364331" y="942975"/>
            <a:ext cx="11463337" cy="5315352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340">
              <a:lnSpc>
                <a:spcPct val="150000"/>
              </a:lnSpc>
              <a:spcAft>
                <a:spcPts val="0"/>
              </a:spcAft>
            </a:pPr>
            <a:r>
              <a:rPr lang="de-D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Das 8-jährige, bei seiner Mutter wohnhafte Kind möchte von seinem voll erwerbstätigen Vater ab 01.01.2023 Unterhalt haben, der Vater verfügt über ein bereinigtes Nettoeinkommen von 2.000,00 € - die Eltern sind noch verheiratet und der Vater schuldet der Mutter noch Trennungsunterhalt </a:t>
            </a:r>
            <a:endParaRPr lang="de-DE" sz="2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-"/>
            </a:pPr>
            <a:r>
              <a:rPr lang="de-D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Düsseldorfer Tabelle: Altersstufe 2, Einkommensklasse 2</a:t>
            </a:r>
            <a:endParaRPr lang="de-DE" sz="2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-"/>
            </a:pPr>
            <a:r>
              <a:rPr lang="de-D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Bedarf = brutto 528,00 €</a:t>
            </a:r>
            <a:endParaRPr lang="de-DE" sz="2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-"/>
            </a:pPr>
            <a:r>
              <a:rPr lang="de-D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Betrag vermindert sich um das vom Vater hälftig zustehende Kindergeld = 125,00 €</a:t>
            </a:r>
            <a:endParaRPr lang="de-DE" sz="2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-"/>
            </a:pPr>
            <a:r>
              <a:rPr lang="de-D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bereinigte Bedarf = 528,00 € - 125,00 € = 403,00 €</a:t>
            </a:r>
            <a:endParaRPr lang="de-DE" sz="2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>
                <a:solidFill>
                  <a:prstClr val="black"/>
                </a:solidFill>
                <a:latin typeface="Calibri" panose="020F0502020204030204"/>
              </a:rPr>
              <a:t>177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0" y="942975"/>
            <a:ext cx="3400425" cy="528637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u="dotted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Beispiel A):</a:t>
            </a:r>
            <a:endParaRPr lang="de-DE" sz="2400" b="1"/>
          </a:p>
        </p:txBody>
      </p:sp>
      <p:sp>
        <p:nvSpPr>
          <p:cNvPr id="7" name="Abgerundetes Rechteck 6"/>
          <p:cNvSpPr/>
          <p:nvPr/>
        </p:nvSpPr>
        <p:spPr>
          <a:xfrm>
            <a:off x="3896191" y="104683"/>
            <a:ext cx="4286251" cy="617753"/>
          </a:xfrm>
          <a:prstGeom prst="round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>
              <a:defRPr/>
            </a:pPr>
            <a:r>
              <a:rPr kumimoji="0" lang="de-DE" sz="2800" b="1" i="0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Unterhalt</a:t>
            </a:r>
          </a:p>
        </p:txBody>
      </p:sp>
    </p:spTree>
    <p:extLst>
      <p:ext uri="{BB962C8B-B14F-4D97-AF65-F5344CB8AC3E}">
        <p14:creationId xmlns:p14="http://schemas.microsoft.com/office/powerpoint/2010/main" val="1195324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bgerundetes Rechteck 4"/>
          <p:cNvSpPr/>
          <p:nvPr/>
        </p:nvSpPr>
        <p:spPr>
          <a:xfrm>
            <a:off x="364331" y="1236384"/>
            <a:ext cx="11463337" cy="5315352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340">
              <a:lnSpc>
                <a:spcPct val="150000"/>
              </a:lnSpc>
              <a:spcAft>
                <a:spcPts val="0"/>
              </a:spcAft>
            </a:pPr>
            <a:r>
              <a:rPr lang="de-D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Das </a:t>
            </a:r>
            <a:r>
              <a:rPr lang="de-DE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8-jähriges Kind (geb. 05.03.2015) beansprucht ab 01.04.2023 einen Unterhaltsbetrag von 528,00 € in Form einer dynamischen Festsetzung, es wohnt bei der Mutter, der Vater verfügt über ein bereinigtes Nettoeinkommen von 2.000,00 € 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-"/>
            </a:pPr>
            <a:r>
              <a:rPr lang="de-DE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Beschluss des Familiengerichts: „Der Antragsgegner hat an das Kind, zu Händen der Kindesmutter einen monatlich im Voraus fälligen Unterhalt zu zahlen und zwar</a:t>
            </a:r>
          </a:p>
          <a:p>
            <a:pPr marL="742950" lvl="1" indent="-285750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de-DE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 01.04.2023: 403,00 € (528,00 – 125,00 €)</a:t>
            </a:r>
          </a:p>
          <a:p>
            <a:pPr marL="742950" lvl="1" indent="-285750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de-DE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 01.04.2027: 105% des jeweiligen Mindestunterhalts der Altersstufe 3 abzüglich hälftiges Kindergeld für ein erstes Kind</a:t>
            </a:r>
          </a:p>
          <a:p>
            <a:pPr marL="1657350" lvl="3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endParaRPr lang="de-DE" sz="1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1">
              <a:lnSpc>
                <a:spcPct val="150000"/>
              </a:lnSpc>
              <a:spcAft>
                <a:spcPts val="0"/>
              </a:spcAft>
            </a:pPr>
            <a:r>
              <a:rPr lang="de-DE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Vorteil: wird der Mindestunterhalt angepasst oder die nächste Altersstufe erreicht, so erhöht sich der Unterhaltsanspruch automatisch </a:t>
            </a:r>
          </a:p>
        </p:txBody>
      </p:sp>
      <p:sp>
        <p:nvSpPr>
          <p:cNvPr id="3" name="Rechteck 2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>
                <a:solidFill>
                  <a:prstClr val="black"/>
                </a:solidFill>
                <a:latin typeface="Calibri" panose="020F0502020204030204"/>
              </a:rPr>
              <a:t>178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0" y="942975"/>
            <a:ext cx="3400425" cy="528637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u="dotted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Beispiel B):</a:t>
            </a:r>
            <a:endParaRPr lang="de-DE" sz="2400" b="1" dirty="0"/>
          </a:p>
        </p:txBody>
      </p:sp>
      <p:sp>
        <p:nvSpPr>
          <p:cNvPr id="7" name="Abgerundetes Rechteck 6"/>
          <p:cNvSpPr/>
          <p:nvPr/>
        </p:nvSpPr>
        <p:spPr>
          <a:xfrm>
            <a:off x="3896191" y="104683"/>
            <a:ext cx="4286251" cy="617753"/>
          </a:xfrm>
          <a:prstGeom prst="round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>
              <a:defRPr/>
            </a:pPr>
            <a:r>
              <a:rPr kumimoji="0" lang="de-DE" sz="2800" b="1" i="0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Unterhalt</a:t>
            </a:r>
          </a:p>
        </p:txBody>
      </p:sp>
    </p:spTree>
    <p:extLst>
      <p:ext uri="{BB962C8B-B14F-4D97-AF65-F5344CB8AC3E}">
        <p14:creationId xmlns:p14="http://schemas.microsoft.com/office/powerpoint/2010/main" val="22641806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bgerundetes Rechteck 4"/>
          <p:cNvSpPr/>
          <p:nvPr/>
        </p:nvSpPr>
        <p:spPr>
          <a:xfrm>
            <a:off x="307647" y="1207293"/>
            <a:ext cx="11463337" cy="5315352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23240" indent="-34290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der Mutter steht ein Unterhaltsanspruch gegen den Vater für die Dauer von 6 Wochen vor und 8 Wochen nach der Geburt des Kindes zu (§ 1615l I S. 1 BGB) </a:t>
            </a:r>
          </a:p>
          <a:p>
            <a:pPr marL="523240" indent="-34290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auch ein betreuender Vater ist gegenüber der Kindesmutter unterhaltsberechtigt </a:t>
            </a:r>
          </a:p>
          <a:p>
            <a:pPr marL="180340">
              <a:lnSpc>
                <a:spcPct val="150000"/>
              </a:lnSpc>
              <a:spcAft>
                <a:spcPts val="0"/>
              </a:spcAft>
            </a:pPr>
            <a:r>
              <a:rPr lang="de-D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(§ 1615l IV BGB) </a:t>
            </a:r>
          </a:p>
          <a:p>
            <a:pPr marL="523240" indent="-34290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der Vater haftet für Bestattungskosten bei Tod der Mutter anlässlich der Schwangerschaft (§ 1615m BGB)</a:t>
            </a:r>
          </a:p>
          <a:p>
            <a:pPr marL="523240" indent="-34290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der Unterhaltsanspruch des Kindes (für die ersten 3 Monate ab Geburt) bzw. der Mutter (nach § 1615I I BGB) kann mittels einstweiliger Anordnung gesichert werden (§§ 247, 49 ff. </a:t>
            </a:r>
            <a:r>
              <a:rPr lang="de-DE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FamFG</a:t>
            </a:r>
            <a:r>
              <a:rPr lang="de-D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</a:p>
        </p:txBody>
      </p:sp>
      <p:sp>
        <p:nvSpPr>
          <p:cNvPr id="3" name="Rechteck 2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>
                <a:solidFill>
                  <a:prstClr val="black"/>
                </a:solidFill>
                <a:latin typeface="Calibri" panose="020F0502020204030204"/>
              </a:rPr>
              <a:t>179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307647" y="942974"/>
            <a:ext cx="7629525" cy="528637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u="dotted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besondere Vorschriften für nichteheliche Kinder: </a:t>
            </a:r>
            <a:endParaRPr lang="de-DE" sz="2400" b="1" dirty="0"/>
          </a:p>
        </p:txBody>
      </p:sp>
      <p:sp>
        <p:nvSpPr>
          <p:cNvPr id="7" name="Abgerundetes Rechteck 6"/>
          <p:cNvSpPr/>
          <p:nvPr/>
        </p:nvSpPr>
        <p:spPr>
          <a:xfrm>
            <a:off x="3896191" y="104683"/>
            <a:ext cx="4286251" cy="617753"/>
          </a:xfrm>
          <a:prstGeom prst="round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>
              <a:defRPr/>
            </a:pPr>
            <a:r>
              <a:rPr kumimoji="0" lang="de-DE" sz="2800" b="1" i="0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Unterhalt</a:t>
            </a:r>
          </a:p>
        </p:txBody>
      </p:sp>
    </p:spTree>
    <p:extLst>
      <p:ext uri="{BB962C8B-B14F-4D97-AF65-F5344CB8AC3E}">
        <p14:creationId xmlns:p14="http://schemas.microsoft.com/office/powerpoint/2010/main" val="37198705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bgerundetes Rechteck 4"/>
          <p:cNvSpPr/>
          <p:nvPr/>
        </p:nvSpPr>
        <p:spPr>
          <a:xfrm>
            <a:off x="307648" y="1207293"/>
            <a:ext cx="7607628" cy="1321595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340">
              <a:lnSpc>
                <a:spcPct val="150000"/>
              </a:lnSpc>
              <a:spcAft>
                <a:spcPts val="0"/>
              </a:spcAft>
            </a:pPr>
            <a:r>
              <a:rPr lang="de-D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Verfahrensrecht</a:t>
            </a:r>
          </a:p>
          <a:p>
            <a:pPr marL="523240" indent="-34290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örtliche Zuständigkeit: 	§ 232 </a:t>
            </a:r>
            <a:r>
              <a:rPr lang="de-DE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FamFG</a:t>
            </a:r>
            <a:r>
              <a:rPr lang="de-D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marL="523240" indent="-34290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funktionelle Zuständigkeit: 	Richter (§§ 3, 20 Nr. 3a RPflG)</a:t>
            </a:r>
          </a:p>
        </p:txBody>
      </p:sp>
      <p:sp>
        <p:nvSpPr>
          <p:cNvPr id="3" name="Rechteck 2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>
                <a:solidFill>
                  <a:prstClr val="black"/>
                </a:solidFill>
                <a:latin typeface="Calibri" panose="020F0502020204030204"/>
              </a:rPr>
              <a:t>180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</a:p>
        </p:txBody>
      </p:sp>
      <p:sp>
        <p:nvSpPr>
          <p:cNvPr id="7" name="Abgerundetes Rechteck 6"/>
          <p:cNvSpPr/>
          <p:nvPr/>
        </p:nvSpPr>
        <p:spPr>
          <a:xfrm>
            <a:off x="3896191" y="104683"/>
            <a:ext cx="4286251" cy="617753"/>
          </a:xfrm>
          <a:prstGeom prst="round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>
              <a:defRPr/>
            </a:pPr>
            <a:r>
              <a:rPr kumimoji="0" lang="de-DE" sz="2800" b="1" i="0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Unterhalt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2357437" y="2700338"/>
            <a:ext cx="7700963" cy="1057275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/>
              <a:t>Antragsverfahren (streitiges Verfahren (§§ 112 Nr. 1, 231 I Nr. 1 FamFG) </a:t>
            </a:r>
          </a:p>
        </p:txBody>
      </p:sp>
      <p:sp>
        <p:nvSpPr>
          <p:cNvPr id="8" name="Abgerundetes Rechteck 7"/>
          <p:cNvSpPr/>
          <p:nvPr/>
        </p:nvSpPr>
        <p:spPr>
          <a:xfrm>
            <a:off x="1079173" y="3978611"/>
            <a:ext cx="8758237" cy="10287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/>
              <a:t>ein Unterhaltsverfahren kann nach § 237 FamFG mit einem Vaterschaftsfestsetzungsantrag verbunden werden (§ 179 I S. 2 FamFG) </a:t>
            </a:r>
          </a:p>
        </p:txBody>
      </p:sp>
      <p:sp>
        <p:nvSpPr>
          <p:cNvPr id="9" name="Abgerundetes Rechteck 8"/>
          <p:cNvSpPr/>
          <p:nvPr/>
        </p:nvSpPr>
        <p:spPr>
          <a:xfrm>
            <a:off x="2994089" y="5256883"/>
            <a:ext cx="8201025" cy="957263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/>
              <a:t>alle Unterhaltsberechtigten haben die Möglichkeit einen Antrag im Wege der einstweiligen Anordnung einzureichen (§§ 49 ff. FamFG) </a:t>
            </a:r>
          </a:p>
        </p:txBody>
      </p:sp>
    </p:spTree>
    <p:extLst>
      <p:ext uri="{BB962C8B-B14F-4D97-AF65-F5344CB8AC3E}">
        <p14:creationId xmlns:p14="http://schemas.microsoft.com/office/powerpoint/2010/main" val="19905736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bgerundetes Rechteck 2"/>
          <p:cNvSpPr/>
          <p:nvPr/>
        </p:nvSpPr>
        <p:spPr>
          <a:xfrm>
            <a:off x="400051" y="1450832"/>
            <a:ext cx="11519807" cy="439269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</a:rPr>
              <a:t>Eingang eines Antrags 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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</a:rPr>
              <a:t> Registrierung in forum</a:t>
            </a:r>
            <a:r>
              <a:rPr lang="de-DE" sz="2400" baseline="30000" dirty="0">
                <a:latin typeface="Arial" panose="020B0604020202020204" pitchFamily="34" charset="0"/>
                <a:ea typeface="Calibri" panose="020F0502020204030204" pitchFamily="34" charset="0"/>
              </a:rPr>
              <a:t>STAR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</a:rPr>
              <a:t> + Aktenanlegung 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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</a:rPr>
              <a:t> Kostenvorschuss prüfen 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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</a:rPr>
              <a:t> Vorlage an Richter (Festsetzung des vorläufigen Verfahrenswertes) 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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</a:rPr>
              <a:t> Vorschuss anfordern 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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</a:rPr>
              <a:t> Eingang Vorschuss (in forum</a:t>
            </a:r>
            <a:r>
              <a:rPr lang="de-DE" sz="2400" baseline="30000" dirty="0">
                <a:latin typeface="Arial" panose="020B0604020202020204" pitchFamily="34" charset="0"/>
                <a:ea typeface="Calibri" panose="020F0502020204030204" pitchFamily="34" charset="0"/>
              </a:rPr>
              <a:t>STAR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</a:rPr>
              <a:t> erfassen) 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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</a:rPr>
              <a:t> Vorlage an Richter 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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</a:rPr>
              <a:t> schriftliches Vorverfahren oder früher erster Termin 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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</a:rPr>
              <a:t> Richter trifft Entscheidung 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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</a:rPr>
              <a:t> Entscheidung expedieren 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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</a:rPr>
              <a:t> VE ausfüllen 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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</a:rPr>
              <a:t> ggf. Rechtsmittel 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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</a:rPr>
              <a:t> ggf. Rechtskraft feststellen und vollstreckbare Ausfertigung erteilen 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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</a:rPr>
              <a:t> Kosten und weglegen</a:t>
            </a:r>
            <a:endParaRPr lang="de-DE" sz="2400" dirty="0"/>
          </a:p>
        </p:txBody>
      </p:sp>
      <p:sp>
        <p:nvSpPr>
          <p:cNvPr id="4" name="Rechteck 3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>
                <a:solidFill>
                  <a:prstClr val="black"/>
                </a:solidFill>
                <a:latin typeface="Calibri" panose="020F0502020204030204"/>
              </a:rPr>
              <a:t>181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1514476" y="742620"/>
            <a:ext cx="8958262" cy="617753"/>
          </a:xfrm>
          <a:prstGeom prst="round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b="1">
                <a:latin typeface="Arial" panose="020B0604020202020204" pitchFamily="34" charset="0"/>
                <a:cs typeface="Arial" panose="020B0604020202020204" pitchFamily="34" charset="0"/>
              </a:rPr>
              <a:t>Verfahrensablauf – isoliertes Unterhaltsverfahren </a:t>
            </a:r>
            <a:endParaRPr lang="de-DE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84255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bgerundetes Rechteck 4"/>
          <p:cNvSpPr/>
          <p:nvPr/>
        </p:nvSpPr>
        <p:spPr>
          <a:xfrm>
            <a:off x="435769" y="2521743"/>
            <a:ext cx="11244263" cy="2178845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/>
              <a:t>es gilt der Grundsatz der nachehelichen Eigenverantwortung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/>
              <a:t>jeder Ehegatte muss wieder selbst für seinen Unterhalt sorgen, sobald die Scheidung rechtskräftig geworden ist (§ 1569 S. 1 BGB)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/>
              <a:t>von kinderbetreuten Elternteilen wird ein baldiger Wiedereinstieg in den Beruf erwartet, wenn es die Belange des Kindes nicht entgegenstehen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/>
              <a:t>stufenweiser Übergang in die Vollzeitbeschäftigung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/>
              <a:t>Prüfung des Einzelfalls</a:t>
            </a:r>
          </a:p>
        </p:txBody>
      </p:sp>
      <p:sp>
        <p:nvSpPr>
          <p:cNvPr id="3" name="Rechteck 2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>
                <a:solidFill>
                  <a:prstClr val="black"/>
                </a:solidFill>
                <a:latin typeface="Calibri" panose="020F0502020204030204"/>
              </a:rPr>
              <a:t>182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435769" y="1000125"/>
            <a:ext cx="11244263" cy="1328738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/>
              <a:t>Die Familie soll zunächst aus eigener Kraft versuchen, ihre Angehörige zu versorgen, ehe hilfsweise stattliche Hilfe gewährt wird.</a:t>
            </a:r>
          </a:p>
        </p:txBody>
      </p:sp>
      <p:sp>
        <p:nvSpPr>
          <p:cNvPr id="7" name="Abgerundetes Rechteck 6"/>
          <p:cNvSpPr/>
          <p:nvPr/>
        </p:nvSpPr>
        <p:spPr>
          <a:xfrm>
            <a:off x="1260146" y="194680"/>
            <a:ext cx="9558338" cy="617753"/>
          </a:xfrm>
          <a:prstGeom prst="round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Unterhalt für den geschiedenen Ehegatten = nachehelicher Unterhalt </a:t>
            </a:r>
            <a:endParaRPr lang="de-DE" sz="2400" dirty="0"/>
          </a:p>
        </p:txBody>
      </p:sp>
      <p:sp>
        <p:nvSpPr>
          <p:cNvPr id="8" name="Abgerundetes Rechteck 7"/>
          <p:cNvSpPr/>
          <p:nvPr/>
        </p:nvSpPr>
        <p:spPr>
          <a:xfrm>
            <a:off x="1725215" y="5143500"/>
            <a:ext cx="8741570" cy="1228725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Rangfolge</a:t>
            </a:r>
            <a:r>
              <a:rPr lang="de-DE" dirty="0"/>
              <a:t> nach § 1609 BGB: </a:t>
            </a:r>
          </a:p>
          <a:p>
            <a:pPr lvl="0"/>
            <a:r>
              <a:rPr lang="de-DE" dirty="0"/>
              <a:t>minderjährige unverheiratete Kinder haben absoluten Vorrang vor Ehegatten (Nr. 1 BGB) </a:t>
            </a:r>
          </a:p>
          <a:p>
            <a:pPr lvl="0"/>
            <a:r>
              <a:rPr lang="de-DE" dirty="0"/>
              <a:t>dann Elternteile, die Kinder betreuen und langjährig verheiratete Ehegatten (Nr. 2 BGB)</a:t>
            </a:r>
          </a:p>
          <a:p>
            <a:pPr lvl="0"/>
            <a:r>
              <a:rPr lang="de-DE" dirty="0"/>
              <a:t>sonstige Ehegatten (Nr. 3 BGB)</a:t>
            </a:r>
          </a:p>
        </p:txBody>
      </p:sp>
      <p:sp>
        <p:nvSpPr>
          <p:cNvPr id="9" name="Gefaltete Ecke 8"/>
          <p:cNvSpPr/>
          <p:nvPr/>
        </p:nvSpPr>
        <p:spPr>
          <a:xfrm rot="171909">
            <a:off x="10338298" y="4060144"/>
            <a:ext cx="1310540" cy="1280888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1569 S.1</a:t>
            </a: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</a:p>
        </p:txBody>
      </p:sp>
    </p:spTree>
    <p:extLst>
      <p:ext uri="{BB962C8B-B14F-4D97-AF65-F5344CB8AC3E}">
        <p14:creationId xmlns:p14="http://schemas.microsoft.com/office/powerpoint/2010/main" val="438830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bgerundetes Rechteck 4"/>
          <p:cNvSpPr/>
          <p:nvPr/>
        </p:nvSpPr>
        <p:spPr>
          <a:xfrm>
            <a:off x="3730825" y="864978"/>
            <a:ext cx="4077960" cy="1182029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6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Bedarf</a:t>
            </a:r>
            <a:r>
              <a:rPr lang="de-DE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1600" dirty="0"/>
              <a:t>richtet sich nach den bisher die Ehe prägenden Lebensverhältnissen zum Zeitpunkt der Rechtskraft der Scheidung</a:t>
            </a:r>
          </a:p>
          <a:p>
            <a:r>
              <a:rPr lang="de-DE" sz="1600" dirty="0"/>
              <a:t> (§ 1578 I S. 1 BGB)</a:t>
            </a:r>
          </a:p>
        </p:txBody>
      </p:sp>
      <p:sp>
        <p:nvSpPr>
          <p:cNvPr id="3" name="Rechteck 2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>
                <a:solidFill>
                  <a:prstClr val="black"/>
                </a:solidFill>
                <a:latin typeface="Calibri" panose="020F0502020204030204"/>
              </a:rPr>
              <a:t>183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175485" y="812433"/>
            <a:ext cx="3405915" cy="5817192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besonderen Situationen </a:t>
            </a:r>
            <a:r>
              <a:rPr lang="de-DE" dirty="0"/>
              <a:t>– längerer Anspruch auf Unterhalt möglich </a:t>
            </a:r>
          </a:p>
          <a:p>
            <a:r>
              <a:rPr lang="de-DE" dirty="0"/>
              <a:t>(§ 1569 S. 2 BGB):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Betreuung eines gemeinschaftlichen Kindes (§ 1570 BGB)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Alter (§ 1571 BGB)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Krankheit/Gebrechen (§ 1572 BGB)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Fehlen einer angemessenen Erwerbstätigkeit (§§ 1573 f. BGB)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aus Billigkeitsgründen (z. B. gemeinsam aufgenommenes Pflegekind betreuen, § 1576 BGB)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Fehlen einer angemessenen Ausbildung (§ 1575 BGB)</a:t>
            </a:r>
          </a:p>
        </p:txBody>
      </p:sp>
      <p:sp>
        <p:nvSpPr>
          <p:cNvPr id="7" name="Abgerundetes Rechteck 6"/>
          <p:cNvSpPr/>
          <p:nvPr/>
        </p:nvSpPr>
        <p:spPr>
          <a:xfrm>
            <a:off x="1260146" y="194681"/>
            <a:ext cx="9558338" cy="456396"/>
          </a:xfrm>
          <a:prstGeom prst="round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Unterhalt für den geschiedenen Ehegatten = nachehelicher Unterhalt </a:t>
            </a:r>
            <a:endParaRPr lang="de-DE" sz="2400" dirty="0"/>
          </a:p>
        </p:txBody>
      </p:sp>
      <p:sp>
        <p:nvSpPr>
          <p:cNvPr id="8" name="Abgerundetes Rechteck 7"/>
          <p:cNvSpPr/>
          <p:nvPr/>
        </p:nvSpPr>
        <p:spPr>
          <a:xfrm>
            <a:off x="3768860" y="2185498"/>
            <a:ext cx="3898700" cy="124698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6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Leistungsfähigkeit des Verpflichteten</a:t>
            </a:r>
          </a:p>
          <a:p>
            <a:r>
              <a:rPr lang="de-DE" sz="1600" dirty="0"/>
              <a:t>(§ 1581 BGB):</a:t>
            </a:r>
          </a:p>
          <a:p>
            <a:pPr lvl="0"/>
            <a:r>
              <a:rPr lang="de-DE" sz="1600" dirty="0"/>
              <a:t>Verpflichtete muss dazu in der Lage sein, ohne seinen eigenen angemessenen Unterhalt zu gefährden </a:t>
            </a:r>
          </a:p>
        </p:txBody>
      </p:sp>
      <p:sp>
        <p:nvSpPr>
          <p:cNvPr id="10" name="Abgerundetes Rechteck 9"/>
          <p:cNvSpPr/>
          <p:nvPr/>
        </p:nvSpPr>
        <p:spPr>
          <a:xfrm>
            <a:off x="7958210" y="877394"/>
            <a:ext cx="3733995" cy="1169614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6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Bedürftigkeit</a:t>
            </a:r>
            <a:r>
              <a:rPr lang="de-DE" sz="1600" dirty="0"/>
              <a:t> des Berechtigten </a:t>
            </a:r>
          </a:p>
          <a:p>
            <a:r>
              <a:rPr lang="de-DE" sz="1600" dirty="0"/>
              <a:t>(§ 1577 BGB):</a:t>
            </a:r>
          </a:p>
          <a:p>
            <a:pPr lvl="0"/>
            <a:r>
              <a:rPr lang="de-DE" sz="1600" dirty="0"/>
              <a:t>Berechtigte darf nicht in der Lage sein, für seinen Unterhalt selbst zu sorgen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3664682" y="3646386"/>
            <a:ext cx="4522056" cy="2992457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Unterhaltsanspruch kann ausgeschlossen</a:t>
            </a:r>
            <a:r>
              <a:rPr lang="de-DE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, </a:t>
            </a:r>
            <a:r>
              <a:rPr lang="de-DE" dirty="0"/>
              <a:t>gekürzt oder befristet werden </a:t>
            </a:r>
          </a:p>
          <a:p>
            <a:r>
              <a:rPr lang="de-DE" dirty="0"/>
              <a:t>(§ 1579 BGB), z. B.: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kurzer Ehedauer (ca. 2 – 3 Jahre)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verfestigter Lebensgemeinschaft des Berechtigten mit neuem Partner (Dauer, gemeinsamer Haushalt)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Straftat gegen den Verpflichteten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mutwilliger Herbeifügung der Bedürftigkeit</a:t>
            </a:r>
          </a:p>
        </p:txBody>
      </p:sp>
      <p:sp>
        <p:nvSpPr>
          <p:cNvPr id="12" name="Abgerundetes Rechteck 11"/>
          <p:cNvSpPr/>
          <p:nvPr/>
        </p:nvSpPr>
        <p:spPr>
          <a:xfrm>
            <a:off x="8294002" y="3677227"/>
            <a:ext cx="3270649" cy="1826212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Ehegatten können über die </a:t>
            </a:r>
            <a:r>
              <a:rPr lang="de-DE" dirty="0" err="1"/>
              <a:t>nachehliche</a:t>
            </a:r>
            <a:r>
              <a:rPr lang="de-DE" dirty="0"/>
              <a:t> Unterhaltspflicht </a:t>
            </a:r>
            <a:r>
              <a:rPr lang="de-DE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Vereinbarungen</a:t>
            </a:r>
            <a:r>
              <a:rPr lang="de-DE" dirty="0"/>
              <a:t> treffen </a:t>
            </a:r>
          </a:p>
          <a:p>
            <a:r>
              <a:rPr lang="de-DE" dirty="0"/>
              <a:t>(§ 1585c BGB)</a:t>
            </a:r>
          </a:p>
          <a:p>
            <a:r>
              <a:rPr lang="de-DE" dirty="0"/>
              <a:t> </a:t>
            </a:r>
          </a:p>
        </p:txBody>
      </p:sp>
      <p:sp>
        <p:nvSpPr>
          <p:cNvPr id="13" name="Abgerundetes Rechteck 12"/>
          <p:cNvSpPr/>
          <p:nvPr/>
        </p:nvSpPr>
        <p:spPr>
          <a:xfrm>
            <a:off x="7855020" y="2183600"/>
            <a:ext cx="4048125" cy="1357312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e-DE" b="1" dirty="0"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Unterhaltsanspruch erlischt: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prstClr val="white"/>
                </a:solidFill>
              </a:rPr>
              <a:t>Wiederheirat – Begründung einer LPS (aber § 1586a BGB)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prstClr val="white"/>
                </a:solidFill>
              </a:rPr>
              <a:t>Tod des Berechtigten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prstClr val="white"/>
                </a:solidFill>
              </a:rPr>
              <a:t>Wegfall des Unterhaltsgrundes</a:t>
            </a:r>
          </a:p>
        </p:txBody>
      </p:sp>
      <p:sp>
        <p:nvSpPr>
          <p:cNvPr id="9" name="Gefaltete Ecke 8"/>
          <p:cNvSpPr/>
          <p:nvPr/>
        </p:nvSpPr>
        <p:spPr>
          <a:xfrm rot="171909">
            <a:off x="10163214" y="5083610"/>
            <a:ext cx="1310540" cy="1280888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1569 - 1586</a:t>
            </a: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</a:p>
        </p:txBody>
      </p:sp>
    </p:spTree>
    <p:extLst>
      <p:ext uri="{BB962C8B-B14F-4D97-AF65-F5344CB8AC3E}">
        <p14:creationId xmlns:p14="http://schemas.microsoft.com/office/powerpoint/2010/main" val="3839865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10" grpId="0" animBg="1"/>
      <p:bldP spid="2" grpId="0" animBg="1"/>
      <p:bldP spid="12" grpId="0" animBg="1"/>
      <p:bldP spid="13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5" name="Gefaltete Ecke 4"/>
          <p:cNvSpPr/>
          <p:nvPr/>
        </p:nvSpPr>
        <p:spPr>
          <a:xfrm>
            <a:off x="550687" y="336883"/>
            <a:ext cx="1741540" cy="1648871"/>
          </a:xfrm>
          <a:prstGeom prst="foldedCorner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Hierzu:</a:t>
            </a: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3a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4" name="Gefaltete Ecke 10">
            <a:extLst>
              <a:ext uri="{FF2B5EF4-FFF2-40B4-BE49-F238E27FC236}">
                <a16:creationId xmlns:a16="http://schemas.microsoft.com/office/drawing/2014/main" id="{19AFCE97-8D16-461D-B632-4A0E33F1C9D3}"/>
              </a:ext>
            </a:extLst>
          </p:cNvPr>
          <p:cNvSpPr/>
          <p:nvPr/>
        </p:nvSpPr>
        <p:spPr>
          <a:xfrm rot="21195030">
            <a:off x="4646165" y="2604564"/>
            <a:ext cx="1741540" cy="164887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Übung C2…</a:t>
            </a:r>
          </a:p>
        </p:txBody>
      </p:sp>
    </p:spTree>
    <p:extLst>
      <p:ext uri="{BB962C8B-B14F-4D97-AF65-F5344CB8AC3E}">
        <p14:creationId xmlns:p14="http://schemas.microsoft.com/office/powerpoint/2010/main" val="2363016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5" name="Gefaltete Ecke 24"/>
          <p:cNvSpPr/>
          <p:nvPr/>
        </p:nvSpPr>
        <p:spPr>
          <a:xfrm rot="21399046">
            <a:off x="1594033" y="963783"/>
            <a:ext cx="2258130" cy="2171737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Und jetzt ein Quiz…</a:t>
            </a:r>
          </a:p>
        </p:txBody>
      </p:sp>
      <p:sp>
        <p:nvSpPr>
          <p:cNvPr id="11" name="Wolkenförmige Legende 10"/>
          <p:cNvSpPr/>
          <p:nvPr/>
        </p:nvSpPr>
        <p:spPr>
          <a:xfrm>
            <a:off x="8007275" y="42584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</a:p>
        </p:txBody>
      </p:sp>
      <p:grpSp>
        <p:nvGrpSpPr>
          <p:cNvPr id="8" name="Gruppieren 7"/>
          <p:cNvGrpSpPr/>
          <p:nvPr/>
        </p:nvGrpSpPr>
        <p:grpSpPr>
          <a:xfrm>
            <a:off x="2632451" y="3514482"/>
            <a:ext cx="6472988" cy="563230"/>
            <a:chOff x="2632451" y="3514482"/>
            <a:chExt cx="6472988" cy="563230"/>
          </a:xfrm>
        </p:grpSpPr>
        <p:sp>
          <p:nvSpPr>
            <p:cNvPr id="2" name="Abgerundetes Rechteck 1"/>
            <p:cNvSpPr/>
            <p:nvPr/>
          </p:nvSpPr>
          <p:spPr>
            <a:xfrm>
              <a:off x="2632451" y="3514482"/>
              <a:ext cx="6472988" cy="56323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Familiensachen - </a:t>
              </a:r>
              <a:r>
                <a:rPr lang="de-DE" sz="3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radley Hand ITC" panose="03070402050302030203" pitchFamily="66" charset="0"/>
                </a:rPr>
                <a:t>Quiz</a:t>
              </a:r>
            </a:p>
          </p:txBody>
        </p:sp>
        <p:sp>
          <p:nvSpPr>
            <p:cNvPr id="5" name="Flussdiagramm: Verbinder 4"/>
            <p:cNvSpPr/>
            <p:nvPr/>
          </p:nvSpPr>
          <p:spPr>
            <a:xfrm>
              <a:off x="8361336" y="3567497"/>
              <a:ext cx="457200" cy="457200"/>
            </a:xfrm>
            <a:prstGeom prst="flowChartConnector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</a:t>
              </a:r>
            </a:p>
          </p:txBody>
        </p:sp>
      </p:grpSp>
      <p:pic>
        <p:nvPicPr>
          <p:cNvPr id="12" name="Grafik 11" descr="Ein Bild, das Entwurf, Menschliches Gesicht, Darstellung, Zeichnung enthält.&#10;&#10;Automatisch generierte Beschreibung">
            <a:extLst>
              <a:ext uri="{FF2B5EF4-FFF2-40B4-BE49-F238E27FC236}">
                <a16:creationId xmlns:a16="http://schemas.microsoft.com/office/drawing/2014/main" id="{708860EF-57F5-69B6-CE7C-1527FEE12E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66" y="3876327"/>
            <a:ext cx="2205831" cy="3064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012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>
                <a:solidFill>
                  <a:prstClr val="black"/>
                </a:solidFill>
                <a:latin typeface="Calibri" panose="020F0502020204030204"/>
              </a:rPr>
              <a:t>169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Ehescheidung</a:t>
            </a:r>
            <a:endParaRPr lang="de-DE" sz="2800" dirty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6" name="Abgerundetes Rechteck 5"/>
          <p:cNvSpPr/>
          <p:nvPr/>
        </p:nvSpPr>
        <p:spPr>
          <a:xfrm>
            <a:off x="872873" y="2573144"/>
            <a:ext cx="10052114" cy="3978592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= Ausgleichszahlung des besserverdienenden Ehegatten an den anderen Ehegatten</a:t>
            </a:r>
          </a:p>
          <a:p>
            <a:r>
              <a:rPr lang="de-DE" dirty="0"/>
              <a:t> </a:t>
            </a:r>
          </a:p>
          <a:p>
            <a:r>
              <a:rPr lang="de-DE" dirty="0"/>
              <a:t>Berechnung: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beide Eheleute sollen in der Trennungszeit so gestellt sein, wie es dem ehelichen Lebensstandard entsprach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deshalb stehen beiden Ehegatten jeweils die Hälfte des in der Ehe verfügbaren Gesamteinkommens zu (Halbteilungsgrundsatz)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erwerbtätigen Ehegatten wird i. d. R. ein zusätzlicher Teil seines Einkommens zugesprochen (Erwerbstätigenbonus) </a:t>
            </a:r>
          </a:p>
          <a:p>
            <a:pPr lvl="0"/>
            <a:endParaRPr lang="de-DE" dirty="0"/>
          </a:p>
        </p:txBody>
      </p:sp>
      <p:sp>
        <p:nvSpPr>
          <p:cNvPr id="3" name="Abgerundetes Rechteck 2"/>
          <p:cNvSpPr/>
          <p:nvPr/>
        </p:nvSpPr>
        <p:spPr>
          <a:xfrm>
            <a:off x="871538" y="2207069"/>
            <a:ext cx="3829050" cy="45551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/>
              <a:t>Trennungsunterhalt (§ 1361 BGB)</a:t>
            </a:r>
            <a:endParaRPr lang="de-DE" sz="2000"/>
          </a:p>
        </p:txBody>
      </p:sp>
      <p:sp>
        <p:nvSpPr>
          <p:cNvPr id="11" name="Gefaltete Ecke 10"/>
          <p:cNvSpPr/>
          <p:nvPr/>
        </p:nvSpPr>
        <p:spPr>
          <a:xfrm rot="171909">
            <a:off x="9983598" y="1625157"/>
            <a:ext cx="1568450" cy="1619338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1361</a:t>
            </a: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</a:p>
        </p:txBody>
      </p:sp>
      <p:sp>
        <p:nvSpPr>
          <p:cNvPr id="4" name="Ellipse 3"/>
          <p:cNvSpPr/>
          <p:nvPr/>
        </p:nvSpPr>
        <p:spPr>
          <a:xfrm>
            <a:off x="180305" y="500260"/>
            <a:ext cx="2828925" cy="9144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weitere Folgesachen:</a:t>
            </a:r>
          </a:p>
        </p:txBody>
      </p:sp>
    </p:spTree>
    <p:extLst>
      <p:ext uri="{BB962C8B-B14F-4D97-AF65-F5344CB8AC3E}">
        <p14:creationId xmlns:p14="http://schemas.microsoft.com/office/powerpoint/2010/main" val="2639487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642235" y="478248"/>
            <a:ext cx="1812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 </a:t>
            </a:r>
          </a:p>
        </p:txBody>
      </p:sp>
      <p:sp>
        <p:nvSpPr>
          <p:cNvPr id="7" name="Abgerundetes Rechteck 6"/>
          <p:cNvSpPr/>
          <p:nvPr/>
        </p:nvSpPr>
        <p:spPr>
          <a:xfrm>
            <a:off x="4285940" y="128700"/>
            <a:ext cx="3906161" cy="617753"/>
          </a:xfrm>
          <a:prstGeom prst="round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>
              <a:defRPr/>
            </a:pPr>
            <a:r>
              <a:rPr lang="de-DE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Unterhalt</a:t>
            </a:r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423305" y="880772"/>
            <a:ext cx="5345723" cy="4872038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Trennungsunterhalt: </a:t>
            </a:r>
          </a:p>
          <a:p>
            <a:pPr algn="ctr"/>
            <a:endParaRPr lang="de-DE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Zeitraum: Aufhebung der häuslichen Gemeinschaft – rechtskräftige Ehescheidung </a:t>
            </a:r>
          </a:p>
          <a:p>
            <a:pPr algn="ctr"/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000" u="sng" dirty="0">
                <a:latin typeface="Arial" panose="020B0604020202020204" pitchFamily="34" charset="0"/>
                <a:cs typeface="Arial" panose="020B0604020202020204" pitchFamily="34" charset="0"/>
              </a:rPr>
              <a:t>Voraussetzung: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Bedürftigkeit des Antragstellers, Trennung, Leistungsfähigkeit des Antragsgegners</a:t>
            </a:r>
          </a:p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Geldrente im Voraus </a:t>
            </a:r>
          </a:p>
          <a:p>
            <a:pPr algn="ctr"/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Anspruch kann beschränkt oder ausgeschlossen sein </a:t>
            </a:r>
          </a:p>
        </p:txBody>
      </p:sp>
      <p:sp>
        <p:nvSpPr>
          <p:cNvPr id="8" name="Abgerundetes Rechteck 7"/>
          <p:cNvSpPr/>
          <p:nvPr/>
        </p:nvSpPr>
        <p:spPr>
          <a:xfrm>
            <a:off x="6384315" y="840641"/>
            <a:ext cx="5345723" cy="4872038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nachehelicher Unterhalt: </a:t>
            </a:r>
          </a:p>
          <a:p>
            <a:pPr algn="ctr"/>
            <a:endParaRPr lang="de-DE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Grundsatz der Eigenverantwortung</a:t>
            </a:r>
          </a:p>
          <a:p>
            <a:pPr algn="ctr"/>
            <a:r>
              <a:rPr lang="de-DE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ab rechtskräftiger Scheidung</a:t>
            </a:r>
          </a:p>
          <a:p>
            <a:pPr algn="ctr"/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in besonderen Situationen – längerer Anspruch auf Unterhalt möglich </a:t>
            </a:r>
          </a:p>
          <a:p>
            <a:pPr algn="ctr"/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Unterhaltsanspruch kann aus-</a:t>
            </a:r>
          </a:p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geschlossen, gekürzt oder befristet</a:t>
            </a:r>
          </a:p>
          <a:p>
            <a:pPr algn="ctr"/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Bedarf, Bedürftigkeit + Leistungsfähigkeit </a:t>
            </a:r>
          </a:p>
          <a:p>
            <a:pPr algn="ctr"/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Ende: Wiederheirat/Begründung einer LPS, Tod des Berechtigten, Wegfall des Unterhaltsgrundes</a:t>
            </a:r>
          </a:p>
        </p:txBody>
      </p:sp>
      <p:sp>
        <p:nvSpPr>
          <p:cNvPr id="9" name="Gefaltete Ecke 8"/>
          <p:cNvSpPr/>
          <p:nvPr/>
        </p:nvSpPr>
        <p:spPr>
          <a:xfrm rot="171909">
            <a:off x="5182997" y="4903009"/>
            <a:ext cx="1568450" cy="1619338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Rangfolge</a:t>
            </a: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1609</a:t>
            </a: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>
                <a:solidFill>
                  <a:prstClr val="black"/>
                </a:solidFill>
                <a:latin typeface="Calibri" panose="020F0502020204030204"/>
              </a:rPr>
              <a:t>170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</a:p>
        </p:txBody>
      </p:sp>
      <p:sp>
        <p:nvSpPr>
          <p:cNvPr id="12" name="Gefaltete Ecke 11"/>
          <p:cNvSpPr/>
          <p:nvPr/>
        </p:nvSpPr>
        <p:spPr>
          <a:xfrm rot="21359933">
            <a:off x="10237719" y="5047342"/>
            <a:ext cx="1568450" cy="1619338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Wir lesen den §…</a:t>
            </a:r>
          </a:p>
        </p:txBody>
      </p:sp>
      <p:sp>
        <p:nvSpPr>
          <p:cNvPr id="13" name="Rechteck 12"/>
          <p:cNvSpPr/>
          <p:nvPr/>
        </p:nvSpPr>
        <p:spPr>
          <a:xfrm>
            <a:off x="10350629" y="67041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</a:p>
        </p:txBody>
      </p:sp>
    </p:spTree>
    <p:extLst>
      <p:ext uri="{BB962C8B-B14F-4D97-AF65-F5344CB8AC3E}">
        <p14:creationId xmlns:p14="http://schemas.microsoft.com/office/powerpoint/2010/main" val="3861743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>
                <a:solidFill>
                  <a:prstClr val="black"/>
                </a:solidFill>
                <a:latin typeface="Calibri" panose="020F0502020204030204"/>
              </a:rPr>
              <a:t>171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Ehescheidung</a:t>
            </a:r>
            <a:endParaRPr lang="de-DE" sz="2800" dirty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6" name="Abgerundetes Rechteck 5"/>
          <p:cNvSpPr/>
          <p:nvPr/>
        </p:nvSpPr>
        <p:spPr>
          <a:xfrm>
            <a:off x="872873" y="2573144"/>
            <a:ext cx="10052114" cy="1705124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die Regelung der Unterhaltsberechnung an den getrenntlebenden Ehegatten gilt ab 01.01.2022: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der Unterhaltspflichtige zahlt 45% seines Nettoeinkommens bzw. 45% des Differenzeinkommens (wenn beide über Erwerbseinkommen verfügen)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dabei hat der Unterhaltspflichtige einen Selbstbehalt in Höhe von 1.450,00 €</a:t>
            </a:r>
          </a:p>
        </p:txBody>
      </p:sp>
      <p:sp>
        <p:nvSpPr>
          <p:cNvPr id="3" name="Abgerundetes Rechteck 2"/>
          <p:cNvSpPr/>
          <p:nvPr/>
        </p:nvSpPr>
        <p:spPr>
          <a:xfrm>
            <a:off x="871538" y="2207069"/>
            <a:ext cx="3829050" cy="45551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/>
              <a:t>Trennungsunterhalt (§ 1361 BGB)</a:t>
            </a:r>
            <a:endParaRPr lang="de-DE" sz="2000"/>
          </a:p>
        </p:txBody>
      </p:sp>
      <p:sp>
        <p:nvSpPr>
          <p:cNvPr id="13" name="Abgerundetes Rechteck 12"/>
          <p:cNvSpPr/>
          <p:nvPr/>
        </p:nvSpPr>
        <p:spPr>
          <a:xfrm>
            <a:off x="871538" y="4644343"/>
            <a:ext cx="10052114" cy="1705124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Sollten unterhaltsberechtigte Kinder vorhanden sein, würde zuvor der volle Kindesunterhalt nach Düsseldorfer Tabelle vor dem Trennungsunterhalt in Abzug gebracht und die Ehefrau geht wahrscheinlich „leer“ aus.</a:t>
            </a:r>
          </a:p>
        </p:txBody>
      </p:sp>
      <p:sp>
        <p:nvSpPr>
          <p:cNvPr id="14" name="Abgerundetes Rechteck 13"/>
          <p:cNvSpPr/>
          <p:nvPr/>
        </p:nvSpPr>
        <p:spPr>
          <a:xfrm>
            <a:off x="766763" y="4480537"/>
            <a:ext cx="1333500" cy="45551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/>
              <a:t>Achtung:</a:t>
            </a:r>
          </a:p>
        </p:txBody>
      </p:sp>
      <p:sp>
        <p:nvSpPr>
          <p:cNvPr id="11" name="Gefaltete Ecke 10"/>
          <p:cNvSpPr/>
          <p:nvPr/>
        </p:nvSpPr>
        <p:spPr>
          <a:xfrm rot="171909">
            <a:off x="10402592" y="2952533"/>
            <a:ext cx="1310540" cy="1280888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45%</a:t>
            </a:r>
          </a:p>
        </p:txBody>
      </p:sp>
    </p:spTree>
    <p:extLst>
      <p:ext uri="{BB962C8B-B14F-4D97-AF65-F5344CB8AC3E}">
        <p14:creationId xmlns:p14="http://schemas.microsoft.com/office/powerpoint/2010/main" val="1052525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295422" y="1293289"/>
            <a:ext cx="1160584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Trennungsunterhalt 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Ehemann - 2.000,00 €, Ehefrau - 0,00 €, Kredit 250,00 €</a:t>
            </a: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Ergebnis: Ehemann = 1.650,00 € - 1.450,00 € = 200,00 €  </a:t>
            </a:r>
          </a:p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Ehefrau erhält also „nur“  200,00 € Trennungsunterhalt </a:t>
            </a:r>
          </a:p>
          <a:p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Tabel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5036968"/>
              </p:ext>
            </p:extLst>
          </p:nvPr>
        </p:nvGraphicFramePr>
        <p:xfrm>
          <a:off x="297767" y="1807206"/>
          <a:ext cx="11064924" cy="2560320"/>
        </p:xfrm>
        <a:graphic>
          <a:graphicData uri="http://schemas.openxmlformats.org/drawingml/2006/table">
            <a:tbl>
              <a:tblPr firstRow="1" firstCol="1" bandRow="1"/>
              <a:tblGrid>
                <a:gridCol w="7956196">
                  <a:extLst>
                    <a:ext uri="{9D8B030D-6E8A-4147-A177-3AD203B41FA5}">
                      <a16:colId xmlns:a16="http://schemas.microsoft.com/office/drawing/2014/main" val="3600665395"/>
                    </a:ext>
                  </a:extLst>
                </a:gridCol>
                <a:gridCol w="3108728">
                  <a:extLst>
                    <a:ext uri="{9D8B030D-6E8A-4147-A177-3AD203B41FA5}">
                      <a16:colId xmlns:a16="http://schemas.microsoft.com/office/drawing/2014/main" val="2913609849"/>
                    </a:ext>
                  </a:extLst>
                </a:gridCol>
              </a:tblGrid>
              <a:tr h="21609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monatliches Nettoeinkommen </a:t>
                      </a:r>
                      <a:endParaRPr lang="de-DE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2.000,00 €</a:t>
                      </a:r>
                      <a:endParaRPr lang="de-DE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23204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abzüglich 5% berufsbedingte Aufwendungen</a:t>
                      </a:r>
                      <a:endParaRPr lang="de-DE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100,00 €</a:t>
                      </a:r>
                      <a:endParaRPr lang="de-DE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77806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=</a:t>
                      </a:r>
                      <a:endParaRPr lang="de-DE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1.900,00 €</a:t>
                      </a:r>
                      <a:endParaRPr lang="de-DE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45618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abzüglich Darlehen</a:t>
                      </a:r>
                      <a:endParaRPr lang="de-DE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250,00 €</a:t>
                      </a:r>
                      <a:endParaRPr lang="de-DE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1653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bereinigtes Nettoeinkommen</a:t>
                      </a:r>
                      <a:endParaRPr lang="de-DE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1.650,00 €</a:t>
                      </a:r>
                      <a:endParaRPr lang="de-DE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53065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de-DE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de-DE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56527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von diesem Betrag steht der Ehefrau ein Anteil von 45 % zu = </a:t>
                      </a:r>
                      <a:endParaRPr lang="de-DE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742,50 €</a:t>
                      </a:r>
                      <a:endParaRPr lang="de-DE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8419091"/>
                  </a:ext>
                </a:extLst>
              </a:tr>
            </a:tbl>
          </a:graphicData>
        </a:graphic>
      </p:graphicFrame>
      <p:sp>
        <p:nvSpPr>
          <p:cNvPr id="4" name="Abgerundetes Rechteck 3"/>
          <p:cNvSpPr/>
          <p:nvPr/>
        </p:nvSpPr>
        <p:spPr>
          <a:xfrm>
            <a:off x="2988912" y="69375"/>
            <a:ext cx="6472988" cy="344963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</a:p>
        </p:txBody>
      </p:sp>
      <p:sp>
        <p:nvSpPr>
          <p:cNvPr id="5" name="Abgerundetes Rechteck 4"/>
          <p:cNvSpPr/>
          <p:nvPr/>
        </p:nvSpPr>
        <p:spPr>
          <a:xfrm>
            <a:off x="295422" y="123399"/>
            <a:ext cx="2347912" cy="45551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/>
              <a:t>Beispielrechnung:</a:t>
            </a:r>
          </a:p>
        </p:txBody>
      </p:sp>
      <p:sp>
        <p:nvSpPr>
          <p:cNvPr id="6" name="Rechteck 5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>
                <a:solidFill>
                  <a:prstClr val="black"/>
                </a:solidFill>
                <a:latin typeface="Calibri" panose="020F0502020204030204"/>
              </a:rPr>
              <a:t>172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</a:p>
        </p:txBody>
      </p:sp>
      <p:sp>
        <p:nvSpPr>
          <p:cNvPr id="9" name="Gefaltete Ecke 8"/>
          <p:cNvSpPr/>
          <p:nvPr/>
        </p:nvSpPr>
        <p:spPr>
          <a:xfrm rot="171909">
            <a:off x="10020957" y="4913396"/>
            <a:ext cx="1310540" cy="1280888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45%</a:t>
            </a:r>
          </a:p>
        </p:txBody>
      </p:sp>
    </p:spTree>
    <p:extLst>
      <p:ext uri="{BB962C8B-B14F-4D97-AF65-F5344CB8AC3E}">
        <p14:creationId xmlns:p14="http://schemas.microsoft.com/office/powerpoint/2010/main" val="383054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>
                <a:solidFill>
                  <a:prstClr val="black"/>
                </a:solidFill>
                <a:latin typeface="Calibri" panose="020F0502020204030204"/>
              </a:rPr>
              <a:t>173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5226401" y="4996177"/>
            <a:ext cx="3800475" cy="4187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/>
          <p:cNvSpPr/>
          <p:nvPr/>
        </p:nvSpPr>
        <p:spPr>
          <a:xfrm>
            <a:off x="3243262" y="4981889"/>
            <a:ext cx="1728789" cy="4286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/>
          <p:cNvSpPr/>
          <p:nvPr/>
        </p:nvSpPr>
        <p:spPr>
          <a:xfrm>
            <a:off x="1974500" y="5029200"/>
            <a:ext cx="1014412" cy="36702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/>
          <p:cNvSpPr/>
          <p:nvPr/>
        </p:nvSpPr>
        <p:spPr>
          <a:xfrm>
            <a:off x="9853797" y="3829050"/>
            <a:ext cx="1014412" cy="36702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417354" y="4996177"/>
            <a:ext cx="1411446" cy="4000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Rechteck 3"/>
          <p:cNvSpPr/>
          <p:nvPr/>
        </p:nvSpPr>
        <p:spPr>
          <a:xfrm>
            <a:off x="9715500" y="2327276"/>
            <a:ext cx="1171575" cy="4000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Rechteck 1"/>
          <p:cNvSpPr/>
          <p:nvPr/>
        </p:nvSpPr>
        <p:spPr>
          <a:xfrm>
            <a:off x="328246" y="412249"/>
            <a:ext cx="11535508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DE" b="1" u="dotted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Beispiel - Trennungsunterhalt:</a:t>
            </a:r>
            <a:r>
              <a:rPr lang="de-DE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de-D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Ehemann - 2.500,00 €, Ehefrau - 650,00 €, Darlehen 250,00 € </a:t>
            </a:r>
            <a:endParaRPr lang="de-DE" sz="2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457652" y="4996177"/>
            <a:ext cx="11529561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D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2.125,00 € - 617,50 € = 1.507,50 €             45% von 1.507,50 € = 678,38 €</a:t>
            </a:r>
            <a:endParaRPr lang="de-DE" sz="2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D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Ergebnis: Ehemann ist nach Abzug des Selbstbehalts in Höhe von 1.450,00 € von 2.125,00 € bis zu 675,00 € leistungsfähig.</a:t>
            </a:r>
            <a:endParaRPr lang="de-DE" sz="2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D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 kann nur Trennungsunterhalt in Höhe von  675,00 € erbringen</a:t>
            </a:r>
            <a:endParaRPr lang="de-DE" sz="2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2097622"/>
              </p:ext>
            </p:extLst>
          </p:nvPr>
        </p:nvGraphicFramePr>
        <p:xfrm>
          <a:off x="909541" y="858525"/>
          <a:ext cx="9977534" cy="4044945"/>
        </p:xfrm>
        <a:graphic>
          <a:graphicData uri="http://schemas.openxmlformats.org/drawingml/2006/table">
            <a:tbl>
              <a:tblPr firstRow="1" firstCol="1" bandRow="1"/>
              <a:tblGrid>
                <a:gridCol w="7174312">
                  <a:extLst>
                    <a:ext uri="{9D8B030D-6E8A-4147-A177-3AD203B41FA5}">
                      <a16:colId xmlns:a16="http://schemas.microsoft.com/office/drawing/2014/main" val="387193180"/>
                    </a:ext>
                  </a:extLst>
                </a:gridCol>
                <a:gridCol w="2803222">
                  <a:extLst>
                    <a:ext uri="{9D8B030D-6E8A-4147-A177-3AD203B41FA5}">
                      <a16:colId xmlns:a16="http://schemas.microsoft.com/office/drawing/2014/main" val="2296145287"/>
                    </a:ext>
                  </a:extLst>
                </a:gridCol>
              </a:tblGrid>
              <a:tr h="31228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monatliches </a:t>
                      </a:r>
                      <a:r>
                        <a:rPr lang="de-DE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Nettoeinkommen Ehemann</a:t>
                      </a:r>
                      <a:endParaRPr lang="de-DE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2.500,00 €</a:t>
                      </a:r>
                      <a:endParaRPr lang="de-DE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3504178"/>
                  </a:ext>
                </a:extLst>
              </a:tr>
              <a:tr h="31228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abzüglich 5% berufsbedingte Aufwendungen</a:t>
                      </a:r>
                      <a:endParaRPr lang="de-DE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125,00 €</a:t>
                      </a:r>
                      <a:endParaRPr lang="de-DE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4711441"/>
                  </a:ext>
                </a:extLst>
              </a:tr>
              <a:tr h="312282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=</a:t>
                      </a:r>
                      <a:endParaRPr lang="de-DE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2.375,00 €</a:t>
                      </a:r>
                      <a:endParaRPr lang="de-DE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0077150"/>
                  </a:ext>
                </a:extLst>
              </a:tr>
              <a:tr h="38734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abzüglich Darlehen</a:t>
                      </a:r>
                      <a:endParaRPr lang="de-DE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250,00 €</a:t>
                      </a:r>
                      <a:endParaRPr lang="de-DE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3602362"/>
                  </a:ext>
                </a:extLst>
              </a:tr>
              <a:tr h="31228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bereinigtes Nettoeinkommen</a:t>
                      </a:r>
                      <a:endParaRPr lang="de-DE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2.125,00 €</a:t>
                      </a:r>
                      <a:endParaRPr lang="de-DE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4216755"/>
                  </a:ext>
                </a:extLst>
              </a:tr>
              <a:tr h="31228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de-DE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de-DE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4994326"/>
                  </a:ext>
                </a:extLst>
              </a:tr>
              <a:tr h="31228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monatliches Nettoeinkommen Ehefrau </a:t>
                      </a:r>
                      <a:endParaRPr lang="de-DE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650,00 €</a:t>
                      </a:r>
                      <a:endParaRPr lang="de-DE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5748368"/>
                  </a:ext>
                </a:extLst>
              </a:tr>
              <a:tr h="31228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abzüglich 5% berufsbedingte Aufwendungen </a:t>
                      </a:r>
                      <a:endParaRPr lang="de-DE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32,50 €</a:t>
                      </a:r>
                      <a:endParaRPr lang="de-DE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0384835"/>
                  </a:ext>
                </a:extLst>
              </a:tr>
              <a:tr h="31228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bereinigtes Nettoeinkommen</a:t>
                      </a:r>
                      <a:endParaRPr lang="de-DE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617,50 €</a:t>
                      </a:r>
                      <a:endParaRPr lang="de-DE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313770"/>
                  </a:ext>
                </a:extLst>
              </a:tr>
              <a:tr h="31228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de-DE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de-DE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4272371"/>
                  </a:ext>
                </a:extLst>
              </a:tr>
              <a:tr h="31228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8632238"/>
                  </a:ext>
                </a:extLst>
              </a:tr>
            </a:tbl>
          </a:graphicData>
        </a:graphic>
      </p:graphicFrame>
      <p:sp>
        <p:nvSpPr>
          <p:cNvPr id="6" name="Abgerundetes Rechteck 5"/>
          <p:cNvSpPr/>
          <p:nvPr/>
        </p:nvSpPr>
        <p:spPr>
          <a:xfrm>
            <a:off x="2988912" y="69375"/>
            <a:ext cx="6472988" cy="344963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</a:p>
        </p:txBody>
      </p:sp>
      <p:sp>
        <p:nvSpPr>
          <p:cNvPr id="13" name="Rechteck 12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</a:p>
        </p:txBody>
      </p:sp>
    </p:spTree>
    <p:extLst>
      <p:ext uri="{BB962C8B-B14F-4D97-AF65-F5344CB8AC3E}">
        <p14:creationId xmlns:p14="http://schemas.microsoft.com/office/powerpoint/2010/main" val="3655103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>
                <a:solidFill>
                  <a:prstClr val="black"/>
                </a:solidFill>
                <a:latin typeface="Calibri" panose="020F0502020204030204"/>
              </a:rPr>
              <a:t>174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Ehescheidung</a:t>
            </a:r>
            <a:endParaRPr lang="de-DE" sz="2800" dirty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6" name="Abgerundetes Rechteck 5"/>
          <p:cNvSpPr/>
          <p:nvPr/>
        </p:nvSpPr>
        <p:spPr>
          <a:xfrm>
            <a:off x="872873" y="2573143"/>
            <a:ext cx="10052114" cy="3399031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als Bruttoeinkommen gilt: Mieteinnahmen, fiktives Einkommen (dies ist relevant, wenn der unterhaltspflichtige Ehepartner absichtlich nicht arbeitet oder weniger arbeitet), Kapitalzinsen, Einnahmen aus Unternehmens-beteiligung, Renten, Weihnachtsgeld und Urlaubsgeld, Steuerrückzahlungen, </a:t>
            </a:r>
            <a:r>
              <a:rPr lang="de-DE" dirty="0" err="1"/>
              <a:t>BaföG</a:t>
            </a:r>
            <a:r>
              <a:rPr lang="de-DE" dirty="0"/>
              <a:t> bei Studenten, Abfindungen, Wohnwert einer eigenen bewohnten Immobilie</a:t>
            </a:r>
          </a:p>
          <a:p>
            <a:r>
              <a:rPr lang="de-DE" dirty="0"/>
              <a:t> </a:t>
            </a:r>
          </a:p>
          <a:p>
            <a:r>
              <a:rPr lang="de-DE" dirty="0"/>
              <a:t>folgende Leistungen werden vom Bruttoeinkommen abgezogen: berufsbedingte Aufwendungen (pauschal 5%, max. 150,00 €), angemessene private Altersvorsorge, (ehebedingte) Darlehen (Tilgungen), Fort- und Ausbildungskosten, Lohnsteuer und Grundsteuer, Sozialversicherungsausgaben, Kindesunterhalt (vorrangig Unterhaltsberechtigte)</a:t>
            </a:r>
          </a:p>
        </p:txBody>
      </p:sp>
      <p:sp>
        <p:nvSpPr>
          <p:cNvPr id="3" name="Abgerundetes Rechteck 2"/>
          <p:cNvSpPr/>
          <p:nvPr/>
        </p:nvSpPr>
        <p:spPr>
          <a:xfrm>
            <a:off x="435769" y="2207069"/>
            <a:ext cx="3829050" cy="45551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/>
              <a:t>Trennungsunterhalt (§ 1361 BGB)</a:t>
            </a:r>
            <a:endParaRPr lang="de-DE" sz="2000"/>
          </a:p>
        </p:txBody>
      </p:sp>
    </p:spTree>
    <p:extLst>
      <p:ext uri="{BB962C8B-B14F-4D97-AF65-F5344CB8AC3E}">
        <p14:creationId xmlns:p14="http://schemas.microsoft.com/office/powerpoint/2010/main" val="27151791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>
                <a:solidFill>
                  <a:prstClr val="black"/>
                </a:solidFill>
                <a:latin typeface="Calibri" panose="020F0502020204030204"/>
              </a:rPr>
              <a:t>175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171664" y="722436"/>
            <a:ext cx="5781820" cy="58293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>
                <a:latin typeface="Arial" panose="020B0604020202020204" pitchFamily="34" charset="0"/>
                <a:cs typeface="Arial" panose="020B0604020202020204" pitchFamily="34" charset="0"/>
              </a:rPr>
              <a:t>Verwandtenunterhalt: </a:t>
            </a:r>
          </a:p>
          <a:p>
            <a:pPr algn="ctr"/>
            <a:endParaRPr lang="de-DE" sz="20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000">
                <a:latin typeface="Arial" panose="020B0604020202020204" pitchFamily="34" charset="0"/>
                <a:cs typeface="Arial" panose="020B0604020202020204" pitchFamily="34" charset="0"/>
              </a:rPr>
              <a:t>alle Verwandten in gerader Linie</a:t>
            </a:r>
          </a:p>
          <a:p>
            <a:pPr algn="ctr"/>
            <a:r>
              <a:rPr lang="de-DE" sz="2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de-DE" sz="2000" u="sng">
                <a:latin typeface="Arial" panose="020B0604020202020204" pitchFamily="34" charset="0"/>
                <a:cs typeface="Arial" panose="020B0604020202020204" pitchFamily="34" charset="0"/>
              </a:rPr>
              <a:t>unterhaltsberechtigt</a:t>
            </a:r>
            <a:r>
              <a:rPr lang="de-DE" sz="2000">
                <a:latin typeface="Arial" panose="020B0604020202020204" pitchFamily="34" charset="0"/>
                <a:cs typeface="Arial" panose="020B0604020202020204" pitchFamily="34" charset="0"/>
              </a:rPr>
              <a:t> = wer sich nicht selbst unterhalten kann </a:t>
            </a:r>
          </a:p>
          <a:p>
            <a:pPr algn="ctr"/>
            <a:endParaRPr lang="de-DE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000" u="sng">
                <a:latin typeface="Arial" panose="020B0604020202020204" pitchFamily="34" charset="0"/>
                <a:cs typeface="Arial" panose="020B0604020202020204" pitchFamily="34" charset="0"/>
              </a:rPr>
              <a:t>unterhaltspflichtig</a:t>
            </a:r>
            <a:r>
              <a:rPr lang="de-DE" sz="2000">
                <a:latin typeface="Arial" panose="020B0604020202020204" pitchFamily="34" charset="0"/>
                <a:cs typeface="Arial" panose="020B0604020202020204" pitchFamily="34" charset="0"/>
              </a:rPr>
              <a:t> = wer in der Lage ist, Unterhalt zu gewähren</a:t>
            </a:r>
          </a:p>
          <a:p>
            <a:pPr algn="ctr"/>
            <a:endParaRPr lang="de-DE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000">
                <a:latin typeface="Arial" panose="020B0604020202020204" pitchFamily="34" charset="0"/>
                <a:cs typeface="Arial" panose="020B0604020202020204" pitchFamily="34" charset="0"/>
              </a:rPr>
              <a:t>Rangfolge gemäß § 1609 BGB </a:t>
            </a:r>
          </a:p>
          <a:p>
            <a:pPr algn="ctr"/>
            <a:endParaRPr lang="de-DE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000">
                <a:latin typeface="Arial" panose="020B0604020202020204" pitchFamily="34" charset="0"/>
                <a:cs typeface="Arial" panose="020B0604020202020204" pitchFamily="34" charset="0"/>
              </a:rPr>
              <a:t>Geldrente monatlich im Voraus</a:t>
            </a:r>
          </a:p>
          <a:p>
            <a:pPr algn="ctr"/>
            <a:endParaRPr lang="de-DE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000">
                <a:latin typeface="Arial" panose="020B0604020202020204" pitchFamily="34" charset="0"/>
                <a:cs typeface="Arial" panose="020B0604020202020204" pitchFamily="34" charset="0"/>
              </a:rPr>
              <a:t>Anspruch kann beschränkt werden bzw. wegfallen</a:t>
            </a:r>
          </a:p>
          <a:p>
            <a:pPr algn="ctr"/>
            <a:endParaRPr lang="de-DE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000">
                <a:latin typeface="Arial" panose="020B0604020202020204" pitchFamily="34" charset="0"/>
                <a:cs typeface="Arial" panose="020B0604020202020204" pitchFamily="34" charset="0"/>
              </a:rPr>
              <a:t>Ende: Tod des Berechtigten oder des Verpflichteten</a:t>
            </a: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Abgerundetes Rechteck 9"/>
          <p:cNvSpPr/>
          <p:nvPr/>
        </p:nvSpPr>
        <p:spPr>
          <a:xfrm>
            <a:off x="6096000" y="722436"/>
            <a:ext cx="5781820" cy="582930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Kindesunterhalt: </a:t>
            </a:r>
          </a:p>
          <a:p>
            <a:pPr algn="ctr"/>
            <a:endParaRPr lang="de-DE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Bedarf richtet sich nach dem Lebensalter und dem bereinigten Nettoeinkommen des barunterhaltspflichtigen Elternteils</a:t>
            </a:r>
          </a:p>
          <a:p>
            <a:pPr algn="ctr"/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Unterhalt als Prozentsatz des jeweiligen Mindestunterhalts</a:t>
            </a:r>
          </a:p>
          <a:p>
            <a:pPr algn="ctr"/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Düsseldorfer Tabelle </a:t>
            </a:r>
          </a:p>
        </p:txBody>
      </p:sp>
      <p:sp>
        <p:nvSpPr>
          <p:cNvPr id="9" name="Abgerundetes Rechteck 8"/>
          <p:cNvSpPr/>
          <p:nvPr/>
        </p:nvSpPr>
        <p:spPr>
          <a:xfrm>
            <a:off x="3896191" y="104683"/>
            <a:ext cx="4286251" cy="617753"/>
          </a:xfrm>
          <a:prstGeom prst="round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>
              <a:defRPr/>
            </a:pPr>
            <a:r>
              <a:rPr kumimoji="0" lang="de-DE" sz="2800" b="1" i="0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Unterhalt</a:t>
            </a:r>
          </a:p>
        </p:txBody>
      </p:sp>
    </p:spTree>
    <p:extLst>
      <p:ext uri="{BB962C8B-B14F-4D97-AF65-F5344CB8AC3E}">
        <p14:creationId xmlns:p14="http://schemas.microsoft.com/office/powerpoint/2010/main" val="10794373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>
                <a:solidFill>
                  <a:prstClr val="black"/>
                </a:solidFill>
                <a:latin typeface="Calibri" panose="020F0502020204030204"/>
              </a:rPr>
              <a:t>176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Ehescheidung</a:t>
            </a:r>
            <a:endParaRPr lang="de-DE" sz="2800" dirty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7" name="Gruppieren 6"/>
          <p:cNvGrpSpPr/>
          <p:nvPr/>
        </p:nvGrpSpPr>
        <p:grpSpPr>
          <a:xfrm>
            <a:off x="313989" y="1221909"/>
            <a:ext cx="10805743" cy="2135151"/>
            <a:chOff x="313989" y="1221909"/>
            <a:chExt cx="10805743" cy="2135151"/>
          </a:xfrm>
        </p:grpSpPr>
        <p:sp>
          <p:nvSpPr>
            <p:cNvPr id="6" name="Abgerundetes Rechteck 5"/>
            <p:cNvSpPr/>
            <p:nvPr/>
          </p:nvSpPr>
          <p:spPr>
            <a:xfrm>
              <a:off x="1067618" y="1449666"/>
              <a:ext cx="10052114" cy="1907394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/>
                <a:t>für alle Kinder gibt es einen einheitlichen Anspruch auf individuellen Unterhalt </a:t>
              </a:r>
            </a:p>
            <a:p>
              <a:r>
                <a:rPr lang="de-DE" dirty="0"/>
                <a:t> </a:t>
              </a:r>
            </a:p>
            <a:p>
              <a:r>
                <a:rPr lang="de-DE" dirty="0"/>
                <a:t>der Bedarf richtet sich bei Kindern nach dem Lebensalter und dem (bereinigten) Nettoeinkommen des barunterhaltspflichtigen Elternteils (= Elternteil, der sein Kind nicht betreut) (§ 1606 III S. 2 BGB)</a:t>
              </a:r>
            </a:p>
            <a:p>
              <a:pPr lvl="0"/>
              <a:r>
                <a:rPr lang="de-DE" dirty="0"/>
                <a:t>im Wechselmodel (50/50) Eltern müssen sich auch den Barunterhalt teilen </a:t>
              </a:r>
            </a:p>
          </p:txBody>
        </p:sp>
        <p:sp>
          <p:nvSpPr>
            <p:cNvPr id="3" name="Abgerundetes Rechteck 2"/>
            <p:cNvSpPr/>
            <p:nvPr/>
          </p:nvSpPr>
          <p:spPr>
            <a:xfrm>
              <a:off x="313989" y="1221909"/>
              <a:ext cx="3829050" cy="455515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b="1"/>
                <a:t>Kindesunterhalt </a:t>
              </a:r>
            </a:p>
          </p:txBody>
        </p:sp>
      </p:grpSp>
      <p:sp>
        <p:nvSpPr>
          <p:cNvPr id="4" name="Abgerundetes Rechteck 3"/>
          <p:cNvSpPr/>
          <p:nvPr/>
        </p:nvSpPr>
        <p:spPr>
          <a:xfrm>
            <a:off x="1067618" y="3446231"/>
            <a:ext cx="9994964" cy="2414587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ein minderjähriges Kind kann von einem Elternteil, mit dem es nicht in einem Haushalt lebt, den Unterhalt als Prozentsatz des jeweiligen Mindestunterhalts verlangen (§ 1612a I </a:t>
            </a:r>
            <a:br>
              <a:rPr lang="de-DE" dirty="0"/>
            </a:br>
            <a:r>
              <a:rPr lang="de-DE" dirty="0"/>
              <a:t>S. 1 BGB)</a:t>
            </a:r>
          </a:p>
          <a:p>
            <a:pPr lvl="0"/>
            <a:r>
              <a:rPr lang="de-DE" dirty="0"/>
              <a:t>der Mindestunterhalt richtet sich nach dem steuerfrei zu stellenden sächlichen Existenzminimum des minderjährigen Kindes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/>
              <a:t>0 – 6 Jahre: 87 % = 437,00 €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/>
              <a:t>7 – 12 Jahre: 100 % = 502,00 €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/>
              <a:t>ab 13 Jahre: 117 % = 588,00 €</a:t>
            </a:r>
          </a:p>
        </p:txBody>
      </p:sp>
      <p:sp>
        <p:nvSpPr>
          <p:cNvPr id="5" name="Abgerundetes Rechteck 4"/>
          <p:cNvSpPr/>
          <p:nvPr/>
        </p:nvSpPr>
        <p:spPr>
          <a:xfrm>
            <a:off x="871538" y="5985960"/>
            <a:ext cx="5422050" cy="47954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der Mindestunterhalt wird aller 2 Jahre neu festgesetzt </a:t>
            </a:r>
          </a:p>
        </p:txBody>
      </p:sp>
      <p:sp>
        <p:nvSpPr>
          <p:cNvPr id="11" name="Abgerundetes Rechteck 10"/>
          <p:cNvSpPr/>
          <p:nvPr/>
        </p:nvSpPr>
        <p:spPr>
          <a:xfrm>
            <a:off x="6588975" y="5977558"/>
            <a:ext cx="4969613" cy="479548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der Unterhalt wird als Geldrente als angemessener Betrag bezahlt (§ 1610 I, II BGB) </a:t>
            </a:r>
          </a:p>
        </p:txBody>
      </p:sp>
    </p:spTree>
    <p:extLst>
      <p:ext uri="{BB962C8B-B14F-4D97-AF65-F5344CB8AC3E}">
        <p14:creationId xmlns:p14="http://schemas.microsoft.com/office/powerpoint/2010/main" val="1901072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1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1727</Words>
  <Application>Microsoft Office PowerPoint</Application>
  <PresentationFormat>Breitbild</PresentationFormat>
  <Paragraphs>287</Paragraphs>
  <Slides>18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18</vt:i4>
      </vt:variant>
    </vt:vector>
  </HeadingPairs>
  <TitlesOfParts>
    <vt:vector size="27" baseType="lpstr">
      <vt:lpstr>Arial</vt:lpstr>
      <vt:lpstr>Bradley Hand ITC</vt:lpstr>
      <vt:lpstr>Calibri</vt:lpstr>
      <vt:lpstr>Calibri Light</vt:lpstr>
      <vt:lpstr>Courier New</vt:lpstr>
      <vt:lpstr>MV Boli</vt:lpstr>
      <vt:lpstr>Symbol</vt:lpstr>
      <vt:lpstr>Times New Roman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25</cp:revision>
  <dcterms:created xsi:type="dcterms:W3CDTF">2023-08-14T12:24:11Z</dcterms:created>
  <dcterms:modified xsi:type="dcterms:W3CDTF">2025-01-21T09:03:14Z</dcterms:modified>
</cp:coreProperties>
</file>