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5" r:id="rId10"/>
    <p:sldId id="267" r:id="rId11"/>
    <p:sldId id="268" r:id="rId12"/>
    <p:sldId id="269" r:id="rId13"/>
    <p:sldId id="270" r:id="rId14"/>
    <p:sldId id="266" r:id="rId15"/>
    <p:sldId id="271" r:id="rId16"/>
    <p:sldId id="272" r:id="rId17"/>
    <p:sldId id="274" r:id="rId18"/>
    <p:sldId id="273" r:id="rId19"/>
    <p:sldId id="275" r:id="rId20"/>
    <p:sldId id="276" r:id="rId21"/>
    <p:sldId id="277" r:id="rId22"/>
    <p:sldId id="288" r:id="rId23"/>
    <p:sldId id="278" r:id="rId24"/>
    <p:sldId id="287"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E892134-0703-4022-8B15-41CB35C77C42}" type="datetimeFigureOut">
              <a:rPr lang="de-DE" smtClean="0"/>
              <a:t>19.07.2024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157005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892134-0703-4022-8B15-41CB35C77C42}" type="datetimeFigureOut">
              <a:rPr lang="de-DE" smtClean="0"/>
              <a:t>19.07.2024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86702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892134-0703-4022-8B15-41CB35C77C42}" type="datetimeFigureOut">
              <a:rPr lang="de-DE" smtClean="0"/>
              <a:t>19.07.2024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309364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892134-0703-4022-8B15-41CB35C77C42}" type="datetimeFigureOut">
              <a:rPr lang="de-DE" smtClean="0"/>
              <a:t>19.07.2024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16905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9E892134-0703-4022-8B15-41CB35C77C42}" type="datetimeFigureOut">
              <a:rPr lang="de-DE" smtClean="0"/>
              <a:t>19.07.2024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8122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E892134-0703-4022-8B15-41CB35C77C42}" type="datetimeFigureOut">
              <a:rPr lang="de-DE" smtClean="0"/>
              <a:t>19.07.2024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233995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E892134-0703-4022-8B15-41CB35C77C42}" type="datetimeFigureOut">
              <a:rPr lang="de-DE" smtClean="0"/>
              <a:t>19.07.2024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251567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E892134-0703-4022-8B15-41CB35C77C42}" type="datetimeFigureOut">
              <a:rPr lang="de-DE" smtClean="0"/>
              <a:t>19.07.2024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320101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892134-0703-4022-8B15-41CB35C77C42}" type="datetimeFigureOut">
              <a:rPr lang="de-DE" smtClean="0"/>
              <a:t>19.07.2024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9885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E892134-0703-4022-8B15-41CB35C77C42}" type="datetimeFigureOut">
              <a:rPr lang="de-DE" smtClean="0"/>
              <a:t>19.07.2024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339164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E892134-0703-4022-8B15-41CB35C77C42}" type="datetimeFigureOut">
              <a:rPr lang="de-DE" smtClean="0"/>
              <a:t>19.07.2024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32660E8-2229-4A64-9599-D2D275F1E24A}" type="slidenum">
              <a:rPr lang="de-DE" smtClean="0"/>
              <a:t>‹Nr.›</a:t>
            </a:fld>
            <a:endParaRPr lang="de-DE"/>
          </a:p>
        </p:txBody>
      </p:sp>
    </p:spTree>
    <p:extLst>
      <p:ext uri="{BB962C8B-B14F-4D97-AF65-F5344CB8AC3E}">
        <p14:creationId xmlns:p14="http://schemas.microsoft.com/office/powerpoint/2010/main" val="300723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92134-0703-4022-8B15-41CB35C77C42}" type="datetimeFigureOut">
              <a:rPr lang="de-DE" smtClean="0"/>
              <a:t>19.07.2024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660E8-2229-4A64-9599-D2D275F1E24A}" type="slidenum">
              <a:rPr lang="de-DE" smtClean="0"/>
              <a:t>‹Nr.›</a:t>
            </a:fld>
            <a:endParaRPr lang="de-DE"/>
          </a:p>
        </p:txBody>
      </p:sp>
    </p:spTree>
    <p:extLst>
      <p:ext uri="{BB962C8B-B14F-4D97-AF65-F5344CB8AC3E}">
        <p14:creationId xmlns:p14="http://schemas.microsoft.com/office/powerpoint/2010/main" val="79523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4110894" y="1429718"/>
            <a:ext cx="4103076" cy="11117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800" b="1" dirty="0" smtClean="0">
                <a:ln w="0"/>
                <a:solidFill>
                  <a:schemeClr val="tx1"/>
                </a:solidFill>
                <a:effectLst>
                  <a:outerShdw blurRad="38100" dist="19050" dir="2700000" algn="tl" rotWithShape="0">
                    <a:schemeClr val="dk1">
                      <a:alpha val="40000"/>
                    </a:schemeClr>
                  </a:outerShdw>
                </a:effectLst>
              </a:rPr>
              <a:t>Was ist das Grundgesetz</a:t>
            </a:r>
            <a:endParaRPr lang="de-DE" sz="2800" b="1" dirty="0">
              <a:ln w="0"/>
              <a:solidFill>
                <a:schemeClr val="tx1"/>
              </a:solidFill>
              <a:effectLst>
                <a:outerShdw blurRad="38100" dist="19050" dir="2700000" algn="tl" rotWithShape="0">
                  <a:schemeClr val="dk1">
                    <a:alpha val="40000"/>
                  </a:schemeClr>
                </a:outerShdw>
              </a:effectLst>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108" y="1203813"/>
            <a:ext cx="2839057" cy="1837188"/>
          </a:xfrm>
          <a:prstGeom prst="rect">
            <a:avLst/>
          </a:prstGeom>
          <a:gradFill>
            <a:gsLst>
              <a:gs pos="28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Abgerundetes Rechteck 8"/>
          <p:cNvSpPr/>
          <p:nvPr/>
        </p:nvSpPr>
        <p:spPr>
          <a:xfrm>
            <a:off x="2294313" y="332509"/>
            <a:ext cx="7606145" cy="1197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ln w="0"/>
                <a:solidFill>
                  <a:schemeClr val="tx1"/>
                </a:solidFill>
                <a:effectLst>
                  <a:outerShdw blurRad="38100" dist="19050" dir="2700000" algn="tl" rotWithShape="0">
                    <a:schemeClr val="dk1">
                      <a:alpha val="40000"/>
                    </a:schemeClr>
                  </a:outerShdw>
                </a:effectLst>
              </a:rPr>
              <a:t>Das Grundgesetz (GG) </a:t>
            </a:r>
            <a:endParaRPr lang="de-DE" sz="3200" b="1" dirty="0">
              <a:ln w="0"/>
              <a:solidFill>
                <a:schemeClr val="tx1"/>
              </a:solidFill>
              <a:effectLst>
                <a:outerShdw blurRad="38100" dist="19050" dir="2700000" algn="tl" rotWithShape="0">
                  <a:schemeClr val="dk1">
                    <a:alpha val="40000"/>
                  </a:schemeClr>
                </a:outerShdw>
              </a:effectLst>
            </a:endParaRPr>
          </a:p>
        </p:txBody>
      </p:sp>
      <p:sp>
        <p:nvSpPr>
          <p:cNvPr id="11" name="Rechteck 10"/>
          <p:cNvSpPr/>
          <p:nvPr/>
        </p:nvSpPr>
        <p:spPr>
          <a:xfrm>
            <a:off x="1484922" y="2868248"/>
            <a:ext cx="10183447" cy="3782644"/>
          </a:xfrm>
          <a:prstGeom prst="rect">
            <a:avLst/>
          </a:prstGeom>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2800" b="1" dirty="0">
                <a:solidFill>
                  <a:schemeClr val="tx1"/>
                </a:solidFill>
              </a:rPr>
              <a:t>Das Grundgesetz als unsere Verfassung ist das grundlegende, fundamentale Gesetz. Dort stehen die wichtigsten Regeln für das Zusammenleben in unserem Staat. Die Verfassung ist allen anderen Gesetzen übergeordnet</a:t>
            </a:r>
            <a:r>
              <a:rPr lang="de-DE" sz="2800" b="1" dirty="0" smtClean="0">
                <a:solidFill>
                  <a:schemeClr val="tx1"/>
                </a:solidFill>
              </a:rPr>
              <a:t>. </a:t>
            </a:r>
            <a:r>
              <a:rPr lang="de-DE" sz="2800" b="1" dirty="0">
                <a:solidFill>
                  <a:schemeClr val="tx1"/>
                </a:solidFill>
              </a:rPr>
              <a:t>K</a:t>
            </a:r>
            <a:r>
              <a:rPr lang="de-DE" sz="2800" b="1" dirty="0" smtClean="0">
                <a:solidFill>
                  <a:schemeClr val="tx1"/>
                </a:solidFill>
              </a:rPr>
              <a:t>ein </a:t>
            </a:r>
            <a:r>
              <a:rPr lang="de-DE" sz="2800" b="1" dirty="0">
                <a:solidFill>
                  <a:schemeClr val="tx1"/>
                </a:solidFill>
              </a:rPr>
              <a:t>anderes Gesetz darf </a:t>
            </a:r>
            <a:r>
              <a:rPr lang="de-DE" sz="2800" b="1" dirty="0" smtClean="0">
                <a:solidFill>
                  <a:schemeClr val="tx1"/>
                </a:solidFill>
              </a:rPr>
              <a:t>gegen sie verstoßen</a:t>
            </a:r>
            <a:r>
              <a:rPr lang="de-DE" b="1" dirty="0" smtClean="0">
                <a:solidFill>
                  <a:schemeClr val="tx1"/>
                </a:solidFill>
              </a:rPr>
              <a:t>.</a:t>
            </a:r>
            <a:endParaRPr lang="de-DE" b="1" dirty="0">
              <a:solidFill>
                <a:schemeClr val="tx1"/>
              </a:solidFill>
            </a:endParaRPr>
          </a:p>
          <a:p>
            <a:endParaRPr lang="de-DE" sz="2400" b="1" dirty="0">
              <a:solidFill>
                <a:schemeClr val="tx1"/>
              </a:solidFill>
            </a:endParaRPr>
          </a:p>
        </p:txBody>
      </p:sp>
    </p:spTree>
    <p:extLst>
      <p:ext uri="{BB962C8B-B14F-4D97-AF65-F5344CB8AC3E}">
        <p14:creationId xmlns:p14="http://schemas.microsoft.com/office/powerpoint/2010/main" val="5022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anim calcmode="lin" valueType="num">
                                      <p:cBhvr additive="base">
                                        <p:cTn id="11" dur="500" fill="hold"/>
                                        <p:tgtEl>
                                          <p:spTgt spid="1029"/>
                                        </p:tgtEl>
                                        <p:attrNameLst>
                                          <p:attrName>ppt_x</p:attrName>
                                        </p:attrNameLst>
                                      </p:cBhvr>
                                      <p:tavLst>
                                        <p:tav tm="0">
                                          <p:val>
                                            <p:strVal val="#ppt_x"/>
                                          </p:val>
                                        </p:tav>
                                        <p:tav tm="100000">
                                          <p:val>
                                            <p:strVal val="#ppt_x"/>
                                          </p:val>
                                        </p:tav>
                                      </p:tavLst>
                                    </p:anim>
                                    <p:anim calcmode="lin" valueType="num">
                                      <p:cBhvr additive="base">
                                        <p:cTn id="1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p:cNvGrpSpPr/>
          <p:nvPr/>
        </p:nvGrpSpPr>
        <p:grpSpPr>
          <a:xfrm>
            <a:off x="1132066" y="4165709"/>
            <a:ext cx="9608123" cy="1559927"/>
            <a:chOff x="1132066" y="4165709"/>
            <a:chExt cx="9608123" cy="1559927"/>
          </a:xfrm>
          <a:effectLst>
            <a:outerShdw blurRad="50800" dist="38100" dir="2700000" algn="tl" rotWithShape="0">
              <a:prstClr val="black">
                <a:alpha val="40000"/>
              </a:prstClr>
            </a:outerShdw>
          </a:effectLst>
        </p:grpSpPr>
        <p:sp>
          <p:nvSpPr>
            <p:cNvPr id="12" name="Abgerundetes Rechteck 11"/>
            <p:cNvSpPr/>
            <p:nvPr/>
          </p:nvSpPr>
          <p:spPr>
            <a:xfrm>
              <a:off x="3023936" y="4435630"/>
              <a:ext cx="7716253" cy="129000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ist per Verfassung den Richtern anvertraut (Artikel 92 GG), die im Namen des Staates für die Rechtsprechung zuständig sind. Ihr Handlungsspielraum wird von den anderen beiden Gewalten vorgegeben. Die Judikative überwacht die Einhaltung der Gesetze. </a:t>
              </a:r>
            </a:p>
          </p:txBody>
        </p:sp>
        <p:sp>
          <p:nvSpPr>
            <p:cNvPr id="9" name="Abgerundetes Rechteck 8"/>
            <p:cNvSpPr/>
            <p:nvPr/>
          </p:nvSpPr>
          <p:spPr>
            <a:xfrm>
              <a:off x="1132066" y="4165709"/>
              <a:ext cx="2090403" cy="914924"/>
            </a:xfrm>
            <a:prstGeom prst="roundRect">
              <a:avLst/>
            </a:prstGeom>
            <a:solidFill>
              <a:schemeClr val="accent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800" b="1" dirty="0">
                  <a:solidFill>
                    <a:schemeClr val="bg1"/>
                  </a:solidFill>
                </a:rPr>
                <a:t>Judikative</a:t>
              </a:r>
            </a:p>
          </p:txBody>
        </p:sp>
      </p:grpSp>
      <p:grpSp>
        <p:nvGrpSpPr>
          <p:cNvPr id="13" name="Gruppieren 12"/>
          <p:cNvGrpSpPr/>
          <p:nvPr/>
        </p:nvGrpSpPr>
        <p:grpSpPr>
          <a:xfrm>
            <a:off x="1124043" y="488780"/>
            <a:ext cx="9728440" cy="1462279"/>
            <a:chOff x="1132066" y="488780"/>
            <a:chExt cx="9728440" cy="1462279"/>
          </a:xfrm>
          <a:effectLst>
            <a:outerShdw blurRad="50800" dist="38100" dir="2700000" algn="tl" rotWithShape="0">
              <a:prstClr val="black">
                <a:alpha val="40000"/>
              </a:prstClr>
            </a:outerShdw>
          </a:effectLst>
        </p:grpSpPr>
        <p:sp>
          <p:nvSpPr>
            <p:cNvPr id="10" name="Abgerundetes Rechteck 9"/>
            <p:cNvSpPr/>
            <p:nvPr/>
          </p:nvSpPr>
          <p:spPr>
            <a:xfrm>
              <a:off x="3144253" y="661053"/>
              <a:ext cx="7716253" cy="129000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kontrolliert zusätzlich zur Gesetzgebung die Exekutive. Ferner entscheidet sie über den Bundeshaushalt und bestimmt mögliche Einsätze der Bundeswehr. </a:t>
              </a:r>
            </a:p>
          </p:txBody>
        </p:sp>
        <p:sp>
          <p:nvSpPr>
            <p:cNvPr id="7" name="Abgerundetes Rechteck 6"/>
            <p:cNvSpPr/>
            <p:nvPr/>
          </p:nvSpPr>
          <p:spPr>
            <a:xfrm>
              <a:off x="1132066" y="488780"/>
              <a:ext cx="2158677" cy="914923"/>
            </a:xfrm>
            <a:prstGeom prst="roundRect">
              <a:avLst/>
            </a:prstGeom>
            <a:solidFill>
              <a:schemeClr val="accent1">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800" b="1" dirty="0" smtClean="0">
                  <a:solidFill>
                    <a:schemeClr val="bg1"/>
                  </a:solidFill>
                </a:rPr>
                <a:t>Legislative</a:t>
              </a:r>
              <a:endParaRPr lang="de-DE" sz="2800" b="1" dirty="0">
                <a:solidFill>
                  <a:schemeClr val="bg1"/>
                </a:solidFill>
              </a:endParaRPr>
            </a:p>
          </p:txBody>
        </p:sp>
      </p:grpSp>
      <p:grpSp>
        <p:nvGrpSpPr>
          <p:cNvPr id="14" name="Gruppieren 13"/>
          <p:cNvGrpSpPr/>
          <p:nvPr/>
        </p:nvGrpSpPr>
        <p:grpSpPr>
          <a:xfrm>
            <a:off x="1132066" y="2327244"/>
            <a:ext cx="9728439" cy="1554372"/>
            <a:chOff x="1132066" y="2327244"/>
            <a:chExt cx="9728439" cy="1554372"/>
          </a:xfrm>
          <a:effectLst>
            <a:outerShdw blurRad="50800" dist="38100" dir="2700000" algn="tl" rotWithShape="0">
              <a:prstClr val="black">
                <a:alpha val="40000"/>
              </a:prstClr>
            </a:outerShdw>
          </a:effectLst>
        </p:grpSpPr>
        <p:sp>
          <p:nvSpPr>
            <p:cNvPr id="11" name="Abgerundetes Rechteck 10"/>
            <p:cNvSpPr/>
            <p:nvPr/>
          </p:nvSpPr>
          <p:spPr>
            <a:xfrm>
              <a:off x="3144252" y="2591610"/>
              <a:ext cx="7716253" cy="129000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ist mit der Ausführung der von der Legislative beschlossenen Gesetze beauftragt. Die Exekutive kann normsetzende Rechte wahrnehmen, etwa durch den Erlass von Rechtsverordnungen, die allerdings nicht den Status von Gesetzen haben. </a:t>
              </a:r>
            </a:p>
          </p:txBody>
        </p:sp>
        <p:sp>
          <p:nvSpPr>
            <p:cNvPr id="8" name="Abgerundetes Rechteck 7"/>
            <p:cNvSpPr/>
            <p:nvPr/>
          </p:nvSpPr>
          <p:spPr>
            <a:xfrm>
              <a:off x="1132066" y="2327244"/>
              <a:ext cx="2111491" cy="914924"/>
            </a:xfrm>
            <a:prstGeom prst="roundRect">
              <a:avLst/>
            </a:prstGeom>
            <a:solidFill>
              <a:schemeClr val="accent1">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800" b="1" dirty="0">
                  <a:solidFill>
                    <a:schemeClr val="bg1"/>
                  </a:solidFill>
                </a:rPr>
                <a:t>Exekutive</a:t>
              </a:r>
            </a:p>
          </p:txBody>
        </p:sp>
      </p:grpSp>
    </p:spTree>
    <p:extLst>
      <p:ext uri="{BB962C8B-B14F-4D97-AF65-F5344CB8AC3E}">
        <p14:creationId xmlns:p14="http://schemas.microsoft.com/office/powerpoint/2010/main" val="86653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p:cNvGrpSpPr/>
          <p:nvPr/>
        </p:nvGrpSpPr>
        <p:grpSpPr>
          <a:xfrm>
            <a:off x="767553" y="609077"/>
            <a:ext cx="9999168" cy="3690207"/>
            <a:chOff x="767553" y="609077"/>
            <a:chExt cx="9999168" cy="3690207"/>
          </a:xfrm>
          <a:solidFill>
            <a:schemeClr val="accent1">
              <a:lumMod val="60000"/>
              <a:lumOff val="40000"/>
            </a:schemeClr>
          </a:solidFill>
        </p:grpSpPr>
        <p:grpSp>
          <p:nvGrpSpPr>
            <p:cNvPr id="13" name="Gruppieren 12"/>
            <p:cNvGrpSpPr/>
            <p:nvPr/>
          </p:nvGrpSpPr>
          <p:grpSpPr>
            <a:xfrm>
              <a:off x="767553" y="609077"/>
              <a:ext cx="9999168" cy="3690207"/>
              <a:chOff x="-211761" y="593035"/>
              <a:chExt cx="9363312" cy="3690207"/>
            </a:xfrm>
            <a:grpFill/>
            <a:effectLst>
              <a:outerShdw blurRad="50800" dist="38100" dir="2700000" algn="tl" rotWithShape="0">
                <a:prstClr val="black">
                  <a:alpha val="40000"/>
                </a:prstClr>
              </a:outerShdw>
            </a:effectLst>
          </p:grpSpPr>
          <p:sp>
            <p:nvSpPr>
              <p:cNvPr id="10" name="Abgerundetes Rechteck 9"/>
              <p:cNvSpPr/>
              <p:nvPr/>
            </p:nvSpPr>
            <p:spPr>
              <a:xfrm>
                <a:off x="404140" y="1176041"/>
                <a:ext cx="8747411" cy="3107201"/>
              </a:xfrm>
              <a:prstGeom prst="round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 </a:t>
                </a:r>
                <a:endParaRPr lang="de-DE" sz="2000" dirty="0"/>
              </a:p>
            </p:txBody>
          </p:sp>
          <p:sp>
            <p:nvSpPr>
              <p:cNvPr id="7" name="Abgerundetes Rechteck 6"/>
              <p:cNvSpPr/>
              <p:nvPr/>
            </p:nvSpPr>
            <p:spPr>
              <a:xfrm>
                <a:off x="-211761" y="593035"/>
                <a:ext cx="2526003" cy="914923"/>
              </a:xfrm>
              <a:prstGeom prst="roundRect">
                <a:avLst/>
              </a:prstGeom>
              <a:grpFill/>
              <a:ln>
                <a:solidFill>
                  <a:schemeClr val="bg2">
                    <a:lumMod val="1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800" b="1" dirty="0" smtClean="0">
                    <a:solidFill>
                      <a:schemeClr val="tx1"/>
                    </a:solidFill>
                  </a:rPr>
                  <a:t>Legislative</a:t>
                </a:r>
                <a:endParaRPr lang="de-DE" sz="2800" b="1" dirty="0">
                  <a:solidFill>
                    <a:schemeClr val="tx1"/>
                  </a:solidFill>
                </a:endParaRPr>
              </a:p>
            </p:txBody>
          </p:sp>
        </p:grpSp>
        <p:sp>
          <p:nvSpPr>
            <p:cNvPr id="15" name="Rechteck 14"/>
            <p:cNvSpPr/>
            <p:nvPr/>
          </p:nvSpPr>
          <p:spPr>
            <a:xfrm>
              <a:off x="3047999" y="1591521"/>
              <a:ext cx="6914147" cy="2308324"/>
            </a:xfrm>
            <a:prstGeom prst="rect">
              <a:avLst/>
            </a:prstGeom>
            <a:grpFill/>
          </p:spPr>
          <p:txBody>
            <a:bodyPr wrap="square">
              <a:spAutoFit/>
            </a:bodyPr>
            <a:lstStyle/>
            <a:p>
              <a:pPr marL="342900" indent="-342900">
                <a:buFont typeface="Arial" panose="020B0604020202020204" pitchFamily="34" charset="0"/>
                <a:buChar char="•"/>
              </a:pPr>
              <a:r>
                <a:rPr lang="de-DE" sz="2400" dirty="0"/>
                <a:t>auf der Bundesebene</a:t>
              </a:r>
            </a:p>
            <a:p>
              <a:pPr marL="342900" indent="-342900">
                <a:buFont typeface="Arial" panose="020B0604020202020204" pitchFamily="34" charset="0"/>
                <a:buChar char="•"/>
              </a:pPr>
              <a:r>
                <a:rPr lang="de-DE" sz="2400" dirty="0" smtClean="0"/>
                <a:t>das </a:t>
              </a:r>
              <a:r>
                <a:rPr lang="de-DE" sz="2400" dirty="0"/>
                <a:t>Parlament, bestehend aus</a:t>
              </a:r>
            </a:p>
            <a:p>
              <a:pPr marL="342900" indent="-342900">
                <a:buFont typeface="Arial" panose="020B0604020202020204" pitchFamily="34" charset="0"/>
                <a:buChar char="•"/>
              </a:pPr>
              <a:r>
                <a:rPr lang="de-DE" sz="2400" dirty="0" smtClean="0"/>
                <a:t>dem </a:t>
              </a:r>
              <a:r>
                <a:rPr lang="de-DE" sz="2400" dirty="0"/>
                <a:t>Bundestag</a:t>
              </a:r>
            </a:p>
            <a:p>
              <a:pPr marL="342900" indent="-342900">
                <a:buFont typeface="Arial" panose="020B0604020202020204" pitchFamily="34" charset="0"/>
                <a:buChar char="•"/>
              </a:pPr>
              <a:r>
                <a:rPr lang="de-DE" sz="2400" dirty="0" smtClean="0"/>
                <a:t>dem </a:t>
              </a:r>
              <a:r>
                <a:rPr lang="de-DE" sz="2400" dirty="0"/>
                <a:t>Bundesrat (wirkt an der Gesetzgebung mit)</a:t>
              </a:r>
            </a:p>
            <a:p>
              <a:pPr marL="342900" indent="-342900">
                <a:buFont typeface="Arial" panose="020B0604020202020204" pitchFamily="34" charset="0"/>
                <a:buChar char="•"/>
              </a:pPr>
              <a:r>
                <a:rPr lang="de-DE" sz="2400" dirty="0" smtClean="0"/>
                <a:t>auf </a:t>
              </a:r>
              <a:r>
                <a:rPr lang="de-DE" sz="2400" dirty="0"/>
                <a:t>der Länderebene das Länderparlament; in Berlin: Abgeordnetenhaus</a:t>
              </a:r>
            </a:p>
          </p:txBody>
        </p:sp>
      </p:grpSp>
      <p:sp>
        <p:nvSpPr>
          <p:cNvPr id="18" name="Abgerundetes Rechteck 17"/>
          <p:cNvSpPr/>
          <p:nvPr/>
        </p:nvSpPr>
        <p:spPr>
          <a:xfrm>
            <a:off x="1425279" y="4164241"/>
            <a:ext cx="9341442" cy="212936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Zusätzlich zur Gesetzgebung und Kontrolle der Regierungsarbeit ist die Legislative für die Wahl des Bundeskanzlers/der Bundeskanzlerin (Bundesregierung) verantwortlich. Ferner entscheidet sie über den Bundeshaushalt und bestimmt mögliche Einsätze der Bundeswehr.</a:t>
            </a:r>
          </a:p>
        </p:txBody>
      </p:sp>
    </p:spTree>
    <p:extLst>
      <p:ext uri="{BB962C8B-B14F-4D97-AF65-F5344CB8AC3E}">
        <p14:creationId xmlns:p14="http://schemas.microsoft.com/office/powerpoint/2010/main" val="36518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657727" y="430534"/>
            <a:ext cx="10282988" cy="3419571"/>
            <a:chOff x="2775285" y="500733"/>
            <a:chExt cx="10282988" cy="3419571"/>
          </a:xfrm>
          <a:solidFill>
            <a:schemeClr val="accent1">
              <a:lumMod val="75000"/>
            </a:schemeClr>
          </a:solidFill>
        </p:grpSpPr>
        <p:grpSp>
          <p:nvGrpSpPr>
            <p:cNvPr id="14" name="Gruppieren 13"/>
            <p:cNvGrpSpPr/>
            <p:nvPr/>
          </p:nvGrpSpPr>
          <p:grpSpPr>
            <a:xfrm>
              <a:off x="2775285" y="500733"/>
              <a:ext cx="10282988" cy="3419571"/>
              <a:chOff x="2425028" y="636649"/>
              <a:chExt cx="10282988" cy="1830941"/>
            </a:xfrm>
            <a:grpFill/>
            <a:effectLst>
              <a:outerShdw blurRad="50800" dist="38100" dir="2700000" algn="tl" rotWithShape="0">
                <a:prstClr val="black">
                  <a:alpha val="40000"/>
                </a:prstClr>
              </a:outerShdw>
            </a:effectLst>
          </p:grpSpPr>
          <p:sp>
            <p:nvSpPr>
              <p:cNvPr id="11" name="Abgerundetes Rechteck 10"/>
              <p:cNvSpPr/>
              <p:nvPr/>
            </p:nvSpPr>
            <p:spPr>
              <a:xfrm>
                <a:off x="3144252" y="918266"/>
                <a:ext cx="9563764" cy="15493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bg1"/>
                  </a:solidFill>
                </a:endParaRPr>
              </a:p>
            </p:txBody>
          </p:sp>
          <p:sp>
            <p:nvSpPr>
              <p:cNvPr id="8" name="Abgerundetes Rechteck 7"/>
              <p:cNvSpPr/>
              <p:nvPr/>
            </p:nvSpPr>
            <p:spPr>
              <a:xfrm>
                <a:off x="2425028" y="636649"/>
                <a:ext cx="3786319" cy="501111"/>
              </a:xfrm>
              <a:prstGeom prst="roundRect">
                <a:avLst/>
              </a:pr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800" b="1" dirty="0">
                    <a:solidFill>
                      <a:schemeClr val="bg1"/>
                    </a:solidFill>
                  </a:rPr>
                  <a:t>Exekutive</a:t>
                </a:r>
              </a:p>
            </p:txBody>
          </p:sp>
        </p:grpSp>
        <p:sp>
          <p:nvSpPr>
            <p:cNvPr id="2" name="Rechteck 1"/>
            <p:cNvSpPr/>
            <p:nvPr/>
          </p:nvSpPr>
          <p:spPr>
            <a:xfrm>
              <a:off x="5228391" y="1448671"/>
              <a:ext cx="6096000" cy="2308324"/>
            </a:xfrm>
            <a:prstGeom prst="rect">
              <a:avLst/>
            </a:prstGeom>
            <a:grpFill/>
          </p:spPr>
          <p:txBody>
            <a:bodyPr>
              <a:spAutoFit/>
            </a:bodyPr>
            <a:lstStyle/>
            <a:p>
              <a:r>
                <a:rPr lang="de-DE" sz="2400" dirty="0">
                  <a:solidFill>
                    <a:schemeClr val="bg1"/>
                  </a:solidFill>
                </a:rPr>
                <a:t>In der BRD gehören zur Exekutive</a:t>
              </a:r>
            </a:p>
            <a:p>
              <a:pPr marL="342900" indent="-342900">
                <a:buFont typeface="Arial" panose="020B0604020202020204" pitchFamily="34" charset="0"/>
                <a:buChar char="•"/>
              </a:pPr>
              <a:r>
                <a:rPr lang="de-DE" sz="2400" dirty="0" smtClean="0">
                  <a:solidFill>
                    <a:schemeClr val="bg1"/>
                  </a:solidFill>
                </a:rPr>
                <a:t>der </a:t>
              </a:r>
              <a:r>
                <a:rPr lang="de-DE" sz="2400" dirty="0">
                  <a:solidFill>
                    <a:schemeClr val="bg1"/>
                  </a:solidFill>
                </a:rPr>
                <a:t>Bundespräsident</a:t>
              </a:r>
            </a:p>
            <a:p>
              <a:pPr marL="342900" indent="-342900">
                <a:buFont typeface="Arial" panose="020B0604020202020204" pitchFamily="34" charset="0"/>
                <a:buChar char="•"/>
              </a:pPr>
              <a:r>
                <a:rPr lang="de-DE" sz="2400" dirty="0" smtClean="0">
                  <a:solidFill>
                    <a:schemeClr val="bg1"/>
                  </a:solidFill>
                </a:rPr>
                <a:t>die </a:t>
              </a:r>
              <a:r>
                <a:rPr lang="de-DE" sz="2400" dirty="0">
                  <a:solidFill>
                    <a:schemeClr val="bg1"/>
                  </a:solidFill>
                </a:rPr>
                <a:t>Bundesregierung</a:t>
              </a:r>
            </a:p>
            <a:p>
              <a:pPr marL="342900" indent="-342900">
                <a:buFont typeface="Arial" panose="020B0604020202020204" pitchFamily="34" charset="0"/>
                <a:buChar char="•"/>
              </a:pPr>
              <a:r>
                <a:rPr lang="de-DE" sz="2400" dirty="0" smtClean="0">
                  <a:solidFill>
                    <a:schemeClr val="bg1"/>
                  </a:solidFill>
                </a:rPr>
                <a:t>Verwaltungsbehörden </a:t>
              </a:r>
              <a:r>
                <a:rPr lang="de-DE" sz="2400" dirty="0">
                  <a:solidFill>
                    <a:schemeClr val="bg1"/>
                  </a:solidFill>
                </a:rPr>
                <a:t>des Bundes</a:t>
              </a:r>
            </a:p>
            <a:p>
              <a:pPr marL="342900" indent="-342900">
                <a:buFont typeface="Arial" panose="020B0604020202020204" pitchFamily="34" charset="0"/>
                <a:buChar char="•"/>
              </a:pPr>
              <a:r>
                <a:rPr lang="de-DE" sz="2400" dirty="0" smtClean="0">
                  <a:solidFill>
                    <a:schemeClr val="bg1"/>
                  </a:solidFill>
                </a:rPr>
                <a:t>Landesregierung </a:t>
              </a:r>
              <a:r>
                <a:rPr lang="de-DE" sz="2400" dirty="0">
                  <a:solidFill>
                    <a:schemeClr val="bg1"/>
                  </a:solidFill>
                </a:rPr>
                <a:t>und Landesverwaltungen (in Berlin: der Senat)</a:t>
              </a:r>
            </a:p>
          </p:txBody>
        </p:sp>
      </p:grpSp>
      <p:sp>
        <p:nvSpPr>
          <p:cNvPr id="15" name="Abgerundetes Rechteck 14"/>
          <p:cNvSpPr/>
          <p:nvPr/>
        </p:nvSpPr>
        <p:spPr>
          <a:xfrm>
            <a:off x="1376952" y="3763862"/>
            <a:ext cx="9563763" cy="278787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sowie nachgeordnete Vollzugsorgane, wie z. B. die Staatsanwaltschaft, die Polizei oder das Finanzamt. </a:t>
            </a:r>
          </a:p>
          <a:p>
            <a:r>
              <a:rPr lang="de-DE" sz="2000" dirty="0">
                <a:solidFill>
                  <a:schemeClr val="tx1"/>
                </a:solidFill>
              </a:rPr>
              <a:t>Sie ist mit der Ausführung der von der Legislative beschlossenen Gesetze beauftragt. Zur Exekutive gehört insbesondere die gesamte öffentliche Verwaltung. Sie umfasst Behörden und Verwaltungseinheiten. Die Spitze der Verwaltung stellt die Regierung dar. </a:t>
            </a:r>
          </a:p>
          <a:p>
            <a:r>
              <a:rPr lang="de-DE" sz="2000" dirty="0">
                <a:solidFill>
                  <a:schemeClr val="tx1"/>
                </a:solidFill>
              </a:rPr>
              <a:t>Die Exekutive kann normsetzende Rechte wahrnehmen, etwa durch den Erlass von Rechtsverordnungen, die allerdings nicht den Status von Gesetzen haben. </a:t>
            </a:r>
          </a:p>
        </p:txBody>
      </p:sp>
    </p:spTree>
    <p:extLst>
      <p:ext uri="{BB962C8B-B14F-4D97-AF65-F5344CB8AC3E}">
        <p14:creationId xmlns:p14="http://schemas.microsoft.com/office/powerpoint/2010/main" val="169426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p:cNvGrpSpPr/>
          <p:nvPr/>
        </p:nvGrpSpPr>
        <p:grpSpPr>
          <a:xfrm>
            <a:off x="702939" y="490675"/>
            <a:ext cx="9949019" cy="4382932"/>
            <a:chOff x="702939" y="490675"/>
            <a:chExt cx="9949019" cy="3177463"/>
          </a:xfrm>
          <a:solidFill>
            <a:schemeClr val="accent1">
              <a:lumMod val="50000"/>
            </a:schemeClr>
          </a:solidFill>
          <a:effectLst>
            <a:outerShdw blurRad="50800" dist="38100" dir="2700000" algn="tl" rotWithShape="0">
              <a:prstClr val="black">
                <a:alpha val="40000"/>
              </a:prstClr>
            </a:outerShdw>
          </a:effectLst>
        </p:grpSpPr>
        <p:sp>
          <p:nvSpPr>
            <p:cNvPr id="12" name="Abgerundetes Rechteck 11"/>
            <p:cNvSpPr/>
            <p:nvPr/>
          </p:nvSpPr>
          <p:spPr>
            <a:xfrm>
              <a:off x="1540042" y="881779"/>
              <a:ext cx="9111916" cy="278635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9" name="Abgerundetes Rechteck 8"/>
            <p:cNvSpPr/>
            <p:nvPr/>
          </p:nvSpPr>
          <p:spPr>
            <a:xfrm>
              <a:off x="702939" y="490675"/>
              <a:ext cx="3022840" cy="594037"/>
            </a:xfrm>
            <a:prstGeom prst="roundRect">
              <a:avLst/>
            </a:prstGeom>
            <a:grpFill/>
            <a:ln>
              <a:solidFill>
                <a:schemeClr val="bg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800" b="1" dirty="0">
                  <a:solidFill>
                    <a:schemeClr val="bg1"/>
                  </a:solidFill>
                </a:rPr>
                <a:t>Judikative</a:t>
              </a:r>
            </a:p>
          </p:txBody>
        </p:sp>
      </p:grpSp>
      <p:sp>
        <p:nvSpPr>
          <p:cNvPr id="2" name="Rechteck 1"/>
          <p:cNvSpPr/>
          <p:nvPr/>
        </p:nvSpPr>
        <p:spPr>
          <a:xfrm>
            <a:off x="2855495" y="1428387"/>
            <a:ext cx="6096000" cy="3046988"/>
          </a:xfrm>
          <a:prstGeom prst="rect">
            <a:avLst/>
          </a:prstGeom>
        </p:spPr>
        <p:txBody>
          <a:bodyPr>
            <a:spAutoFit/>
          </a:bodyPr>
          <a:lstStyle/>
          <a:p>
            <a:r>
              <a:rPr lang="de-DE" sz="2400" dirty="0">
                <a:solidFill>
                  <a:schemeClr val="bg1"/>
                </a:solidFill>
                <a:latin typeface="Arial" panose="020B0604020202020204" pitchFamily="34" charset="0"/>
              </a:rPr>
              <a:t>Ist per Verfassung den Richtern anvertraut (Artikel 92 GG) und wird durch das Bundesverfassungsgericht, durch die in diesem Grundgesetz vorgesehene Bundesgerichte und die Gerichte der Länder ausgeübt. </a:t>
            </a:r>
          </a:p>
          <a:p>
            <a:r>
              <a:rPr lang="de-DE" sz="2400" dirty="0">
                <a:solidFill>
                  <a:schemeClr val="bg1"/>
                </a:solidFill>
                <a:latin typeface="Arial" panose="020B0604020202020204" pitchFamily="34" charset="0"/>
              </a:rPr>
              <a:t>Die Judikative überwacht die Einhaltung der Gesetze. </a:t>
            </a:r>
            <a:endParaRPr lang="de-DE" sz="2400" dirty="0">
              <a:solidFill>
                <a:schemeClr val="bg1"/>
              </a:solidFill>
            </a:endParaRPr>
          </a:p>
        </p:txBody>
      </p:sp>
    </p:spTree>
    <p:extLst>
      <p:ext uri="{BB962C8B-B14F-4D97-AF65-F5344CB8AC3E}">
        <p14:creationId xmlns:p14="http://schemas.microsoft.com/office/powerpoint/2010/main" val="29518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a:xfrm>
            <a:off x="521365" y="128337"/>
            <a:ext cx="11189369" cy="4411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800" b="1" dirty="0"/>
              <a:t>Gewaltenteilung in der Bundesrepublik Deutschland</a:t>
            </a:r>
          </a:p>
        </p:txBody>
      </p:sp>
      <p:sp>
        <p:nvSpPr>
          <p:cNvPr id="4" name="Rechteck 3"/>
          <p:cNvSpPr/>
          <p:nvPr/>
        </p:nvSpPr>
        <p:spPr>
          <a:xfrm>
            <a:off x="1598191" y="5671937"/>
            <a:ext cx="9015665" cy="7940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b="1" dirty="0"/>
              <a:t>Grundgesetz</a:t>
            </a:r>
          </a:p>
        </p:txBody>
      </p:sp>
      <p:sp>
        <p:nvSpPr>
          <p:cNvPr id="17" name="Gleichschenkliges Dreieck 16"/>
          <p:cNvSpPr/>
          <p:nvPr/>
        </p:nvSpPr>
        <p:spPr>
          <a:xfrm>
            <a:off x="1618242" y="590120"/>
            <a:ext cx="9015665" cy="1279063"/>
          </a:xfrm>
          <a:prstGeom prst="triangle">
            <a:avLst>
              <a:gd name="adj" fmla="val 4941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400" b="1" dirty="0"/>
              <a:t>Deutscher Staat</a:t>
            </a:r>
          </a:p>
        </p:txBody>
      </p:sp>
      <p:sp>
        <p:nvSpPr>
          <p:cNvPr id="20" name="Abgerundetes Rechteck 19"/>
          <p:cNvSpPr/>
          <p:nvPr/>
        </p:nvSpPr>
        <p:spPr>
          <a:xfrm>
            <a:off x="1853211" y="2001395"/>
            <a:ext cx="2647982" cy="6988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b="1" dirty="0"/>
              <a:t>Gesetzgebende Gewalt</a:t>
            </a:r>
          </a:p>
          <a:p>
            <a:pPr algn="ctr"/>
            <a:r>
              <a:rPr lang="de-DE" sz="1600" dirty="0"/>
              <a:t>     Legislative</a:t>
            </a:r>
          </a:p>
        </p:txBody>
      </p:sp>
      <p:grpSp>
        <p:nvGrpSpPr>
          <p:cNvPr id="39" name="Gruppieren 38">
            <a:extLst>
              <a:ext uri="{FF2B5EF4-FFF2-40B4-BE49-F238E27FC236}">
                <a16:creationId xmlns:a16="http://schemas.microsoft.com/office/drawing/2014/main" id="{F3BF1FED-CE10-D85F-89A1-A9F70923C7BB}"/>
              </a:ext>
            </a:extLst>
          </p:cNvPr>
          <p:cNvGrpSpPr/>
          <p:nvPr/>
        </p:nvGrpSpPr>
        <p:grpSpPr>
          <a:xfrm>
            <a:off x="1853211" y="2799054"/>
            <a:ext cx="2647983" cy="2814346"/>
            <a:chOff x="1853211" y="2799054"/>
            <a:chExt cx="2647983" cy="2814346"/>
          </a:xfrm>
        </p:grpSpPr>
        <p:sp>
          <p:nvSpPr>
            <p:cNvPr id="5" name="Rechteck 4"/>
            <p:cNvSpPr/>
            <p:nvPr/>
          </p:nvSpPr>
          <p:spPr>
            <a:xfrm>
              <a:off x="1853211" y="2799054"/>
              <a:ext cx="2647983" cy="28143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pic>
          <p:nvPicPr>
            <p:cNvPr id="9" name="Grafik 8"/>
            <p:cNvPicPr>
              <a:picLocks noChangeAspect="1"/>
            </p:cNvPicPr>
            <p:nvPr/>
          </p:nvPicPr>
          <p:blipFill>
            <a:blip r:embed="rId2"/>
            <a:stretch>
              <a:fillRect/>
            </a:stretch>
          </p:blipFill>
          <p:spPr>
            <a:xfrm>
              <a:off x="2116486" y="2870841"/>
              <a:ext cx="2121433" cy="1066994"/>
            </a:xfrm>
            <a:prstGeom prst="rect">
              <a:avLst/>
            </a:prstGeom>
          </p:spPr>
        </p:pic>
        <p:sp>
          <p:nvSpPr>
            <p:cNvPr id="14" name="Abgerundetes Rechteck 13"/>
            <p:cNvSpPr/>
            <p:nvPr/>
          </p:nvSpPr>
          <p:spPr>
            <a:xfrm>
              <a:off x="2097864" y="3955764"/>
              <a:ext cx="2158677" cy="914923"/>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Bundestag</a:t>
              </a:r>
            </a:p>
            <a:p>
              <a:pPr algn="ctr"/>
              <a:r>
                <a:rPr lang="de-DE" dirty="0"/>
                <a:t>Bundesrat</a:t>
              </a:r>
            </a:p>
          </p:txBody>
        </p:sp>
        <p:sp>
          <p:nvSpPr>
            <p:cNvPr id="23" name="Abgerundetes Rechteck 22"/>
            <p:cNvSpPr/>
            <p:nvPr/>
          </p:nvSpPr>
          <p:spPr>
            <a:xfrm>
              <a:off x="2102877" y="4914024"/>
              <a:ext cx="2148650" cy="649315"/>
            </a:xfrm>
            <a:prstGeom prst="roundRect">
              <a:avLst/>
            </a:prstGeom>
            <a:solidFill>
              <a:schemeClr val="accent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600" dirty="0"/>
                <a:t>Parlamente der Länder</a:t>
              </a:r>
            </a:p>
          </p:txBody>
        </p:sp>
      </p:grpSp>
      <p:sp>
        <p:nvSpPr>
          <p:cNvPr id="21" name="Abgerundetes Rechteck 20"/>
          <p:cNvSpPr/>
          <p:nvPr/>
        </p:nvSpPr>
        <p:spPr>
          <a:xfrm>
            <a:off x="4851198" y="2001395"/>
            <a:ext cx="2597857" cy="730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b="1" dirty="0"/>
              <a:t>Vollziehende Gewalt</a:t>
            </a:r>
          </a:p>
          <a:p>
            <a:pPr algn="ctr"/>
            <a:r>
              <a:rPr lang="de-DE" sz="1600" dirty="0"/>
              <a:t>Exekutive</a:t>
            </a:r>
          </a:p>
        </p:txBody>
      </p:sp>
      <p:grpSp>
        <p:nvGrpSpPr>
          <p:cNvPr id="40" name="Gruppieren 39">
            <a:extLst>
              <a:ext uri="{FF2B5EF4-FFF2-40B4-BE49-F238E27FC236}">
                <a16:creationId xmlns:a16="http://schemas.microsoft.com/office/drawing/2014/main" id="{242F152F-73F8-D05B-23D1-809A72BCAA6C}"/>
              </a:ext>
            </a:extLst>
          </p:cNvPr>
          <p:cNvGrpSpPr/>
          <p:nvPr/>
        </p:nvGrpSpPr>
        <p:grpSpPr>
          <a:xfrm>
            <a:off x="4826135" y="2799054"/>
            <a:ext cx="2647983" cy="2814346"/>
            <a:chOff x="4826135" y="2799054"/>
            <a:chExt cx="2647983" cy="2814346"/>
          </a:xfrm>
        </p:grpSpPr>
        <p:sp>
          <p:nvSpPr>
            <p:cNvPr id="37" name="Rechteck 36">
              <a:extLst>
                <a:ext uri="{FF2B5EF4-FFF2-40B4-BE49-F238E27FC236}">
                  <a16:creationId xmlns:a16="http://schemas.microsoft.com/office/drawing/2014/main" id="{AEFCF5F1-2AF2-0CB3-CB74-D71D48839128}"/>
                </a:ext>
              </a:extLst>
            </p:cNvPr>
            <p:cNvSpPr/>
            <p:nvPr/>
          </p:nvSpPr>
          <p:spPr>
            <a:xfrm>
              <a:off x="4826135" y="2799054"/>
              <a:ext cx="2647983" cy="28143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pic>
          <p:nvPicPr>
            <p:cNvPr id="8" name="Grafik 7" descr="Polizei Hamburg - hamburg.de"/>
            <p:cNvPicPr/>
            <p:nvPr/>
          </p:nvPicPr>
          <p:blipFill>
            <a:blip r:embed="rId3">
              <a:extLst>
                <a:ext uri="{28A0092B-C50C-407E-A947-70E740481C1C}">
                  <a14:useLocalDpi xmlns:a14="http://schemas.microsoft.com/office/drawing/2010/main" val="0"/>
                </a:ext>
              </a:extLst>
            </a:blip>
            <a:srcRect/>
            <a:stretch>
              <a:fillRect/>
            </a:stretch>
          </p:blipFill>
          <p:spPr bwMode="auto">
            <a:xfrm>
              <a:off x="5106134" y="2870841"/>
              <a:ext cx="2087985" cy="1031563"/>
            </a:xfrm>
            <a:prstGeom prst="rect">
              <a:avLst/>
            </a:prstGeom>
            <a:noFill/>
            <a:ln>
              <a:noFill/>
            </a:ln>
          </p:spPr>
        </p:pic>
        <p:sp>
          <p:nvSpPr>
            <p:cNvPr id="15" name="Abgerundetes Rechteck 14"/>
            <p:cNvSpPr/>
            <p:nvPr/>
          </p:nvSpPr>
          <p:spPr>
            <a:xfrm>
              <a:off x="5094381" y="3955764"/>
              <a:ext cx="2111491" cy="914924"/>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a:t>Bundeskanzler</a:t>
              </a:r>
            </a:p>
            <a:p>
              <a:pPr algn="ctr"/>
              <a:r>
                <a:rPr lang="de-DE" dirty="0"/>
                <a:t>Bundesregierung</a:t>
              </a:r>
            </a:p>
          </p:txBody>
        </p:sp>
        <p:sp>
          <p:nvSpPr>
            <p:cNvPr id="24" name="Abgerundetes Rechteck 23"/>
            <p:cNvSpPr/>
            <p:nvPr/>
          </p:nvSpPr>
          <p:spPr>
            <a:xfrm>
              <a:off x="5094381" y="4914024"/>
              <a:ext cx="2111491" cy="649315"/>
            </a:xfrm>
            <a:prstGeom prst="roundRect">
              <a:avLst/>
            </a:prstGeom>
            <a:solidFill>
              <a:schemeClr val="accent4">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400" dirty="0"/>
                <a:t>Landesregierung</a:t>
              </a:r>
            </a:p>
            <a:p>
              <a:pPr algn="ctr"/>
              <a:r>
                <a:rPr lang="de-DE" sz="1400" dirty="0"/>
                <a:t>Polizei </a:t>
              </a:r>
            </a:p>
            <a:p>
              <a:pPr algn="ctr"/>
              <a:r>
                <a:rPr lang="de-DE" sz="1400" dirty="0"/>
                <a:t>Behörden</a:t>
              </a:r>
            </a:p>
          </p:txBody>
        </p:sp>
      </p:grpSp>
      <p:sp>
        <p:nvSpPr>
          <p:cNvPr id="22" name="Abgerundetes Rechteck 21"/>
          <p:cNvSpPr/>
          <p:nvPr/>
        </p:nvSpPr>
        <p:spPr>
          <a:xfrm>
            <a:off x="7857043" y="2001395"/>
            <a:ext cx="2614202" cy="730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b="1" dirty="0"/>
              <a:t>Rechtsprechende Gewalt</a:t>
            </a:r>
          </a:p>
          <a:p>
            <a:pPr algn="ctr"/>
            <a:r>
              <a:rPr lang="de-DE" sz="1600" dirty="0"/>
              <a:t>Judikative</a:t>
            </a:r>
          </a:p>
        </p:txBody>
      </p:sp>
      <p:grpSp>
        <p:nvGrpSpPr>
          <p:cNvPr id="41" name="Gruppieren 40">
            <a:extLst>
              <a:ext uri="{FF2B5EF4-FFF2-40B4-BE49-F238E27FC236}">
                <a16:creationId xmlns:a16="http://schemas.microsoft.com/office/drawing/2014/main" id="{0A604B5F-C98B-A082-264C-E5876D3D5994}"/>
              </a:ext>
            </a:extLst>
          </p:cNvPr>
          <p:cNvGrpSpPr/>
          <p:nvPr/>
        </p:nvGrpSpPr>
        <p:grpSpPr>
          <a:xfrm>
            <a:off x="7840153" y="2799054"/>
            <a:ext cx="2647983" cy="2814346"/>
            <a:chOff x="7840153" y="2799054"/>
            <a:chExt cx="2647983" cy="2814346"/>
          </a:xfrm>
        </p:grpSpPr>
        <p:sp>
          <p:nvSpPr>
            <p:cNvPr id="38" name="Rechteck 37">
              <a:extLst>
                <a:ext uri="{FF2B5EF4-FFF2-40B4-BE49-F238E27FC236}">
                  <a16:creationId xmlns:a16="http://schemas.microsoft.com/office/drawing/2014/main" id="{7B573724-88E2-0DD8-CA26-DA77E8B9F443}"/>
                </a:ext>
              </a:extLst>
            </p:cNvPr>
            <p:cNvSpPr/>
            <p:nvPr/>
          </p:nvSpPr>
          <p:spPr>
            <a:xfrm>
              <a:off x="7840153" y="2799054"/>
              <a:ext cx="2647983" cy="28143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pic>
          <p:nvPicPr>
            <p:cNvPr id="30" name="Grafik 29" descr="C:\Users\local_lg00175\INetCache\Content.MSO\FF0620D9.tmp"/>
            <p:cNvPicPr/>
            <p:nvPr/>
          </p:nvPicPr>
          <p:blipFill>
            <a:blip r:embed="rId4">
              <a:extLst>
                <a:ext uri="{28A0092B-C50C-407E-A947-70E740481C1C}">
                  <a14:useLocalDpi xmlns:a14="http://schemas.microsoft.com/office/drawing/2010/main" val="0"/>
                </a:ext>
              </a:extLst>
            </a:blip>
            <a:srcRect/>
            <a:stretch>
              <a:fillRect/>
            </a:stretch>
          </p:blipFill>
          <p:spPr bwMode="auto">
            <a:xfrm>
              <a:off x="8153950" y="2870841"/>
              <a:ext cx="2020389" cy="1031563"/>
            </a:xfrm>
            <a:prstGeom prst="rect">
              <a:avLst/>
            </a:prstGeom>
            <a:ln/>
          </p:spPr>
          <p:style>
            <a:lnRef idx="1">
              <a:schemeClr val="accent3"/>
            </a:lnRef>
            <a:fillRef idx="2">
              <a:schemeClr val="accent3"/>
            </a:fillRef>
            <a:effectRef idx="1">
              <a:schemeClr val="accent3"/>
            </a:effectRef>
            <a:fontRef idx="minor">
              <a:schemeClr val="dk1"/>
            </a:fontRef>
          </p:style>
        </p:pic>
        <p:sp>
          <p:nvSpPr>
            <p:cNvPr id="31" name="Abgerundetes Rechteck 30"/>
            <p:cNvSpPr/>
            <p:nvPr/>
          </p:nvSpPr>
          <p:spPr>
            <a:xfrm>
              <a:off x="8118943" y="3955764"/>
              <a:ext cx="2090403" cy="914924"/>
            </a:xfrm>
            <a:prstGeom prst="round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t>Bundes-</a:t>
              </a:r>
            </a:p>
            <a:p>
              <a:pPr algn="ctr"/>
              <a:r>
                <a:rPr lang="de-DE" dirty="0"/>
                <a:t>Verfassungsgericht</a:t>
              </a:r>
            </a:p>
          </p:txBody>
        </p:sp>
        <p:sp>
          <p:nvSpPr>
            <p:cNvPr id="32" name="Abgerundetes Rechteck 31"/>
            <p:cNvSpPr/>
            <p:nvPr/>
          </p:nvSpPr>
          <p:spPr>
            <a:xfrm>
              <a:off x="8118943" y="4914023"/>
              <a:ext cx="2090403" cy="649315"/>
            </a:xfrm>
            <a:prstGeom prst="roundRect">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600" dirty="0"/>
                <a:t>Gerichte der Länder</a:t>
              </a:r>
            </a:p>
          </p:txBody>
        </p:sp>
      </p:grpSp>
      <p:sp>
        <p:nvSpPr>
          <p:cNvPr id="3" name="Pfeil nach rechts 2"/>
          <p:cNvSpPr/>
          <p:nvPr/>
        </p:nvSpPr>
        <p:spPr>
          <a:xfrm>
            <a:off x="288758" y="3937835"/>
            <a:ext cx="1827728" cy="97441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Bundesebene</a:t>
            </a:r>
            <a:endParaRPr lang="de-DE" dirty="0"/>
          </a:p>
        </p:txBody>
      </p:sp>
      <p:sp>
        <p:nvSpPr>
          <p:cNvPr id="27" name="Pfeil nach rechts 26"/>
          <p:cNvSpPr/>
          <p:nvPr/>
        </p:nvSpPr>
        <p:spPr>
          <a:xfrm>
            <a:off x="288758" y="4888616"/>
            <a:ext cx="1827728" cy="97441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Länderebene</a:t>
            </a:r>
            <a:endParaRPr lang="de-DE" dirty="0"/>
          </a:p>
        </p:txBody>
      </p:sp>
    </p:spTree>
    <p:extLst>
      <p:ext uri="{BB962C8B-B14F-4D97-AF65-F5344CB8AC3E}">
        <p14:creationId xmlns:p14="http://schemas.microsoft.com/office/powerpoint/2010/main" val="320028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0" grpId="0" animBg="1"/>
      <p:bldP spid="21" grpId="0" animBg="1"/>
      <p:bldP spid="22" grpId="0" animBg="1"/>
      <p:bldP spid="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3851071" y="4717509"/>
            <a:ext cx="4350186" cy="165471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de-DE" sz="2000" dirty="0" smtClean="0"/>
              <a:t>Kammergericht </a:t>
            </a:r>
          </a:p>
          <a:p>
            <a:pPr marL="342900" indent="-342900">
              <a:buFont typeface="Arial" panose="020B0604020202020204" pitchFamily="34" charset="0"/>
              <a:buChar char="•"/>
            </a:pPr>
            <a:r>
              <a:rPr lang="de-DE" sz="2000" dirty="0" smtClean="0"/>
              <a:t>Landgericht (drei Standorte)</a:t>
            </a:r>
          </a:p>
          <a:p>
            <a:pPr marL="342900" indent="-342900">
              <a:buFont typeface="Arial" panose="020B0604020202020204" pitchFamily="34" charset="0"/>
              <a:buChar char="•"/>
            </a:pPr>
            <a:r>
              <a:rPr lang="de-DE" sz="2000" dirty="0" smtClean="0"/>
              <a:t>Amtsgerichte (11 Stück)</a:t>
            </a:r>
          </a:p>
          <a:p>
            <a:pPr marL="342900" indent="-342900">
              <a:buFont typeface="Arial" panose="020B0604020202020204" pitchFamily="34" charset="0"/>
              <a:buChar char="•"/>
            </a:pPr>
            <a:r>
              <a:rPr lang="de-DE" sz="2000" dirty="0" smtClean="0"/>
              <a:t>Fachgerichtsbarkeiten</a:t>
            </a:r>
            <a:endParaRPr lang="de-DE" sz="2000" dirty="0"/>
          </a:p>
        </p:txBody>
      </p:sp>
      <p:sp>
        <p:nvSpPr>
          <p:cNvPr id="10" name="Abgerundetes Rechteck 9"/>
          <p:cNvSpPr/>
          <p:nvPr/>
        </p:nvSpPr>
        <p:spPr>
          <a:xfrm>
            <a:off x="1521977" y="1441999"/>
            <a:ext cx="9341442" cy="103644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 Landesregierung = Senat von Berlin</a:t>
            </a:r>
          </a:p>
          <a:p>
            <a:pPr algn="ctr"/>
            <a:r>
              <a:rPr lang="de-DE" sz="2000" dirty="0" smtClean="0"/>
              <a:t>Regierende Bürgermeister von Berlin</a:t>
            </a:r>
          </a:p>
          <a:p>
            <a:pPr algn="ctr"/>
            <a:r>
              <a:rPr lang="de-DE" sz="2000" dirty="0" smtClean="0"/>
              <a:t>Senatoren    </a:t>
            </a:r>
            <a:endParaRPr lang="de-DE" sz="2000" dirty="0"/>
          </a:p>
        </p:txBody>
      </p:sp>
      <p:sp>
        <p:nvSpPr>
          <p:cNvPr id="5" name="Abgerundetes Rechteck 4"/>
          <p:cNvSpPr/>
          <p:nvPr/>
        </p:nvSpPr>
        <p:spPr>
          <a:xfrm>
            <a:off x="3851071" y="114401"/>
            <a:ext cx="4683254" cy="5519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Gewaltenteilung in Berlin</a:t>
            </a:r>
            <a:endParaRPr lang="de-DE" sz="2800" b="1" dirty="0"/>
          </a:p>
        </p:txBody>
      </p:sp>
      <p:sp>
        <p:nvSpPr>
          <p:cNvPr id="18" name="Abgerundetes Rechteck 17"/>
          <p:cNvSpPr/>
          <p:nvPr/>
        </p:nvSpPr>
        <p:spPr>
          <a:xfrm>
            <a:off x="1521977" y="2714625"/>
            <a:ext cx="9341442" cy="14287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bg1"/>
                </a:solidFill>
              </a:rPr>
              <a:t>Senatsverwaltung für Justiz, Verbraucherschutz und Antidiskriminierung</a:t>
            </a:r>
          </a:p>
          <a:p>
            <a:pPr algn="ctr"/>
            <a:r>
              <a:rPr lang="de-DE" sz="2000" dirty="0" smtClean="0">
                <a:solidFill>
                  <a:schemeClr val="bg1"/>
                </a:solidFill>
              </a:rPr>
              <a:t>Fachverwaltung des Berliner Senats                 Landesministerium             oberste Landesbehörde für Rechtspolitik, Strafvollzug und Rechtspflege</a:t>
            </a:r>
          </a:p>
          <a:p>
            <a:pPr algn="ctr"/>
            <a:r>
              <a:rPr lang="de-DE" sz="2000" dirty="0" smtClean="0">
                <a:solidFill>
                  <a:schemeClr val="bg1"/>
                </a:solidFill>
              </a:rPr>
              <a:t>Senatorin für Justiz</a:t>
            </a:r>
            <a:endParaRPr lang="de-DE" sz="2000" dirty="0">
              <a:solidFill>
                <a:schemeClr val="bg1"/>
              </a:solidFill>
            </a:endParaRPr>
          </a:p>
        </p:txBody>
      </p:sp>
      <p:sp>
        <p:nvSpPr>
          <p:cNvPr id="20" name="Ovale Legende 19"/>
          <p:cNvSpPr/>
          <p:nvPr/>
        </p:nvSpPr>
        <p:spPr>
          <a:xfrm>
            <a:off x="8869491" y="1169334"/>
            <a:ext cx="1728788" cy="1057019"/>
          </a:xfrm>
          <a:prstGeom prst="wedgeEllipseCallout">
            <a:avLst>
              <a:gd name="adj1" fmla="val -81163"/>
              <a:gd name="adj2" fmla="val 233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Kai Wegner</a:t>
            </a:r>
          </a:p>
        </p:txBody>
      </p:sp>
      <p:sp>
        <p:nvSpPr>
          <p:cNvPr id="21" name="Ovale Legende 20"/>
          <p:cNvSpPr/>
          <p:nvPr/>
        </p:nvSpPr>
        <p:spPr>
          <a:xfrm>
            <a:off x="8105967" y="3660490"/>
            <a:ext cx="2092262" cy="1057019"/>
          </a:xfrm>
          <a:prstGeom prst="wedgeEllipseCallout">
            <a:avLst>
              <a:gd name="adj1" fmla="val -93218"/>
              <a:gd name="adj2" fmla="val -253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p>
          <a:p>
            <a:pPr algn="ctr"/>
            <a:r>
              <a:rPr lang="de-DE" sz="2000" dirty="0" err="1" smtClean="0"/>
              <a:t>Felor</a:t>
            </a:r>
            <a:r>
              <a:rPr lang="de-DE" sz="2000" dirty="0" smtClean="0"/>
              <a:t> </a:t>
            </a:r>
            <a:r>
              <a:rPr lang="de-DE" sz="2000" dirty="0" err="1"/>
              <a:t>Badenberg</a:t>
            </a:r>
            <a:endParaRPr lang="de-DE" sz="2000" dirty="0"/>
          </a:p>
          <a:p>
            <a:pPr algn="ctr"/>
            <a:endParaRPr lang="de-DE" sz="2000" dirty="0"/>
          </a:p>
        </p:txBody>
      </p:sp>
      <p:sp>
        <p:nvSpPr>
          <p:cNvPr id="22" name="Pfeil nach rechts 21"/>
          <p:cNvSpPr/>
          <p:nvPr/>
        </p:nvSpPr>
        <p:spPr>
          <a:xfrm>
            <a:off x="6192698" y="3097890"/>
            <a:ext cx="528638" cy="33111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rechts 22"/>
          <p:cNvSpPr/>
          <p:nvPr/>
        </p:nvSpPr>
        <p:spPr>
          <a:xfrm>
            <a:off x="8808093" y="3199141"/>
            <a:ext cx="528638" cy="33111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23"/>
          <p:cNvSpPr/>
          <p:nvPr/>
        </p:nvSpPr>
        <p:spPr>
          <a:xfrm>
            <a:off x="4549653" y="3789213"/>
            <a:ext cx="528638" cy="33111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lussdiagramm: Lochstreifen 3"/>
          <p:cNvSpPr/>
          <p:nvPr/>
        </p:nvSpPr>
        <p:spPr>
          <a:xfrm>
            <a:off x="528995" y="1510164"/>
            <a:ext cx="1985963" cy="90011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Legislative</a:t>
            </a:r>
            <a:endParaRPr lang="de-DE" dirty="0"/>
          </a:p>
        </p:txBody>
      </p:sp>
      <p:sp>
        <p:nvSpPr>
          <p:cNvPr id="16" name="Flussdiagramm: Lochstreifen 15"/>
          <p:cNvSpPr/>
          <p:nvPr/>
        </p:nvSpPr>
        <p:spPr>
          <a:xfrm>
            <a:off x="64652" y="3080194"/>
            <a:ext cx="1985963" cy="90011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Exekutive</a:t>
            </a:r>
            <a:endParaRPr lang="de-DE" dirty="0"/>
          </a:p>
        </p:txBody>
      </p:sp>
      <p:sp>
        <p:nvSpPr>
          <p:cNvPr id="17" name="Flussdiagramm: Lochstreifen 16"/>
          <p:cNvSpPr/>
          <p:nvPr/>
        </p:nvSpPr>
        <p:spPr>
          <a:xfrm>
            <a:off x="1486614" y="5234439"/>
            <a:ext cx="1985963" cy="90011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Judikative</a:t>
            </a:r>
            <a:endParaRPr lang="de-DE" dirty="0"/>
          </a:p>
        </p:txBody>
      </p:sp>
    </p:spTree>
    <p:extLst>
      <p:ext uri="{BB962C8B-B14F-4D97-AF65-F5344CB8AC3E}">
        <p14:creationId xmlns:p14="http://schemas.microsoft.com/office/powerpoint/2010/main" val="198774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13b</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5" name="Abgerundetes Rechteck 4"/>
          <p:cNvSpPr/>
          <p:nvPr/>
        </p:nvSpPr>
        <p:spPr>
          <a:xfrm>
            <a:off x="3851071" y="114401"/>
            <a:ext cx="4683254" cy="5519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Gewaltenteilung in Berlin</a:t>
            </a:r>
            <a:endParaRPr lang="de-DE" sz="2800" b="1" dirty="0"/>
          </a:p>
        </p:txBody>
      </p:sp>
      <p:grpSp>
        <p:nvGrpSpPr>
          <p:cNvPr id="8" name="Gruppieren 7"/>
          <p:cNvGrpSpPr/>
          <p:nvPr/>
        </p:nvGrpSpPr>
        <p:grpSpPr>
          <a:xfrm>
            <a:off x="914400" y="787469"/>
            <a:ext cx="2668171" cy="4013131"/>
            <a:chOff x="914400" y="787469"/>
            <a:chExt cx="2668171" cy="4013131"/>
          </a:xfrm>
        </p:grpSpPr>
        <p:pic>
          <p:nvPicPr>
            <p:cNvPr id="4" name="Grafik 3"/>
            <p:cNvPicPr>
              <a:picLocks noChangeAspect="1"/>
            </p:cNvPicPr>
            <p:nvPr/>
          </p:nvPicPr>
          <p:blipFill>
            <a:blip r:embed="rId2"/>
            <a:stretch>
              <a:fillRect/>
            </a:stretch>
          </p:blipFill>
          <p:spPr>
            <a:xfrm>
              <a:off x="914400" y="787469"/>
              <a:ext cx="2668171" cy="3560693"/>
            </a:xfrm>
            <a:prstGeom prst="rect">
              <a:avLst/>
            </a:prstGeom>
          </p:spPr>
        </p:pic>
        <p:sp>
          <p:nvSpPr>
            <p:cNvPr id="7" name="Rechteck 6"/>
            <p:cNvSpPr/>
            <p:nvPr/>
          </p:nvSpPr>
          <p:spPr>
            <a:xfrm>
              <a:off x="914400" y="4348162"/>
              <a:ext cx="2668171" cy="4524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Bürgermeister</a:t>
              </a:r>
              <a:endParaRPr lang="de-DE" dirty="0"/>
            </a:p>
          </p:txBody>
        </p:sp>
      </p:grpSp>
      <p:grpSp>
        <p:nvGrpSpPr>
          <p:cNvPr id="9" name="Gruppieren 8"/>
          <p:cNvGrpSpPr/>
          <p:nvPr/>
        </p:nvGrpSpPr>
        <p:grpSpPr>
          <a:xfrm>
            <a:off x="6300787" y="2676525"/>
            <a:ext cx="2682459" cy="3795712"/>
            <a:chOff x="6300787" y="2676525"/>
            <a:chExt cx="2682459" cy="3795712"/>
          </a:xfrm>
        </p:grpSpPr>
        <p:pic>
          <p:nvPicPr>
            <p:cNvPr id="2" name="Grafik 1"/>
            <p:cNvPicPr>
              <a:picLocks noChangeAspect="1"/>
            </p:cNvPicPr>
            <p:nvPr/>
          </p:nvPicPr>
          <p:blipFill>
            <a:blip r:embed="rId3"/>
            <a:stretch>
              <a:fillRect/>
            </a:stretch>
          </p:blipFill>
          <p:spPr>
            <a:xfrm>
              <a:off x="6300787" y="2676525"/>
              <a:ext cx="2682459" cy="3343274"/>
            </a:xfrm>
            <a:prstGeom prst="rect">
              <a:avLst/>
            </a:prstGeom>
          </p:spPr>
        </p:pic>
        <p:sp>
          <p:nvSpPr>
            <p:cNvPr id="13" name="Rechteck 12"/>
            <p:cNvSpPr/>
            <p:nvPr/>
          </p:nvSpPr>
          <p:spPr>
            <a:xfrm>
              <a:off x="6300787" y="6019799"/>
              <a:ext cx="2682459" cy="4524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Justizsenatorin</a:t>
              </a:r>
              <a:endParaRPr lang="de-DE" dirty="0"/>
            </a:p>
          </p:txBody>
        </p:sp>
      </p:grpSp>
      <p:sp>
        <p:nvSpPr>
          <p:cNvPr id="20" name="Ovale Legende 19"/>
          <p:cNvSpPr/>
          <p:nvPr/>
        </p:nvSpPr>
        <p:spPr>
          <a:xfrm>
            <a:off x="3711704" y="1226260"/>
            <a:ext cx="1728788" cy="1057019"/>
          </a:xfrm>
          <a:prstGeom prst="wedgeEllipseCallout">
            <a:avLst>
              <a:gd name="adj1" fmla="val -81163"/>
              <a:gd name="adj2" fmla="val 233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Kai Wegner</a:t>
            </a:r>
          </a:p>
        </p:txBody>
      </p:sp>
      <p:sp>
        <p:nvSpPr>
          <p:cNvPr id="21" name="Ovale Legende 20"/>
          <p:cNvSpPr/>
          <p:nvPr/>
        </p:nvSpPr>
        <p:spPr>
          <a:xfrm>
            <a:off x="9420417" y="3946240"/>
            <a:ext cx="2092262" cy="1057019"/>
          </a:xfrm>
          <a:prstGeom prst="wedgeEllipseCallout">
            <a:avLst>
              <a:gd name="adj1" fmla="val -83658"/>
              <a:gd name="adj2" fmla="val -294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p>
          <a:p>
            <a:pPr algn="ctr"/>
            <a:r>
              <a:rPr lang="de-DE" sz="2000" dirty="0" err="1" smtClean="0"/>
              <a:t>Felor</a:t>
            </a:r>
            <a:r>
              <a:rPr lang="de-DE" sz="2000" dirty="0" smtClean="0"/>
              <a:t> </a:t>
            </a:r>
            <a:r>
              <a:rPr lang="de-DE" sz="2000" dirty="0" err="1"/>
              <a:t>Badenberg</a:t>
            </a:r>
            <a:endParaRPr lang="de-DE" sz="2000" dirty="0"/>
          </a:p>
          <a:p>
            <a:pPr algn="ctr"/>
            <a:endParaRPr lang="de-DE" sz="2000" dirty="0"/>
          </a:p>
        </p:txBody>
      </p:sp>
    </p:spTree>
    <p:extLst>
      <p:ext uri="{BB962C8B-B14F-4D97-AF65-F5344CB8AC3E}">
        <p14:creationId xmlns:p14="http://schemas.microsoft.com/office/powerpoint/2010/main" val="6853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1)">
                                      <p:cBhvr>
                                        <p:cTn id="2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294313" y="332509"/>
            <a:ext cx="7606145" cy="1197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ln w="0"/>
                <a:solidFill>
                  <a:schemeClr val="tx1"/>
                </a:solidFill>
                <a:effectLst>
                  <a:outerShdw blurRad="38100" dist="19050" dir="2700000" algn="tl" rotWithShape="0">
                    <a:schemeClr val="dk1">
                      <a:alpha val="40000"/>
                    </a:schemeClr>
                  </a:outerShdw>
                </a:effectLst>
              </a:rPr>
              <a:t>Sinn und Zweck</a:t>
            </a:r>
            <a:endParaRPr lang="de-DE" sz="3200" b="1" dirty="0">
              <a:ln w="0"/>
              <a:solidFill>
                <a:schemeClr val="tx1"/>
              </a:solidFill>
              <a:effectLst>
                <a:outerShdw blurRad="38100" dist="19050" dir="2700000" algn="tl" rotWithShape="0">
                  <a:schemeClr val="dk1">
                    <a:alpha val="40000"/>
                  </a:schemeClr>
                </a:outerShdw>
              </a:effectLst>
            </a:endParaRPr>
          </a:p>
        </p:txBody>
      </p:sp>
      <p:sp>
        <p:nvSpPr>
          <p:cNvPr id="4" name="Abgerundetes Rechteck 3"/>
          <p:cNvSpPr/>
          <p:nvPr/>
        </p:nvSpPr>
        <p:spPr>
          <a:xfrm>
            <a:off x="1475379" y="2094278"/>
            <a:ext cx="9244012" cy="26431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Damit der Staat seine Macht nicht unkontrolliert einsetzen kann</a:t>
            </a:r>
            <a:r>
              <a:rPr lang="de-DE" sz="2400"/>
              <a:t>, gibt es die sogenannte Gewaltenteilung. Diese Teilung ist eine Grundlage unserer demokratischen Ordnung. Damit soll verhindert werden, dass diejenigen, die die politische Macht haben, ihre Macht missbrauchen.</a:t>
            </a:r>
          </a:p>
        </p:txBody>
      </p:sp>
      <p:sp>
        <p:nvSpPr>
          <p:cNvPr id="5" name="Gefaltete Ecke 4"/>
          <p:cNvSpPr/>
          <p:nvPr/>
        </p:nvSpPr>
        <p:spPr>
          <a:xfrm rot="21389847">
            <a:off x="9321520" y="4431276"/>
            <a:ext cx="1965908" cy="1963553"/>
          </a:xfrm>
          <a:prstGeom prst="foldedCorner">
            <a:avLst/>
          </a:prstGeom>
          <a:solidFill>
            <a:schemeClr val="accent2">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000" b="1" dirty="0" smtClean="0">
                <a:solidFill>
                  <a:schemeClr val="tx1"/>
                </a:solidFill>
                <a:latin typeface="MV Boli" panose="02000500030200090000" pitchFamily="2" charset="0"/>
                <a:cs typeface="MV Boli" panose="02000500030200090000" pitchFamily="2" charset="0"/>
              </a:rPr>
              <a:t>Darum ist die Gewalten-teilung wichtig!</a:t>
            </a:r>
            <a:endParaRPr lang="de-DE" sz="2000" b="1"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1061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294313" y="332509"/>
            <a:ext cx="7606145" cy="1197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ln w="0"/>
                <a:solidFill>
                  <a:schemeClr val="tx1"/>
                </a:solidFill>
                <a:effectLst>
                  <a:outerShdw blurRad="38100" dist="19050" dir="2700000" algn="tl" rotWithShape="0">
                    <a:schemeClr val="dk1">
                      <a:alpha val="40000"/>
                    </a:schemeClr>
                  </a:outerShdw>
                </a:effectLst>
              </a:rPr>
              <a:t>Sinn und Zweck</a:t>
            </a:r>
            <a:endParaRPr lang="de-DE" sz="3200" b="1" dirty="0">
              <a:ln w="0"/>
              <a:solidFill>
                <a:schemeClr val="tx1"/>
              </a:solidFill>
              <a:effectLst>
                <a:outerShdw blurRad="38100" dist="19050" dir="2700000" algn="tl" rotWithShape="0">
                  <a:schemeClr val="dk1">
                    <a:alpha val="40000"/>
                  </a:schemeClr>
                </a:outerShdw>
              </a:effectLst>
            </a:endParaRPr>
          </a:p>
        </p:txBody>
      </p:sp>
      <p:sp>
        <p:nvSpPr>
          <p:cNvPr id="3" name="Rechteck 2"/>
          <p:cNvSpPr/>
          <p:nvPr/>
        </p:nvSpPr>
        <p:spPr>
          <a:xfrm>
            <a:off x="851877" y="1875692"/>
            <a:ext cx="10425723" cy="23055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2400" b="1" dirty="0" smtClean="0">
                <a:solidFill>
                  <a:schemeClr val="tx1"/>
                </a:solidFill>
              </a:rPr>
              <a:t>Die Gewaltenteilung </a:t>
            </a:r>
            <a:r>
              <a:rPr lang="de-DE" sz="2400" dirty="0" smtClean="0">
                <a:solidFill>
                  <a:schemeClr val="tx1"/>
                </a:solidFill>
              </a:rPr>
              <a:t>ist ein tragendes Organisations- und Funktionsprinzip und dient der gegenseitigen Kontrolle der Staatsorgane und damit der Mäßigung der Staatsgeschäft</a:t>
            </a:r>
            <a:endParaRPr lang="de-DE" sz="2400" dirty="0">
              <a:solidFill>
                <a:schemeClr val="tx1"/>
              </a:solidFill>
            </a:endParaRPr>
          </a:p>
        </p:txBody>
      </p:sp>
      <p:sp>
        <p:nvSpPr>
          <p:cNvPr id="4" name="Rechteck 3"/>
          <p:cNvSpPr/>
          <p:nvPr/>
        </p:nvSpPr>
        <p:spPr>
          <a:xfrm>
            <a:off x="851877" y="4310185"/>
            <a:ext cx="10425723" cy="23055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2400" dirty="0">
                <a:solidFill>
                  <a:schemeClr val="tx1"/>
                </a:solidFill>
              </a:rPr>
              <a:t>D</a:t>
            </a:r>
            <a:r>
              <a:rPr lang="de-DE" sz="2400" dirty="0" smtClean="0">
                <a:solidFill>
                  <a:schemeClr val="tx1"/>
                </a:solidFill>
              </a:rPr>
              <a:t>ie </a:t>
            </a:r>
            <a:r>
              <a:rPr lang="de-DE" sz="2400" b="1" dirty="0" smtClean="0">
                <a:solidFill>
                  <a:schemeClr val="tx1"/>
                </a:solidFill>
              </a:rPr>
              <a:t>drei</a:t>
            </a:r>
            <a:r>
              <a:rPr lang="de-DE" sz="2400" dirty="0" smtClean="0">
                <a:solidFill>
                  <a:schemeClr val="tx1"/>
                </a:solidFill>
              </a:rPr>
              <a:t> Staatsgewalten stehen einander </a:t>
            </a:r>
            <a:r>
              <a:rPr lang="de-DE" sz="2400" u="sng" dirty="0" smtClean="0">
                <a:solidFill>
                  <a:schemeClr val="tx1"/>
                </a:solidFill>
              </a:rPr>
              <a:t>gleichberechtigt</a:t>
            </a:r>
            <a:r>
              <a:rPr lang="de-DE" sz="2400" dirty="0" smtClean="0">
                <a:solidFill>
                  <a:schemeClr val="tx1"/>
                </a:solidFill>
              </a:rPr>
              <a:t> und </a:t>
            </a:r>
            <a:r>
              <a:rPr lang="de-DE" sz="2400" u="sng" dirty="0" smtClean="0">
                <a:solidFill>
                  <a:schemeClr val="tx1"/>
                </a:solidFill>
              </a:rPr>
              <a:t>gleichwertig </a:t>
            </a:r>
            <a:r>
              <a:rPr lang="de-DE" sz="2400" dirty="0" smtClean="0">
                <a:solidFill>
                  <a:schemeClr val="tx1"/>
                </a:solidFill>
              </a:rPr>
              <a:t>gegenüber und nebeneinander. Sie sind jedoch nicht gänzlich voneinander </a:t>
            </a:r>
            <a:r>
              <a:rPr lang="de-DE" sz="2400" b="1" dirty="0" smtClean="0">
                <a:solidFill>
                  <a:schemeClr val="tx1"/>
                </a:solidFill>
              </a:rPr>
              <a:t>abgegrenzt</a:t>
            </a:r>
            <a:r>
              <a:rPr lang="de-DE" sz="2400" dirty="0" smtClean="0">
                <a:solidFill>
                  <a:schemeClr val="tx1"/>
                </a:solidFill>
              </a:rPr>
              <a:t>.</a:t>
            </a:r>
            <a:endParaRPr lang="de-DE" sz="2400" dirty="0">
              <a:solidFill>
                <a:schemeClr val="tx1"/>
              </a:solidFill>
            </a:endParaRPr>
          </a:p>
        </p:txBody>
      </p:sp>
    </p:spTree>
    <p:extLst>
      <p:ext uri="{BB962C8B-B14F-4D97-AF65-F5344CB8AC3E}">
        <p14:creationId xmlns:p14="http://schemas.microsoft.com/office/powerpoint/2010/main" val="553266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294313" y="332509"/>
            <a:ext cx="7606145" cy="1197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ln w="0"/>
                <a:solidFill>
                  <a:schemeClr val="tx1"/>
                </a:solidFill>
                <a:effectLst>
                  <a:outerShdw blurRad="38100" dist="19050" dir="2700000" algn="tl" rotWithShape="0">
                    <a:schemeClr val="dk1">
                      <a:alpha val="40000"/>
                    </a:schemeClr>
                  </a:outerShdw>
                </a:effectLst>
              </a:rPr>
              <a:t>Sinn und Zweck</a:t>
            </a:r>
            <a:endParaRPr lang="de-DE" sz="3200" b="1" dirty="0">
              <a:ln w="0"/>
              <a:solidFill>
                <a:schemeClr val="tx1"/>
              </a:solidFill>
              <a:effectLst>
                <a:outerShdw blurRad="38100" dist="19050" dir="2700000" algn="tl" rotWithShape="0">
                  <a:schemeClr val="dk1">
                    <a:alpha val="40000"/>
                  </a:schemeClr>
                </a:outerShdw>
              </a:effectLst>
            </a:endParaRPr>
          </a:p>
        </p:txBody>
      </p:sp>
      <p:sp>
        <p:nvSpPr>
          <p:cNvPr id="3" name="Rechteck 2"/>
          <p:cNvSpPr/>
          <p:nvPr/>
        </p:nvSpPr>
        <p:spPr>
          <a:xfrm>
            <a:off x="171938" y="1633415"/>
            <a:ext cx="11769970" cy="51581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2400" dirty="0" smtClean="0">
                <a:solidFill>
                  <a:schemeClr val="tx1"/>
                </a:solidFill>
              </a:rPr>
              <a:t>Die Vollziehende Gewalt und Rechtsprechung sind schon nach dem Verfassungstext an „Gesetz und Recht“ gebunden, das Gesetz wird von der gesetzgebenden Gewalt gesetzt. Die gesetzgebende Gewalt unterliegt ihrerseits in ihrer von der Verfassung ausdrücklich festgelegten Bindung an die verfassungsmäßige Ordnung der Kontrolle durch die Verfassungsgerichtsbarkeit (Art. 93 GG), die vollziehende Gewalt unterliegt der allgemeinen gerichtlichen Kontrolle (Art. 19 Abs. 4 GG). Das Grundgesetz fordert damit keine absolute Trennung der drei Staatsgewalten, sondern ihre gegenseitige Kontrolle, Hemmung und Mäßigung durch Gewaltverschränkungen und –</a:t>
            </a:r>
            <a:r>
              <a:rPr lang="de-DE" sz="2400" dirty="0" err="1" smtClean="0">
                <a:solidFill>
                  <a:schemeClr val="tx1"/>
                </a:solidFill>
              </a:rPr>
              <a:t>balancierungen</a:t>
            </a:r>
            <a:r>
              <a:rPr lang="de-DE" sz="2400" dirty="0" smtClean="0">
                <a:solidFill>
                  <a:schemeClr val="tx1"/>
                </a:solidFill>
              </a:rPr>
              <a:t>.</a:t>
            </a:r>
            <a:endParaRPr lang="de-DE" sz="2400" dirty="0">
              <a:solidFill>
                <a:schemeClr val="tx1"/>
              </a:solidFill>
            </a:endParaRPr>
          </a:p>
        </p:txBody>
      </p:sp>
    </p:spTree>
    <p:extLst>
      <p:ext uri="{BB962C8B-B14F-4D97-AF65-F5344CB8AC3E}">
        <p14:creationId xmlns:p14="http://schemas.microsoft.com/office/powerpoint/2010/main" val="3067696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3536509" y="136617"/>
            <a:ext cx="5143823" cy="6705341"/>
          </a:xfrm>
          <a:prstGeom prst="rect">
            <a:avLst/>
          </a:prstGeom>
        </p:spPr>
      </p:pic>
      <p:sp>
        <p:nvSpPr>
          <p:cNvPr id="3" name="Gefaltete Ecke 2"/>
          <p:cNvSpPr/>
          <p:nvPr/>
        </p:nvSpPr>
        <p:spPr>
          <a:xfrm rot="21389847">
            <a:off x="1035657" y="811406"/>
            <a:ext cx="1965908" cy="1963553"/>
          </a:xfrm>
          <a:prstGeom prst="foldedCorner">
            <a:avLst/>
          </a:prstGeom>
          <a:solidFill>
            <a:schemeClr val="accent6">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000" b="1" dirty="0">
                <a:solidFill>
                  <a:schemeClr val="tx1"/>
                </a:solidFill>
                <a:latin typeface="MV Boli" panose="02000500030200090000" pitchFamily="2" charset="0"/>
                <a:cs typeface="MV Boli" panose="02000500030200090000" pitchFamily="2" charset="0"/>
              </a:rPr>
              <a:t>Das Grundgesetz vom </a:t>
            </a:r>
            <a:endParaRPr lang="de-DE" sz="2000" b="1" dirty="0" smtClean="0">
              <a:solidFill>
                <a:schemeClr val="tx1"/>
              </a:solidFill>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23</a:t>
            </a:r>
            <a:r>
              <a:rPr lang="de-DE" sz="2000" b="1" dirty="0">
                <a:solidFill>
                  <a:schemeClr val="tx1"/>
                </a:solidFill>
                <a:latin typeface="MV Boli" panose="02000500030200090000" pitchFamily="2" charset="0"/>
                <a:cs typeface="MV Boli" panose="02000500030200090000" pitchFamily="2" charset="0"/>
              </a:rPr>
              <a:t>. Mai 1949</a:t>
            </a:r>
          </a:p>
        </p:txBody>
      </p:sp>
      <p:sp>
        <p:nvSpPr>
          <p:cNvPr id="2" name="Horizontales Scrollen 1"/>
          <p:cNvSpPr/>
          <p:nvPr/>
        </p:nvSpPr>
        <p:spPr>
          <a:xfrm>
            <a:off x="8948615" y="523631"/>
            <a:ext cx="3055816" cy="8049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wer die Regeln im Staat macht</a:t>
            </a:r>
            <a:endParaRPr lang="de-DE" dirty="0"/>
          </a:p>
        </p:txBody>
      </p:sp>
      <p:sp>
        <p:nvSpPr>
          <p:cNvPr id="5" name="Horizontales Scrollen 4"/>
          <p:cNvSpPr/>
          <p:nvPr/>
        </p:nvSpPr>
        <p:spPr>
          <a:xfrm>
            <a:off x="8948615" y="1559170"/>
            <a:ext cx="3055816" cy="8049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wann die Regeln gültig sind</a:t>
            </a:r>
            <a:endParaRPr lang="de-DE" dirty="0"/>
          </a:p>
        </p:txBody>
      </p:sp>
      <p:sp>
        <p:nvSpPr>
          <p:cNvPr id="7" name="Horizontales Scrollen 6"/>
          <p:cNvSpPr/>
          <p:nvPr/>
        </p:nvSpPr>
        <p:spPr>
          <a:xfrm>
            <a:off x="8969562" y="2594709"/>
            <a:ext cx="3055816" cy="8049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wer die Regeln umsetzt</a:t>
            </a:r>
            <a:endParaRPr lang="de-DE" dirty="0"/>
          </a:p>
        </p:txBody>
      </p:sp>
      <p:sp>
        <p:nvSpPr>
          <p:cNvPr id="8" name="Horizontales Scrollen 7"/>
          <p:cNvSpPr/>
          <p:nvPr/>
        </p:nvSpPr>
        <p:spPr>
          <a:xfrm>
            <a:off x="8948615" y="3725985"/>
            <a:ext cx="3055816" cy="8049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wer kontrolliert, ob sie eingehalten werden</a:t>
            </a:r>
            <a:endParaRPr lang="de-DE" dirty="0"/>
          </a:p>
        </p:txBody>
      </p:sp>
      <p:sp>
        <p:nvSpPr>
          <p:cNvPr id="9" name="Horizontales Scrollen 8"/>
          <p:cNvSpPr/>
          <p:nvPr/>
        </p:nvSpPr>
        <p:spPr>
          <a:xfrm>
            <a:off x="8948615" y="5797063"/>
            <a:ext cx="3055816" cy="8049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wer die bestraft, die sich nicht an die Regeln halten</a:t>
            </a:r>
            <a:endParaRPr lang="de-DE" dirty="0"/>
          </a:p>
        </p:txBody>
      </p:sp>
      <p:sp>
        <p:nvSpPr>
          <p:cNvPr id="10" name="Horizontales Scrollen 9"/>
          <p:cNvSpPr/>
          <p:nvPr/>
        </p:nvSpPr>
        <p:spPr>
          <a:xfrm>
            <a:off x="8969562" y="4761524"/>
            <a:ext cx="3055816" cy="8049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wer in Streitfällen entscheidet</a:t>
            </a:r>
            <a:endParaRPr lang="de-DE" dirty="0"/>
          </a:p>
        </p:txBody>
      </p:sp>
    </p:spTree>
    <p:extLst>
      <p:ext uri="{BB962C8B-B14F-4D97-AF65-F5344CB8AC3E}">
        <p14:creationId xmlns:p14="http://schemas.microsoft.com/office/powerpoint/2010/main" val="20550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725779" y="521368"/>
            <a:ext cx="4740442" cy="16282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800" dirty="0">
                <a:solidFill>
                  <a:schemeClr val="bg1"/>
                </a:solidFill>
              </a:rPr>
              <a:t>Schutz der Staatsfundamentalnormen</a:t>
            </a:r>
          </a:p>
          <a:p>
            <a:pPr algn="ctr"/>
            <a:r>
              <a:rPr lang="de-DE" sz="2800" dirty="0">
                <a:solidFill>
                  <a:schemeClr val="bg1"/>
                </a:solidFill>
              </a:rPr>
              <a:t> durch</a:t>
            </a:r>
          </a:p>
        </p:txBody>
      </p:sp>
      <p:sp>
        <p:nvSpPr>
          <p:cNvPr id="4" name="Pfeil nach unten 3"/>
          <p:cNvSpPr/>
          <p:nvPr/>
        </p:nvSpPr>
        <p:spPr>
          <a:xfrm>
            <a:off x="5853684" y="2205789"/>
            <a:ext cx="484632" cy="7857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6" name="Rechteck 5"/>
          <p:cNvSpPr/>
          <p:nvPr/>
        </p:nvSpPr>
        <p:spPr>
          <a:xfrm>
            <a:off x="3469105" y="3176176"/>
            <a:ext cx="5253790" cy="68997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400" dirty="0"/>
              <a:t>Artikel 79 Abs. 3 Grundgesetz</a:t>
            </a:r>
          </a:p>
        </p:txBody>
      </p:sp>
      <p:sp>
        <p:nvSpPr>
          <p:cNvPr id="7" name="Rechteck 6"/>
          <p:cNvSpPr/>
          <p:nvPr/>
        </p:nvSpPr>
        <p:spPr>
          <a:xfrm>
            <a:off x="3469105" y="4050790"/>
            <a:ext cx="5253790" cy="18286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de-DE" dirty="0"/>
              <a:t>…Eine Änderung dieses Grundgesetzes, durch welche die Gliederung des Bundes in Länder, die grundsätzliche Mitwirkung der Länder bei der Gesetzgebung </a:t>
            </a:r>
            <a:r>
              <a:rPr lang="de-DE" b="1" dirty="0">
                <a:solidFill>
                  <a:schemeClr val="tx1"/>
                </a:solidFill>
              </a:rPr>
              <a:t>oder</a:t>
            </a:r>
            <a:r>
              <a:rPr lang="de-DE" dirty="0">
                <a:solidFill>
                  <a:schemeClr val="tx1"/>
                </a:solidFill>
              </a:rPr>
              <a:t> </a:t>
            </a:r>
            <a:r>
              <a:rPr lang="de-DE" b="1" dirty="0">
                <a:solidFill>
                  <a:schemeClr val="tx1"/>
                </a:solidFill>
              </a:rPr>
              <a:t>die in den Artikeln 1 und 20 niedergelegten Grundsätze berührt werden, ist unzulässig.</a:t>
            </a:r>
          </a:p>
        </p:txBody>
      </p:sp>
      <p:sp>
        <p:nvSpPr>
          <p:cNvPr id="2" name="Ellipse 1"/>
          <p:cNvSpPr/>
          <p:nvPr/>
        </p:nvSpPr>
        <p:spPr>
          <a:xfrm>
            <a:off x="8029074" y="4924767"/>
            <a:ext cx="3200399" cy="1411865"/>
          </a:xfrm>
          <a:prstGeom prst="ellipse">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400" b="1" dirty="0">
                <a:solidFill>
                  <a:schemeClr val="bg1"/>
                </a:solidFill>
              </a:rPr>
              <a:t>Ewigkeitsklausel</a:t>
            </a:r>
          </a:p>
        </p:txBody>
      </p:sp>
      <p:sp>
        <p:nvSpPr>
          <p:cNvPr id="5" name="Rechteck 4"/>
          <p:cNvSpPr/>
          <p:nvPr/>
        </p:nvSpPr>
        <p:spPr>
          <a:xfrm>
            <a:off x="0" y="6551445"/>
            <a:ext cx="1040329" cy="272716"/>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400" dirty="0" smtClean="0">
                <a:solidFill>
                  <a:schemeClr val="bg1">
                    <a:lumMod val="50000"/>
                  </a:schemeClr>
                </a:solidFill>
              </a:rPr>
              <a:t>6</a:t>
            </a:r>
            <a:endParaRPr lang="de-DE" sz="1400" dirty="0">
              <a:solidFill>
                <a:schemeClr val="bg1">
                  <a:lumMod val="50000"/>
                </a:schemeClr>
              </a:solidFill>
            </a:endParaRPr>
          </a:p>
        </p:txBody>
      </p:sp>
    </p:spTree>
    <p:extLst>
      <p:ext uri="{BB962C8B-B14F-4D97-AF65-F5344CB8AC3E}">
        <p14:creationId xmlns:p14="http://schemas.microsoft.com/office/powerpoint/2010/main" val="26707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1118421" y="1747156"/>
            <a:ext cx="10753147" cy="4981890"/>
          </a:xfrm>
          <a:prstGeom prst="roundRect">
            <a:avLst/>
          </a:prstGeom>
          <a:solidFill>
            <a:schemeClr val="bg1">
              <a:lumMod val="7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de-DE" sz="2800" dirty="0" smtClean="0">
                <a:solidFill>
                  <a:schemeClr val="tx1"/>
                </a:solidFill>
              </a:rPr>
              <a:t>Die Bundesrepublik Deutschland ist ein Rechtsstaat. Dies umfasst eine Vielzahl einzelner Regeln, Grundsätze und Gebote , die zusammen eine rechtsstaatliche Ordnung in unserem Land schaffen. </a:t>
            </a:r>
          </a:p>
          <a:p>
            <a:endParaRPr lang="de-DE" sz="2800" dirty="0">
              <a:solidFill>
                <a:schemeClr val="tx1"/>
              </a:solidFill>
            </a:endParaRPr>
          </a:p>
          <a:p>
            <a:r>
              <a:rPr lang="de-DE" sz="2800" dirty="0" smtClean="0">
                <a:solidFill>
                  <a:schemeClr val="tx1"/>
                </a:solidFill>
              </a:rPr>
              <a:t>Das Rechtsstaatsprinzip ist ein elementares Prinzip des GG. Es ist allerdings nicht in einem einzigen Satz im Grundgesetz niedergeschrieben, sondern ergibt sich aus einer Zusammenschau verschiedener Vorschriften des GG.</a:t>
            </a:r>
          </a:p>
          <a:p>
            <a:endParaRPr lang="de-DE" sz="2800" dirty="0">
              <a:solidFill>
                <a:schemeClr val="tx1"/>
              </a:solidFill>
            </a:endParaRPr>
          </a:p>
          <a:p>
            <a:r>
              <a:rPr lang="de-DE" sz="2800" dirty="0" smtClean="0">
                <a:solidFill>
                  <a:schemeClr val="tx1"/>
                </a:solidFill>
              </a:rPr>
              <a:t>Als zentrale Vorschrift hierfür wird </a:t>
            </a:r>
            <a:r>
              <a:rPr lang="de-DE" sz="2800" b="1" dirty="0" smtClean="0">
                <a:solidFill>
                  <a:schemeClr val="tx1"/>
                </a:solidFill>
              </a:rPr>
              <a:t>Art. 20 Abs. 3 </a:t>
            </a:r>
            <a:r>
              <a:rPr lang="de-DE" sz="2800" dirty="0" smtClean="0">
                <a:solidFill>
                  <a:schemeClr val="tx1"/>
                </a:solidFill>
              </a:rPr>
              <a:t>des GG angesehen</a:t>
            </a:r>
            <a:endParaRPr lang="de-DE" sz="2800" dirty="0">
              <a:solidFill>
                <a:schemeClr val="tx1"/>
              </a:solidFill>
            </a:endParaRPr>
          </a:p>
        </p:txBody>
      </p:sp>
      <p:sp>
        <p:nvSpPr>
          <p:cNvPr id="5" name="Abgerundetes Rechteck 4"/>
          <p:cNvSpPr/>
          <p:nvPr/>
        </p:nvSpPr>
        <p:spPr>
          <a:xfrm>
            <a:off x="3284620" y="683910"/>
            <a:ext cx="5622758" cy="914400"/>
          </a:xfrm>
          <a:prstGeom prst="roundRect">
            <a:avLst/>
          </a:prstGeom>
          <a:solidFill>
            <a:schemeClr val="bg1">
              <a:lumMod val="7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3200" b="1" dirty="0" smtClean="0">
                <a:solidFill>
                  <a:schemeClr val="tx1"/>
                </a:solidFill>
              </a:rPr>
              <a:t>Rechtsstaatsprinzip im Grundgesetz</a:t>
            </a:r>
            <a:endParaRPr lang="de-DE" sz="3200" b="1" dirty="0">
              <a:solidFill>
                <a:schemeClr val="tx1"/>
              </a:solidFill>
            </a:endParaRPr>
          </a:p>
        </p:txBody>
      </p:sp>
    </p:spTree>
    <p:extLst>
      <p:ext uri="{BB962C8B-B14F-4D97-AF65-F5344CB8AC3E}">
        <p14:creationId xmlns:p14="http://schemas.microsoft.com/office/powerpoint/2010/main" val="1061671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1251283" y="2458356"/>
            <a:ext cx="9689431" cy="1881617"/>
          </a:xfrm>
          <a:prstGeom prst="roundRect">
            <a:avLst/>
          </a:prstGeom>
          <a:solidFill>
            <a:schemeClr val="bg1">
              <a:lumMod val="7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de-DE" sz="2800" dirty="0">
                <a:solidFill>
                  <a:schemeClr val="tx1"/>
                </a:solidFill>
              </a:rPr>
              <a:t>Wird jemand durch die öffentliche Gewalt in seinen Rechten verletzt, </a:t>
            </a:r>
            <a:r>
              <a:rPr lang="de-DE" sz="2800" dirty="0" smtClean="0">
                <a:solidFill>
                  <a:schemeClr val="tx1"/>
                </a:solidFill>
              </a:rPr>
              <a:t>so </a:t>
            </a:r>
            <a:r>
              <a:rPr lang="de-DE" sz="2800" dirty="0">
                <a:solidFill>
                  <a:schemeClr val="tx1"/>
                </a:solidFill>
              </a:rPr>
              <a:t>steht ihm der </a:t>
            </a:r>
            <a:r>
              <a:rPr lang="de-DE" sz="2800" b="1" dirty="0">
                <a:solidFill>
                  <a:schemeClr val="tx1"/>
                </a:solidFill>
              </a:rPr>
              <a:t>Rechtsweg</a:t>
            </a:r>
            <a:r>
              <a:rPr lang="de-DE" sz="2800" dirty="0">
                <a:solidFill>
                  <a:schemeClr val="tx1"/>
                </a:solidFill>
              </a:rPr>
              <a:t> offen. </a:t>
            </a:r>
          </a:p>
          <a:p>
            <a:endParaRPr lang="de-DE" sz="2800" dirty="0">
              <a:solidFill>
                <a:schemeClr val="tx1"/>
              </a:solidFill>
            </a:endParaRPr>
          </a:p>
        </p:txBody>
      </p:sp>
      <p:sp>
        <p:nvSpPr>
          <p:cNvPr id="5" name="Abgerundetes Rechteck 4"/>
          <p:cNvSpPr/>
          <p:nvPr/>
        </p:nvSpPr>
        <p:spPr>
          <a:xfrm>
            <a:off x="3284620" y="683910"/>
            <a:ext cx="5622758" cy="914400"/>
          </a:xfrm>
          <a:prstGeom prst="roundRect">
            <a:avLst/>
          </a:prstGeom>
          <a:solidFill>
            <a:schemeClr val="bg1">
              <a:lumMod val="7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3200" b="1" dirty="0">
                <a:solidFill>
                  <a:schemeClr val="tx1"/>
                </a:solidFill>
              </a:rPr>
              <a:t>Artikel 19 Abs. 4 Grundgesetz</a:t>
            </a:r>
          </a:p>
        </p:txBody>
      </p:sp>
      <p:sp>
        <p:nvSpPr>
          <p:cNvPr id="2" name="Ellipse 1"/>
          <p:cNvSpPr/>
          <p:nvPr/>
        </p:nvSpPr>
        <p:spPr>
          <a:xfrm>
            <a:off x="7250340" y="3864485"/>
            <a:ext cx="3962400" cy="1756610"/>
          </a:xfrm>
          <a:prstGeom prst="ellipse">
            <a:avLst/>
          </a:prstGeom>
          <a:solidFill>
            <a:schemeClr val="accent2"/>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800" dirty="0">
                <a:solidFill>
                  <a:schemeClr val="bg1"/>
                </a:solidFill>
              </a:rPr>
              <a:t>Das macht den Rechtsstaat aus !</a:t>
            </a:r>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15</a:t>
            </a:r>
            <a:endParaRPr lang="de-DE" sz="1400" dirty="0">
              <a:solidFill>
                <a:schemeClr val="bg1">
                  <a:lumMod val="50000"/>
                </a:schemeClr>
              </a:solidFill>
            </a:endParaRPr>
          </a:p>
        </p:txBody>
      </p:sp>
    </p:spTree>
    <p:extLst>
      <p:ext uri="{BB962C8B-B14F-4D97-AF65-F5344CB8AC3E}">
        <p14:creationId xmlns:p14="http://schemas.microsoft.com/office/powerpoint/2010/main" val="17619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858253" y="692663"/>
            <a:ext cx="2526631" cy="7218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000" dirty="0">
                <a:solidFill>
                  <a:schemeClr val="bg1"/>
                </a:solidFill>
              </a:rPr>
              <a:t>Gewaltenteilung</a:t>
            </a:r>
          </a:p>
        </p:txBody>
      </p:sp>
      <p:sp>
        <p:nvSpPr>
          <p:cNvPr id="3" name="Abgerundetes Rechteck 2"/>
          <p:cNvSpPr/>
          <p:nvPr/>
        </p:nvSpPr>
        <p:spPr>
          <a:xfrm>
            <a:off x="4182978" y="708705"/>
            <a:ext cx="2967789" cy="6898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dirty="0">
              <a:solidFill>
                <a:schemeClr val="bg1"/>
              </a:solidFill>
            </a:endParaRPr>
          </a:p>
          <a:p>
            <a:pPr algn="ctr"/>
            <a:r>
              <a:rPr lang="de-DE" sz="2000" dirty="0">
                <a:solidFill>
                  <a:schemeClr val="bg1"/>
                </a:solidFill>
              </a:rPr>
              <a:t>Vorrang der Verfassung</a:t>
            </a:r>
            <a:r>
              <a:rPr lang="de-DE" dirty="0">
                <a:solidFill>
                  <a:schemeClr val="bg1"/>
                </a:solidFill>
              </a:rPr>
              <a:t>	</a:t>
            </a:r>
          </a:p>
        </p:txBody>
      </p:sp>
      <p:sp>
        <p:nvSpPr>
          <p:cNvPr id="4" name="Abgerundetes Rechteck 3"/>
          <p:cNvSpPr/>
          <p:nvPr/>
        </p:nvSpPr>
        <p:spPr>
          <a:xfrm>
            <a:off x="7948860" y="696674"/>
            <a:ext cx="2943727" cy="7138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000" dirty="0">
                <a:solidFill>
                  <a:schemeClr val="bg1"/>
                </a:solidFill>
              </a:rPr>
              <a:t>Priorität der Grundrechte</a:t>
            </a:r>
          </a:p>
        </p:txBody>
      </p:sp>
      <p:sp>
        <p:nvSpPr>
          <p:cNvPr id="5" name="Ellipse 4"/>
          <p:cNvSpPr/>
          <p:nvPr/>
        </p:nvSpPr>
        <p:spPr>
          <a:xfrm>
            <a:off x="3942345" y="1907853"/>
            <a:ext cx="3449054" cy="194911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600" dirty="0"/>
              <a:t>Rechtsstaat</a:t>
            </a:r>
          </a:p>
        </p:txBody>
      </p:sp>
      <p:sp>
        <p:nvSpPr>
          <p:cNvPr id="6" name="Abgerundetes Rechteck 5"/>
          <p:cNvSpPr/>
          <p:nvPr/>
        </p:nvSpPr>
        <p:spPr>
          <a:xfrm>
            <a:off x="858253" y="2489380"/>
            <a:ext cx="2526631" cy="7860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000" dirty="0">
                <a:solidFill>
                  <a:schemeClr val="bg1"/>
                </a:solidFill>
              </a:rPr>
              <a:t>Vorrang des Gesetzes</a:t>
            </a:r>
          </a:p>
        </p:txBody>
      </p:sp>
      <p:sp>
        <p:nvSpPr>
          <p:cNvPr id="7" name="Abgerundetes Rechteck 6"/>
          <p:cNvSpPr/>
          <p:nvPr/>
        </p:nvSpPr>
        <p:spPr>
          <a:xfrm>
            <a:off x="7948860" y="2489380"/>
            <a:ext cx="2943727" cy="7860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000" dirty="0">
                <a:solidFill>
                  <a:schemeClr val="bg1"/>
                </a:solidFill>
              </a:rPr>
              <a:t>Vorbehalt des Gesetzes</a:t>
            </a:r>
          </a:p>
        </p:txBody>
      </p:sp>
      <p:sp>
        <p:nvSpPr>
          <p:cNvPr id="8" name="Abgerundetes Rechteck 7"/>
          <p:cNvSpPr/>
          <p:nvPr/>
        </p:nvSpPr>
        <p:spPr>
          <a:xfrm>
            <a:off x="858253" y="4319121"/>
            <a:ext cx="2526631" cy="8502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solidFill>
                  <a:schemeClr val="bg1"/>
                </a:solidFill>
              </a:rPr>
              <a:t>Rechtsweggarantie</a:t>
            </a:r>
          </a:p>
        </p:txBody>
      </p:sp>
      <p:sp>
        <p:nvSpPr>
          <p:cNvPr id="9" name="Abgerundetes Rechteck 8"/>
          <p:cNvSpPr/>
          <p:nvPr/>
        </p:nvSpPr>
        <p:spPr>
          <a:xfrm>
            <a:off x="4016541" y="4319121"/>
            <a:ext cx="3300663" cy="8502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solidFill>
                  <a:schemeClr val="bg1"/>
                </a:solidFill>
              </a:rPr>
              <a:t>Grundsatz der Verhältnismäßigkeit</a:t>
            </a:r>
          </a:p>
        </p:txBody>
      </p:sp>
      <p:sp>
        <p:nvSpPr>
          <p:cNvPr id="10" name="Abgerundetes Rechteck 9"/>
          <p:cNvSpPr/>
          <p:nvPr/>
        </p:nvSpPr>
        <p:spPr>
          <a:xfrm>
            <a:off x="7948860" y="4319121"/>
            <a:ext cx="2943727" cy="8502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solidFill>
                  <a:schemeClr val="bg1"/>
                </a:solidFill>
              </a:rPr>
              <a:t>Rechtssicherheit/</a:t>
            </a:r>
          </a:p>
          <a:p>
            <a:pPr algn="ctr"/>
            <a:r>
              <a:rPr lang="de-DE" sz="2000" dirty="0">
                <a:solidFill>
                  <a:schemeClr val="bg1"/>
                </a:solidFill>
              </a:rPr>
              <a:t>Rechtsgleichheit</a:t>
            </a:r>
          </a:p>
        </p:txBody>
      </p:sp>
      <p:sp>
        <p:nvSpPr>
          <p:cNvPr id="11" name="Ellipse 10"/>
          <p:cNvSpPr/>
          <p:nvPr/>
        </p:nvSpPr>
        <p:spPr>
          <a:xfrm>
            <a:off x="136358" y="5461181"/>
            <a:ext cx="1917032"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t>Artikel 19 Abs. 4  GG</a:t>
            </a:r>
          </a:p>
        </p:txBody>
      </p:sp>
      <p:cxnSp>
        <p:nvCxnSpPr>
          <p:cNvPr id="13" name="Gerade Verbindung mit Pfeil 12"/>
          <p:cNvCxnSpPr>
            <a:cxnSpLocks/>
            <a:stCxn id="8" idx="2"/>
          </p:cNvCxnSpPr>
          <p:nvPr/>
        </p:nvCxnSpPr>
        <p:spPr>
          <a:xfrm flipH="1">
            <a:off x="1476555" y="5169353"/>
            <a:ext cx="645014" cy="3452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3852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heel(1)">
                                      <p:cBhvr>
                                        <p:cTn id="6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3251713" y="250217"/>
            <a:ext cx="5844880" cy="12347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800" b="1" dirty="0"/>
              <a:t>Grundsatz der Verhältnismäßigkeit</a:t>
            </a:r>
          </a:p>
        </p:txBody>
      </p:sp>
      <p:sp>
        <p:nvSpPr>
          <p:cNvPr id="9" name="Abgerundetes Rechteck 8"/>
          <p:cNvSpPr/>
          <p:nvPr/>
        </p:nvSpPr>
        <p:spPr>
          <a:xfrm>
            <a:off x="875323" y="1677016"/>
            <a:ext cx="10113108" cy="4872275"/>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800" dirty="0" smtClean="0"/>
              <a:t>In unserer verfassungsrechtlichen Ordnung müssen alle staatlichen Maßnahmen verhältnismäßig sein. Dieser Verhältnismäßigkeitsgrundsatz hat nach der Rechtsprechung des Bundesverfassungsgerichts die Funktion, in individuellen Rechte und Freiheiten der Bürgerinnen und Bürger zu verteidigen. Dieser Grundsatz wird im Grundgesetz nicht ausdrücklich genannt. Seine Rechtsgrundlage hat er jedoch im Rechtsstaatsprinzip. Seine Einzelheiten sind durch langjährige Rechtsprechung des Bundesverfassungsgerichts verdeutlicht worden</a:t>
            </a:r>
            <a:endParaRPr lang="de-DE" sz="2800" dirty="0"/>
          </a:p>
        </p:txBody>
      </p:sp>
    </p:spTree>
    <p:extLst>
      <p:ext uri="{BB962C8B-B14F-4D97-AF65-F5344CB8AC3E}">
        <p14:creationId xmlns:p14="http://schemas.microsoft.com/office/powerpoint/2010/main" val="87336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3697705" y="187694"/>
            <a:ext cx="4796589" cy="5855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400" b="1" dirty="0"/>
              <a:t>Grundsatz der Verhältnismäßigkeit</a:t>
            </a:r>
          </a:p>
        </p:txBody>
      </p:sp>
      <p:sp>
        <p:nvSpPr>
          <p:cNvPr id="5" name="Abgerundetes Rechteck 4"/>
          <p:cNvSpPr/>
          <p:nvPr/>
        </p:nvSpPr>
        <p:spPr>
          <a:xfrm>
            <a:off x="200528" y="1090863"/>
            <a:ext cx="2261937" cy="914400"/>
          </a:xfrm>
          <a:prstGeom prst="roundRect">
            <a:avLst/>
          </a:prstGeom>
          <a:solidFill>
            <a:schemeClr val="accent2">
              <a:lumMod val="7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sz="2000" dirty="0">
              <a:solidFill>
                <a:schemeClr val="bg1"/>
              </a:solidFill>
            </a:endParaRPr>
          </a:p>
          <a:p>
            <a:pPr algn="ctr"/>
            <a:r>
              <a:rPr lang="de-DE" sz="2000" dirty="0">
                <a:solidFill>
                  <a:schemeClr val="bg1"/>
                </a:solidFill>
              </a:rPr>
              <a:t>Legitimer öffentlicher Zweck	</a:t>
            </a:r>
          </a:p>
        </p:txBody>
      </p:sp>
      <p:sp>
        <p:nvSpPr>
          <p:cNvPr id="6" name="Abgerundetes Rechteck 5"/>
          <p:cNvSpPr/>
          <p:nvPr/>
        </p:nvSpPr>
        <p:spPr>
          <a:xfrm>
            <a:off x="200528" y="2438400"/>
            <a:ext cx="2261937" cy="946484"/>
          </a:xfrm>
          <a:prstGeom prst="roundRect">
            <a:avLst/>
          </a:prstGeom>
          <a:solidFill>
            <a:schemeClr val="accent2">
              <a:lumMod val="7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solidFill>
                  <a:schemeClr val="bg1"/>
                </a:solidFill>
              </a:rPr>
              <a:t>Geeignetheit</a:t>
            </a:r>
          </a:p>
        </p:txBody>
      </p:sp>
      <p:sp>
        <p:nvSpPr>
          <p:cNvPr id="7" name="Abgerundetes Rechteck 6"/>
          <p:cNvSpPr/>
          <p:nvPr/>
        </p:nvSpPr>
        <p:spPr>
          <a:xfrm>
            <a:off x="200528" y="3814010"/>
            <a:ext cx="2261937" cy="946484"/>
          </a:xfrm>
          <a:prstGeom prst="roundRect">
            <a:avLst/>
          </a:prstGeom>
          <a:solidFill>
            <a:schemeClr val="accent2">
              <a:lumMod val="7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solidFill>
                  <a:schemeClr val="bg1"/>
                </a:solidFill>
              </a:rPr>
              <a:t>Erforderlichkeit</a:t>
            </a:r>
          </a:p>
        </p:txBody>
      </p:sp>
      <p:sp>
        <p:nvSpPr>
          <p:cNvPr id="8" name="Abgerundetes Rechteck 7"/>
          <p:cNvSpPr/>
          <p:nvPr/>
        </p:nvSpPr>
        <p:spPr>
          <a:xfrm>
            <a:off x="200528" y="5205663"/>
            <a:ext cx="2261937" cy="946484"/>
          </a:xfrm>
          <a:prstGeom prst="roundRect">
            <a:avLst/>
          </a:prstGeom>
          <a:solidFill>
            <a:schemeClr val="accent2">
              <a:lumMod val="7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solidFill>
                  <a:schemeClr val="bg1"/>
                </a:solidFill>
              </a:rPr>
              <a:t>Angemessenheit</a:t>
            </a:r>
          </a:p>
        </p:txBody>
      </p:sp>
      <p:sp>
        <p:nvSpPr>
          <p:cNvPr id="9" name="Abgerundetes Rechteck 8"/>
          <p:cNvSpPr/>
          <p:nvPr/>
        </p:nvSpPr>
        <p:spPr>
          <a:xfrm>
            <a:off x="3028524" y="1090863"/>
            <a:ext cx="6657473" cy="914400"/>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a:t>Der Eingriff muss einen </a:t>
            </a:r>
            <a:r>
              <a:rPr lang="de-DE" b="1" dirty="0"/>
              <a:t>legitimen öffentlichen Zweck </a:t>
            </a:r>
            <a:r>
              <a:rPr lang="de-DE" dirty="0"/>
              <a:t>verfolgen.</a:t>
            </a:r>
          </a:p>
          <a:p>
            <a:pPr algn="ctr"/>
            <a:r>
              <a:rPr lang="de-DE" dirty="0"/>
              <a:t>(z.B. Allgemeinwohl, Schutz der natürlichen Lebensgrundlagen)</a:t>
            </a:r>
          </a:p>
        </p:txBody>
      </p:sp>
      <p:sp>
        <p:nvSpPr>
          <p:cNvPr id="10" name="Abgerundetes Rechteck 9"/>
          <p:cNvSpPr/>
          <p:nvPr/>
        </p:nvSpPr>
        <p:spPr>
          <a:xfrm>
            <a:off x="3028524" y="2454442"/>
            <a:ext cx="6657472" cy="914400"/>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a:t>Der Eingriff muss </a:t>
            </a:r>
            <a:r>
              <a:rPr lang="de-DE" b="1" dirty="0"/>
              <a:t>geeignet </a:t>
            </a:r>
            <a:r>
              <a:rPr lang="de-DE" dirty="0"/>
              <a:t>sein.</a:t>
            </a:r>
          </a:p>
          <a:p>
            <a:pPr algn="ctr"/>
            <a:r>
              <a:rPr lang="de-DE" dirty="0"/>
              <a:t>(für die Erreichung des Zweckes/ es fördert den angestrebten Zweck)</a:t>
            </a:r>
          </a:p>
        </p:txBody>
      </p:sp>
      <p:sp>
        <p:nvSpPr>
          <p:cNvPr id="11" name="Abgerundetes Rechteck 10"/>
          <p:cNvSpPr/>
          <p:nvPr/>
        </p:nvSpPr>
        <p:spPr>
          <a:xfrm>
            <a:off x="3028524" y="3830052"/>
            <a:ext cx="6657472" cy="914400"/>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a:t>Der Eingriff muss </a:t>
            </a:r>
            <a:r>
              <a:rPr lang="de-DE" b="1" dirty="0"/>
              <a:t>erforderlich</a:t>
            </a:r>
            <a:r>
              <a:rPr lang="de-DE" dirty="0"/>
              <a:t> sein.</a:t>
            </a:r>
          </a:p>
          <a:p>
            <a:pPr algn="ctr"/>
            <a:r>
              <a:rPr lang="de-DE" dirty="0"/>
              <a:t>Es darf kein anderes milderes Mittel zur Zielerreichung geben.</a:t>
            </a:r>
          </a:p>
        </p:txBody>
      </p:sp>
      <p:sp>
        <p:nvSpPr>
          <p:cNvPr id="12" name="Abgerundetes Rechteck 11"/>
          <p:cNvSpPr/>
          <p:nvPr/>
        </p:nvSpPr>
        <p:spPr>
          <a:xfrm>
            <a:off x="3028524" y="5221705"/>
            <a:ext cx="6657472" cy="914400"/>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a:t>Der Eingriff muss </a:t>
            </a:r>
            <a:r>
              <a:rPr lang="de-DE" b="1" dirty="0"/>
              <a:t>angemessen</a:t>
            </a:r>
            <a:r>
              <a:rPr lang="de-DE" dirty="0"/>
              <a:t> sein.</a:t>
            </a:r>
          </a:p>
          <a:p>
            <a:pPr algn="ctr"/>
            <a:r>
              <a:rPr lang="de-DE" dirty="0"/>
              <a:t>(Die Belastung der Betroffenen darf nicht außer Verhältnis zum angestrebten Ziel stehen.)</a:t>
            </a:r>
          </a:p>
        </p:txBody>
      </p:sp>
      <p:sp>
        <p:nvSpPr>
          <p:cNvPr id="13" name="Abgerundetes Rechteck 12"/>
          <p:cNvSpPr/>
          <p:nvPr/>
        </p:nvSpPr>
        <p:spPr>
          <a:xfrm>
            <a:off x="10252055" y="1090864"/>
            <a:ext cx="1540044" cy="5048680"/>
          </a:xfrm>
          <a:prstGeom prst="roundRect">
            <a:avLst/>
          </a:prstGeom>
          <a:solidFill>
            <a:schemeClr val="accent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dirty="0"/>
          </a:p>
          <a:p>
            <a:pPr algn="ctr"/>
            <a:endParaRPr lang="de-DE" dirty="0"/>
          </a:p>
          <a:p>
            <a:pPr algn="ctr"/>
            <a:r>
              <a:rPr lang="de-DE" dirty="0"/>
              <a:t>Eingriffe können sein</a:t>
            </a:r>
          </a:p>
          <a:p>
            <a:pPr algn="ctr"/>
            <a:r>
              <a:rPr lang="de-DE" dirty="0"/>
              <a:t>______</a:t>
            </a:r>
          </a:p>
          <a:p>
            <a:pPr algn="ctr"/>
            <a:endParaRPr lang="de-DE" dirty="0"/>
          </a:p>
          <a:p>
            <a:pPr algn="ctr"/>
            <a:r>
              <a:rPr lang="de-DE" dirty="0"/>
              <a:t>Gesetze</a:t>
            </a:r>
          </a:p>
          <a:p>
            <a:pPr algn="ctr"/>
            <a:r>
              <a:rPr lang="de-DE" dirty="0"/>
              <a:t>(Legislative)</a:t>
            </a:r>
          </a:p>
          <a:p>
            <a:pPr algn="ctr"/>
            <a:endParaRPr lang="de-DE" dirty="0"/>
          </a:p>
          <a:p>
            <a:pPr algn="ctr"/>
            <a:r>
              <a:rPr lang="de-DE" dirty="0"/>
              <a:t>______</a:t>
            </a:r>
          </a:p>
          <a:p>
            <a:pPr algn="ctr"/>
            <a:endParaRPr lang="de-DE" dirty="0"/>
          </a:p>
          <a:p>
            <a:pPr algn="ctr"/>
            <a:r>
              <a:rPr lang="de-DE" dirty="0"/>
              <a:t>Verwaltungshandeln</a:t>
            </a:r>
          </a:p>
          <a:p>
            <a:pPr algn="ctr"/>
            <a:r>
              <a:rPr lang="de-DE" dirty="0"/>
              <a:t>(Exekutive)</a:t>
            </a:r>
          </a:p>
          <a:p>
            <a:pPr algn="ctr"/>
            <a:endParaRPr lang="de-DE" dirty="0"/>
          </a:p>
          <a:p>
            <a:pPr algn="ctr"/>
            <a:r>
              <a:rPr lang="de-DE" dirty="0"/>
              <a:t>______</a:t>
            </a:r>
          </a:p>
          <a:p>
            <a:pPr algn="ctr"/>
            <a:endParaRPr lang="de-DE" dirty="0"/>
          </a:p>
          <a:p>
            <a:pPr algn="ctr"/>
            <a:r>
              <a:rPr lang="de-DE" dirty="0"/>
              <a:t>Urteile</a:t>
            </a:r>
          </a:p>
          <a:p>
            <a:pPr algn="ctr"/>
            <a:r>
              <a:rPr lang="de-DE" dirty="0"/>
              <a:t>(Judikative)</a:t>
            </a:r>
          </a:p>
          <a:p>
            <a:pPr algn="ctr"/>
            <a:endParaRPr lang="de-DE" dirty="0"/>
          </a:p>
          <a:p>
            <a:pPr algn="ctr"/>
            <a:endParaRPr lang="de-DE" dirty="0"/>
          </a:p>
          <a:p>
            <a:pPr algn="ctr"/>
            <a:endParaRPr lang="de-DE" dirty="0"/>
          </a:p>
        </p:txBody>
      </p:sp>
    </p:spTree>
    <p:extLst>
      <p:ext uri="{BB962C8B-B14F-4D97-AF65-F5344CB8AC3E}">
        <p14:creationId xmlns:p14="http://schemas.microsoft.com/office/powerpoint/2010/main" val="13261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2081464" y="182110"/>
            <a:ext cx="8029072" cy="3449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Arbeitsbogen – Zusammenfassung – Verfassungsrecht </a:t>
            </a:r>
          </a:p>
        </p:txBody>
      </p:sp>
      <p:graphicFrame>
        <p:nvGraphicFramePr>
          <p:cNvPr id="5" name="Tabelle 4"/>
          <p:cNvGraphicFramePr>
            <a:graphicFrameLocks noGrp="1"/>
          </p:cNvGraphicFramePr>
          <p:nvPr>
            <p:extLst/>
          </p:nvPr>
        </p:nvGraphicFramePr>
        <p:xfrm>
          <a:off x="2081464" y="830312"/>
          <a:ext cx="7996989" cy="5756786"/>
        </p:xfrm>
        <a:graphic>
          <a:graphicData uri="http://schemas.openxmlformats.org/drawingml/2006/table">
            <a:tbl>
              <a:tblPr firstRow="1" firstCol="1" bandRow="1"/>
              <a:tblGrid>
                <a:gridCol w="2281859">
                  <a:extLst>
                    <a:ext uri="{9D8B030D-6E8A-4147-A177-3AD203B41FA5}">
                      <a16:colId xmlns:a16="http://schemas.microsoft.com/office/drawing/2014/main" val="1093406609"/>
                    </a:ext>
                  </a:extLst>
                </a:gridCol>
                <a:gridCol w="2057705">
                  <a:extLst>
                    <a:ext uri="{9D8B030D-6E8A-4147-A177-3AD203B41FA5}">
                      <a16:colId xmlns:a16="http://schemas.microsoft.com/office/drawing/2014/main" val="1677779227"/>
                    </a:ext>
                  </a:extLst>
                </a:gridCol>
                <a:gridCol w="1714216">
                  <a:extLst>
                    <a:ext uri="{9D8B030D-6E8A-4147-A177-3AD203B41FA5}">
                      <a16:colId xmlns:a16="http://schemas.microsoft.com/office/drawing/2014/main" val="1636889664"/>
                    </a:ext>
                  </a:extLst>
                </a:gridCol>
                <a:gridCol w="1943209">
                  <a:extLst>
                    <a:ext uri="{9D8B030D-6E8A-4147-A177-3AD203B41FA5}">
                      <a16:colId xmlns:a16="http://schemas.microsoft.com/office/drawing/2014/main" val="2326553819"/>
                    </a:ext>
                  </a:extLst>
                </a:gridCol>
              </a:tblGrid>
              <a:tr h="0">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Träger staatlicher Gewalt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Gesetzgebende Gewalt</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Legislative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Vollziehende Gewalt</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Exekutive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Rechtsprechende Gewalt</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Judikative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08772639"/>
                  </a:ext>
                </a:extLst>
              </a:tr>
              <a:tr h="0">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Deutscher Bundestag</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398556"/>
                  </a:ext>
                </a:extLst>
              </a:tr>
              <a:tr h="0">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Landgericht Berlin</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36174"/>
                  </a:ext>
                </a:extLst>
              </a:tr>
              <a:tr h="0">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Wohnungsamt Mitte</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717178"/>
                  </a:ext>
                </a:extLst>
              </a:tr>
              <a:tr h="0">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Polizeidirektionen der Bezirke</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485061"/>
                  </a:ext>
                </a:extLst>
              </a:tr>
              <a:tr h="0">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Jugendamt Charlottenburg</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08404"/>
                  </a:ext>
                </a:extLst>
              </a:tr>
              <a:tr h="0">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Abgeordnetenhaus Berlin</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657"/>
                  </a:ext>
                </a:extLst>
              </a:tr>
              <a:tr h="0">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Brandenburger Landtag</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971272"/>
                  </a:ext>
                </a:extLst>
              </a:tr>
              <a:tr h="428882">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Amtsgericht Spandau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308076"/>
                  </a:ext>
                </a:extLst>
              </a:tr>
            </a:tbl>
          </a:graphicData>
        </a:graphic>
      </p:graphicFrame>
      <p:sp>
        <p:nvSpPr>
          <p:cNvPr id="7" name="Halber Rahmen 6"/>
          <p:cNvSpPr/>
          <p:nvPr/>
        </p:nvSpPr>
        <p:spPr>
          <a:xfrm rot="13092768">
            <a:off x="5065989" y="1580148"/>
            <a:ext cx="553453" cy="417095"/>
          </a:xfrm>
          <a:prstGeom prst="halfFram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9" name="Grafik 8"/>
          <p:cNvPicPr>
            <a:picLocks noChangeAspect="1"/>
          </p:cNvPicPr>
          <p:nvPr/>
        </p:nvPicPr>
        <p:blipFill>
          <a:blip r:embed="rId2"/>
          <a:stretch>
            <a:fillRect/>
          </a:stretch>
        </p:blipFill>
        <p:spPr>
          <a:xfrm>
            <a:off x="8597735" y="2310064"/>
            <a:ext cx="806949" cy="403475"/>
          </a:xfrm>
          <a:prstGeom prst="rect">
            <a:avLst/>
          </a:prstGeom>
        </p:spPr>
      </p:pic>
      <p:pic>
        <p:nvPicPr>
          <p:cNvPr id="10" name="Grafik 9"/>
          <p:cNvPicPr>
            <a:picLocks noChangeAspect="1"/>
          </p:cNvPicPr>
          <p:nvPr/>
        </p:nvPicPr>
        <p:blipFill>
          <a:blip r:embed="rId2"/>
          <a:stretch>
            <a:fillRect/>
          </a:stretch>
        </p:blipFill>
        <p:spPr>
          <a:xfrm>
            <a:off x="6837871" y="2942506"/>
            <a:ext cx="731583" cy="365792"/>
          </a:xfrm>
          <a:prstGeom prst="rect">
            <a:avLst/>
          </a:prstGeom>
        </p:spPr>
      </p:pic>
      <p:pic>
        <p:nvPicPr>
          <p:cNvPr id="11" name="Grafik 10"/>
          <p:cNvPicPr>
            <a:picLocks noChangeAspect="1"/>
          </p:cNvPicPr>
          <p:nvPr/>
        </p:nvPicPr>
        <p:blipFill>
          <a:blip r:embed="rId2"/>
          <a:stretch>
            <a:fillRect/>
          </a:stretch>
        </p:blipFill>
        <p:spPr>
          <a:xfrm>
            <a:off x="6837872" y="4307906"/>
            <a:ext cx="763741" cy="381871"/>
          </a:xfrm>
          <a:prstGeom prst="rect">
            <a:avLst/>
          </a:prstGeom>
        </p:spPr>
      </p:pic>
      <p:pic>
        <p:nvPicPr>
          <p:cNvPr id="12" name="Grafik 11"/>
          <p:cNvPicPr>
            <a:picLocks noChangeAspect="1"/>
          </p:cNvPicPr>
          <p:nvPr/>
        </p:nvPicPr>
        <p:blipFill>
          <a:blip r:embed="rId2"/>
          <a:stretch>
            <a:fillRect/>
          </a:stretch>
        </p:blipFill>
        <p:spPr>
          <a:xfrm>
            <a:off x="6837872" y="3533758"/>
            <a:ext cx="731583" cy="365792"/>
          </a:xfrm>
          <a:prstGeom prst="rect">
            <a:avLst/>
          </a:prstGeom>
        </p:spPr>
      </p:pic>
      <p:pic>
        <p:nvPicPr>
          <p:cNvPr id="13" name="Grafik 12"/>
          <p:cNvPicPr>
            <a:picLocks noChangeAspect="1"/>
          </p:cNvPicPr>
          <p:nvPr/>
        </p:nvPicPr>
        <p:blipFill>
          <a:blip r:embed="rId2"/>
          <a:stretch>
            <a:fillRect/>
          </a:stretch>
        </p:blipFill>
        <p:spPr>
          <a:xfrm>
            <a:off x="4996283" y="5092097"/>
            <a:ext cx="731582" cy="365791"/>
          </a:xfrm>
          <a:prstGeom prst="rect">
            <a:avLst/>
          </a:prstGeom>
        </p:spPr>
      </p:pic>
      <p:pic>
        <p:nvPicPr>
          <p:cNvPr id="14" name="Grafik 13"/>
          <p:cNvPicPr>
            <a:picLocks noChangeAspect="1"/>
          </p:cNvPicPr>
          <p:nvPr/>
        </p:nvPicPr>
        <p:blipFill>
          <a:blip r:embed="rId2"/>
          <a:stretch>
            <a:fillRect/>
          </a:stretch>
        </p:blipFill>
        <p:spPr>
          <a:xfrm>
            <a:off x="4996282" y="5688996"/>
            <a:ext cx="731583" cy="365792"/>
          </a:xfrm>
          <a:prstGeom prst="rect">
            <a:avLst/>
          </a:prstGeom>
        </p:spPr>
      </p:pic>
      <p:pic>
        <p:nvPicPr>
          <p:cNvPr id="15" name="Grafik 14"/>
          <p:cNvPicPr>
            <a:picLocks noChangeAspect="1"/>
          </p:cNvPicPr>
          <p:nvPr/>
        </p:nvPicPr>
        <p:blipFill>
          <a:blip r:embed="rId2"/>
          <a:stretch>
            <a:fillRect/>
          </a:stretch>
        </p:blipFill>
        <p:spPr>
          <a:xfrm>
            <a:off x="8635417" y="6221306"/>
            <a:ext cx="731583" cy="365792"/>
          </a:xfrm>
          <a:prstGeom prst="rect">
            <a:avLst/>
          </a:prstGeom>
        </p:spPr>
      </p:pic>
      <p:sp>
        <p:nvSpPr>
          <p:cNvPr id="2" name="Rechteck 1"/>
          <p:cNvSpPr/>
          <p:nvPr/>
        </p:nvSpPr>
        <p:spPr>
          <a:xfrm>
            <a:off x="0" y="6537157"/>
            <a:ext cx="914400" cy="32084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14</a:t>
            </a:r>
            <a:endParaRPr lang="de-DE" sz="1400" dirty="0">
              <a:solidFill>
                <a:schemeClr val="bg1">
                  <a:lumMod val="50000"/>
                </a:schemeClr>
              </a:solidFill>
            </a:endParaRPr>
          </a:p>
        </p:txBody>
      </p:sp>
    </p:spTree>
    <p:extLst>
      <p:ext uri="{BB962C8B-B14F-4D97-AF65-F5344CB8AC3E}">
        <p14:creationId xmlns:p14="http://schemas.microsoft.com/office/powerpoint/2010/main" val="241928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2081463" y="136238"/>
            <a:ext cx="8029072" cy="3449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Arbeitsbogen – Zusammenfassung – Verfassungsrecht </a:t>
            </a:r>
          </a:p>
        </p:txBody>
      </p:sp>
      <p:graphicFrame>
        <p:nvGraphicFramePr>
          <p:cNvPr id="18" name="Tabelle 17"/>
          <p:cNvGraphicFramePr>
            <a:graphicFrameLocks noGrp="1"/>
          </p:cNvGraphicFramePr>
          <p:nvPr>
            <p:extLst/>
          </p:nvPr>
        </p:nvGraphicFramePr>
        <p:xfrm>
          <a:off x="2313921" y="664228"/>
          <a:ext cx="7564155" cy="6139700"/>
        </p:xfrm>
        <a:graphic>
          <a:graphicData uri="http://schemas.openxmlformats.org/drawingml/2006/table">
            <a:tbl>
              <a:tblPr firstRow="1" firstCol="1" bandRow="1"/>
              <a:tblGrid>
                <a:gridCol w="3480929">
                  <a:extLst>
                    <a:ext uri="{9D8B030D-6E8A-4147-A177-3AD203B41FA5}">
                      <a16:colId xmlns:a16="http://schemas.microsoft.com/office/drawing/2014/main" val="4088732747"/>
                    </a:ext>
                  </a:extLst>
                </a:gridCol>
                <a:gridCol w="1927590">
                  <a:extLst>
                    <a:ext uri="{9D8B030D-6E8A-4147-A177-3AD203B41FA5}">
                      <a16:colId xmlns:a16="http://schemas.microsoft.com/office/drawing/2014/main" val="2984480133"/>
                    </a:ext>
                  </a:extLst>
                </a:gridCol>
                <a:gridCol w="2155636">
                  <a:extLst>
                    <a:ext uri="{9D8B030D-6E8A-4147-A177-3AD203B41FA5}">
                      <a16:colId xmlns:a16="http://schemas.microsoft.com/office/drawing/2014/main" val="3385541909"/>
                    </a:ext>
                  </a:extLst>
                </a:gridCol>
              </a:tblGrid>
              <a:tr h="250964">
                <a:tc>
                  <a:txBody>
                    <a:bodyPr/>
                    <a:lstStyle/>
                    <a:p>
                      <a:pPr>
                        <a:lnSpc>
                          <a:spcPct val="115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Aussage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Richtig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Falsch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14822981"/>
                  </a:ext>
                </a:extLst>
              </a:tr>
              <a:tr h="1003854">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Die Staatsfundamentalnormen sind in der Bibel verankert.</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333744"/>
                  </a:ext>
                </a:extLst>
              </a:tr>
              <a:tr h="501927">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Alle Gesetze müssen für alle gleichermaßen gelten. Keiner darf privilegiert sein. </a:t>
                      </a:r>
                    </a:p>
                    <a:p>
                      <a:pPr>
                        <a:lnSpc>
                          <a:spcPct val="115000"/>
                        </a:lnSpc>
                        <a:spcAft>
                          <a:spcPts val="0"/>
                        </a:spcAf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429445"/>
                  </a:ext>
                </a:extLst>
              </a:tr>
              <a:tr h="752891">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Das Prinzip der Verhältnismäßigkeit gehört zum Rechtsstaatsprinzip.</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211274"/>
                  </a:ext>
                </a:extLst>
              </a:tr>
              <a:tr h="1003854">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Die Rechtsweggarantie sichert dem Einzelnen einen lebenslangen Parkplatz vor dem Landgericht zu.</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670692"/>
                  </a:ext>
                </a:extLst>
              </a:tr>
              <a:tr h="752891">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Es gehört zum Rechtsstaatsprinzip, dass jede Behörde willkürlich handeln kann.</a:t>
                      </a:r>
                    </a:p>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574457"/>
                  </a:ext>
                </a:extLst>
              </a:tr>
              <a:tr h="501927">
                <a:tc>
                  <a:txBody>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Die Staatsfundamentalnormen sind in Artikel 20 GG verankert.</a:t>
                      </a:r>
                    </a:p>
                    <a:p>
                      <a:pPr>
                        <a:lnSpc>
                          <a:spcPct val="115000"/>
                        </a:lnSpc>
                        <a:spcAft>
                          <a:spcPts val="0"/>
                        </a:spcAf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767900"/>
                  </a:ext>
                </a:extLst>
              </a:tr>
            </a:tbl>
          </a:graphicData>
        </a:graphic>
      </p:graphicFrame>
      <p:pic>
        <p:nvPicPr>
          <p:cNvPr id="20" name="Grafik 19"/>
          <p:cNvPicPr>
            <a:picLocks noChangeAspect="1"/>
          </p:cNvPicPr>
          <p:nvPr/>
        </p:nvPicPr>
        <p:blipFill>
          <a:blip r:embed="rId2"/>
          <a:stretch>
            <a:fillRect/>
          </a:stretch>
        </p:blipFill>
        <p:spPr>
          <a:xfrm>
            <a:off x="6356835" y="2266916"/>
            <a:ext cx="731583" cy="365792"/>
          </a:xfrm>
          <a:prstGeom prst="rect">
            <a:avLst/>
          </a:prstGeom>
        </p:spPr>
      </p:pic>
      <p:pic>
        <p:nvPicPr>
          <p:cNvPr id="21" name="Grafik 20"/>
          <p:cNvPicPr>
            <a:picLocks noChangeAspect="1"/>
          </p:cNvPicPr>
          <p:nvPr/>
        </p:nvPicPr>
        <p:blipFill>
          <a:blip r:embed="rId2"/>
          <a:stretch>
            <a:fillRect/>
          </a:stretch>
        </p:blipFill>
        <p:spPr>
          <a:xfrm>
            <a:off x="6356835" y="3318756"/>
            <a:ext cx="731583" cy="365792"/>
          </a:xfrm>
          <a:prstGeom prst="rect">
            <a:avLst/>
          </a:prstGeom>
        </p:spPr>
      </p:pic>
      <p:pic>
        <p:nvPicPr>
          <p:cNvPr id="24" name="Grafik 23"/>
          <p:cNvPicPr>
            <a:picLocks noChangeAspect="1"/>
          </p:cNvPicPr>
          <p:nvPr/>
        </p:nvPicPr>
        <p:blipFill>
          <a:blip r:embed="rId2"/>
          <a:stretch>
            <a:fillRect/>
          </a:stretch>
        </p:blipFill>
        <p:spPr>
          <a:xfrm>
            <a:off x="6327925" y="6110041"/>
            <a:ext cx="731583" cy="365792"/>
          </a:xfrm>
          <a:prstGeom prst="rect">
            <a:avLst/>
          </a:prstGeom>
        </p:spPr>
      </p:pic>
      <p:sp>
        <p:nvSpPr>
          <p:cNvPr id="2" name="Kreuz 1"/>
          <p:cNvSpPr/>
          <p:nvPr/>
        </p:nvSpPr>
        <p:spPr>
          <a:xfrm rot="2770377">
            <a:off x="8393861" y="1281339"/>
            <a:ext cx="722531" cy="713955"/>
          </a:xfrm>
          <a:prstGeom prst="plus">
            <a:avLst>
              <a:gd name="adj" fmla="val 4238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257" y="6529136"/>
            <a:ext cx="946486" cy="3288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a:t>
            </a:r>
            <a:endParaRPr lang="de-DE" sz="1400" dirty="0">
              <a:solidFill>
                <a:schemeClr val="bg1">
                  <a:lumMod val="50000"/>
                </a:schemeClr>
              </a:solidFill>
            </a:endParaRPr>
          </a:p>
        </p:txBody>
      </p:sp>
      <p:sp>
        <p:nvSpPr>
          <p:cNvPr id="7" name="Kreuz 6">
            <a:extLst>
              <a:ext uri="{FF2B5EF4-FFF2-40B4-BE49-F238E27FC236}">
                <a16:creationId xmlns:a16="http://schemas.microsoft.com/office/drawing/2014/main" id="{9655511D-7BEB-A7D2-7DE5-EC181449620F}"/>
              </a:ext>
            </a:extLst>
          </p:cNvPr>
          <p:cNvSpPr/>
          <p:nvPr/>
        </p:nvSpPr>
        <p:spPr>
          <a:xfrm rot="2770377">
            <a:off x="8393859" y="4068531"/>
            <a:ext cx="722531" cy="713955"/>
          </a:xfrm>
          <a:prstGeom prst="plus">
            <a:avLst>
              <a:gd name="adj" fmla="val 4238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Kreuz 7">
            <a:extLst>
              <a:ext uri="{FF2B5EF4-FFF2-40B4-BE49-F238E27FC236}">
                <a16:creationId xmlns:a16="http://schemas.microsoft.com/office/drawing/2014/main" id="{2397C451-3EE8-5ABB-EA92-F498474FD264}"/>
              </a:ext>
            </a:extLst>
          </p:cNvPr>
          <p:cNvSpPr/>
          <p:nvPr/>
        </p:nvSpPr>
        <p:spPr>
          <a:xfrm rot="2770377">
            <a:off x="8393858" y="5087780"/>
            <a:ext cx="722531" cy="713955"/>
          </a:xfrm>
          <a:prstGeom prst="plus">
            <a:avLst>
              <a:gd name="adj" fmla="val 4238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75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2334122" y="158071"/>
            <a:ext cx="7716253" cy="2033429"/>
            <a:chOff x="2342145" y="158071"/>
            <a:chExt cx="7716253" cy="2033429"/>
          </a:xfrm>
          <a:solidFill>
            <a:schemeClr val="accent2"/>
          </a:solidFill>
          <a:effectLst>
            <a:outerShdw blurRad="50800" dist="38100" dir="2700000" algn="tl" rotWithShape="0">
              <a:prstClr val="black">
                <a:alpha val="40000"/>
              </a:prstClr>
            </a:outerShdw>
          </a:effectLst>
        </p:grpSpPr>
        <p:sp>
          <p:nvSpPr>
            <p:cNvPr id="10" name="Abgerundetes Rechteck 9"/>
            <p:cNvSpPr/>
            <p:nvPr/>
          </p:nvSpPr>
          <p:spPr>
            <a:xfrm>
              <a:off x="2342145" y="901494"/>
              <a:ext cx="7716253" cy="129000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Organe der Rechtsprechung (Art. 92 ff GG), </a:t>
              </a:r>
              <a:endParaRPr lang="de-DE" sz="2400" b="1" dirty="0" smtClean="0"/>
            </a:p>
            <a:p>
              <a:pPr algn="ctr"/>
              <a:r>
                <a:rPr lang="de-DE" sz="2400" b="1" dirty="0" smtClean="0"/>
                <a:t>Oberste </a:t>
              </a:r>
              <a:r>
                <a:rPr lang="de-DE" sz="2400" b="1" dirty="0"/>
                <a:t>Gerichtshöfe des Bundes und Gerichtsorganisation </a:t>
              </a:r>
              <a:endParaRPr lang="de-DE" sz="2400" dirty="0"/>
            </a:p>
          </p:txBody>
        </p:sp>
        <p:sp>
          <p:nvSpPr>
            <p:cNvPr id="7" name="Abgerundetes Rechteck 6"/>
            <p:cNvSpPr/>
            <p:nvPr/>
          </p:nvSpPr>
          <p:spPr>
            <a:xfrm>
              <a:off x="3682210" y="158071"/>
              <a:ext cx="5036125" cy="743424"/>
            </a:xfrm>
            <a:prstGeom prst="roundRect">
              <a:avLst/>
            </a:prstGeom>
            <a:grp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800" b="1" dirty="0" smtClean="0">
                  <a:solidFill>
                    <a:schemeClr val="bg1"/>
                  </a:solidFill>
                </a:rPr>
                <a:t>Organe der </a:t>
              </a:r>
              <a:r>
                <a:rPr lang="de-DE" sz="2800" b="1" dirty="0" err="1" smtClean="0">
                  <a:solidFill>
                    <a:schemeClr val="bg1"/>
                  </a:solidFill>
                </a:rPr>
                <a:t>Rechtssprechung</a:t>
              </a:r>
              <a:endParaRPr lang="de-DE" sz="2800" b="1" dirty="0">
                <a:solidFill>
                  <a:schemeClr val="bg1"/>
                </a:solidFill>
              </a:endParaRPr>
            </a:p>
          </p:txBody>
        </p:sp>
      </p:grpSp>
      <p:sp>
        <p:nvSpPr>
          <p:cNvPr id="4" name="Abgerundetes Rechteck 3"/>
          <p:cNvSpPr/>
          <p:nvPr/>
        </p:nvSpPr>
        <p:spPr>
          <a:xfrm>
            <a:off x="1636289" y="2191500"/>
            <a:ext cx="9111917" cy="378883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Die Gewaltenteilung fordert, dass die rechtsprechende Gewalt im verfassungsrechtlichen Sinne durch „besondere Organe“ ausgeübt wird. Für die Einhaltung und Durchsetzung der Gesetze sind hiernach zum einen die Richter und zum anderen institutionell die Gerichte zuständig. Per Verfassung ist die rechtsprechende Gewalt den Richtern anvertraut (Art. 20 Abs. 2 Satz 2 GG) und wird durch das Bundesverfassungsgesetz, durch die in diesem Grundgesetz vorgesehene Bundesgerichte und die Gerichte der Länder ausgeübt (Art. 92 GG).</a:t>
            </a:r>
          </a:p>
        </p:txBody>
      </p:sp>
    </p:spTree>
    <p:extLst>
      <p:ext uri="{BB962C8B-B14F-4D97-AF65-F5344CB8AC3E}">
        <p14:creationId xmlns:p14="http://schemas.microsoft.com/office/powerpoint/2010/main" val="34107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21</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pSp>
        <p:nvGrpSpPr>
          <p:cNvPr id="13" name="Gruppieren 12"/>
          <p:cNvGrpSpPr/>
          <p:nvPr/>
        </p:nvGrpSpPr>
        <p:grpSpPr>
          <a:xfrm>
            <a:off x="1792701" y="158071"/>
            <a:ext cx="8799091" cy="1959828"/>
            <a:chOff x="1800724" y="158071"/>
            <a:chExt cx="8799091" cy="1959828"/>
          </a:xfrm>
          <a:solidFill>
            <a:schemeClr val="accent2"/>
          </a:solidFill>
          <a:effectLst>
            <a:outerShdw blurRad="50800" dist="38100" dir="2700000" algn="tl" rotWithShape="0">
              <a:prstClr val="black">
                <a:alpha val="40000"/>
              </a:prstClr>
            </a:outerShdw>
          </a:effectLst>
        </p:grpSpPr>
        <p:sp>
          <p:nvSpPr>
            <p:cNvPr id="10" name="Abgerundetes Rechteck 9"/>
            <p:cNvSpPr/>
            <p:nvPr/>
          </p:nvSpPr>
          <p:spPr>
            <a:xfrm>
              <a:off x="1800724" y="827893"/>
              <a:ext cx="8799091" cy="129000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Die Gerichtsorganisation ergibt sich aus den Artikeln 92 bis 100 GG und </a:t>
              </a:r>
              <a:r>
                <a:rPr lang="de-DE" sz="2400" b="1" dirty="0" smtClean="0"/>
                <a:t>ist in </a:t>
              </a:r>
              <a:r>
                <a:rPr lang="de-DE" sz="2400" b="1" dirty="0"/>
                <a:t>unterschiedliche Gerichtsbarkeiten gegliedert: </a:t>
              </a:r>
              <a:endParaRPr lang="de-DE" sz="2400" dirty="0"/>
            </a:p>
          </p:txBody>
        </p:sp>
        <p:sp>
          <p:nvSpPr>
            <p:cNvPr id="7" name="Abgerundetes Rechteck 6"/>
            <p:cNvSpPr/>
            <p:nvPr/>
          </p:nvSpPr>
          <p:spPr>
            <a:xfrm>
              <a:off x="3682210" y="158071"/>
              <a:ext cx="5036125" cy="743424"/>
            </a:xfrm>
            <a:prstGeom prst="roundRect">
              <a:avLst/>
            </a:prstGeom>
            <a:grp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800" b="1" dirty="0" smtClean="0">
                  <a:solidFill>
                    <a:schemeClr val="bg1"/>
                  </a:solidFill>
                </a:rPr>
                <a:t>Organe der </a:t>
              </a:r>
              <a:r>
                <a:rPr lang="de-DE" sz="2800" b="1" dirty="0" err="1" smtClean="0">
                  <a:solidFill>
                    <a:schemeClr val="bg1"/>
                  </a:solidFill>
                </a:rPr>
                <a:t>Rechtssprechung</a:t>
              </a:r>
              <a:endParaRPr lang="de-DE" sz="2800" b="1" dirty="0">
                <a:solidFill>
                  <a:schemeClr val="bg1"/>
                </a:solidFill>
              </a:endParaRPr>
            </a:p>
          </p:txBody>
        </p:sp>
      </p:grpSp>
      <p:sp>
        <p:nvSpPr>
          <p:cNvPr id="2" name="Abgerundetes Rechteck 1"/>
          <p:cNvSpPr/>
          <p:nvPr/>
        </p:nvSpPr>
        <p:spPr>
          <a:xfrm>
            <a:off x="2301511" y="2395133"/>
            <a:ext cx="7896718" cy="55802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Verfassungsgerichtsbarkeit (Art. 93, 99, 100 GG) </a:t>
            </a:r>
            <a:endParaRPr lang="de-DE" sz="2400" dirty="0"/>
          </a:p>
        </p:txBody>
      </p:sp>
      <p:sp>
        <p:nvSpPr>
          <p:cNvPr id="9" name="Abgerundetes Rechteck 8"/>
          <p:cNvSpPr/>
          <p:nvPr/>
        </p:nvSpPr>
        <p:spPr>
          <a:xfrm>
            <a:off x="2301511" y="3110402"/>
            <a:ext cx="7896718" cy="5580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Ordentliche Gerichtsbarkeit (Art. 92, 95 Abs. 1 GG) </a:t>
            </a:r>
            <a:endParaRPr lang="de-DE" sz="2400" dirty="0"/>
          </a:p>
        </p:txBody>
      </p:sp>
      <p:sp>
        <p:nvSpPr>
          <p:cNvPr id="12" name="Abgerundetes Rechteck 11"/>
          <p:cNvSpPr/>
          <p:nvPr/>
        </p:nvSpPr>
        <p:spPr>
          <a:xfrm>
            <a:off x="2301511" y="3861743"/>
            <a:ext cx="7896718" cy="55802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Verwaltungsgerichtsbarkeit (Art. 95 Abs. 1 GG) </a:t>
            </a:r>
          </a:p>
        </p:txBody>
      </p:sp>
      <p:sp>
        <p:nvSpPr>
          <p:cNvPr id="14" name="Abgerundetes Rechteck 13"/>
          <p:cNvSpPr/>
          <p:nvPr/>
        </p:nvSpPr>
        <p:spPr>
          <a:xfrm>
            <a:off x="2301511" y="4572464"/>
            <a:ext cx="7896718" cy="5580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Finanzgerichtsbarkeit (Art. 95 Abs. 1 GG) </a:t>
            </a:r>
            <a:endParaRPr lang="de-DE" sz="2400" dirty="0"/>
          </a:p>
        </p:txBody>
      </p:sp>
      <p:sp>
        <p:nvSpPr>
          <p:cNvPr id="15" name="Abgerundetes Rechteck 14"/>
          <p:cNvSpPr/>
          <p:nvPr/>
        </p:nvSpPr>
        <p:spPr>
          <a:xfrm>
            <a:off x="2301511" y="5266817"/>
            <a:ext cx="7896718" cy="5580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Arbeitsgerichtsbarkeit (Art. 95 Abs. 1 GG) </a:t>
            </a:r>
            <a:endParaRPr lang="de-DE" sz="2400" dirty="0"/>
          </a:p>
        </p:txBody>
      </p:sp>
      <p:sp>
        <p:nvSpPr>
          <p:cNvPr id="16" name="Abgerundetes Rechteck 15"/>
          <p:cNvSpPr/>
          <p:nvPr/>
        </p:nvSpPr>
        <p:spPr>
          <a:xfrm>
            <a:off x="2301511" y="5949676"/>
            <a:ext cx="7896718" cy="5580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Sozialgerichtsbarkeit (Art. 95 Abs. 1 GG </a:t>
            </a:r>
            <a:endParaRPr lang="de-DE" sz="2400" dirty="0"/>
          </a:p>
        </p:txBody>
      </p:sp>
    </p:spTree>
    <p:extLst>
      <p:ext uri="{BB962C8B-B14F-4D97-AF65-F5344CB8AC3E}">
        <p14:creationId xmlns:p14="http://schemas.microsoft.com/office/powerpoint/2010/main" val="3179960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2294313" y="332509"/>
            <a:ext cx="7606145" cy="1197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ln w="0"/>
                <a:solidFill>
                  <a:schemeClr val="tx1"/>
                </a:solidFill>
                <a:effectLst>
                  <a:outerShdw blurRad="38100" dist="19050" dir="2700000" algn="tl" rotWithShape="0">
                    <a:schemeClr val="dk1">
                      <a:alpha val="40000"/>
                    </a:schemeClr>
                  </a:outerShdw>
                </a:effectLst>
              </a:rPr>
              <a:t>Art. 1 bis 19 Grundgesetz GG </a:t>
            </a:r>
            <a:endParaRPr lang="de-DE" sz="2800" b="1" dirty="0">
              <a:ln w="0"/>
              <a:solidFill>
                <a:schemeClr val="tx1"/>
              </a:solidFill>
              <a:effectLst>
                <a:outerShdw blurRad="38100" dist="19050" dir="2700000" algn="tl" rotWithShape="0">
                  <a:schemeClr val="dk1">
                    <a:alpha val="40000"/>
                  </a:schemeClr>
                </a:outerShdw>
              </a:effectLst>
            </a:endParaRPr>
          </a:p>
        </p:txBody>
      </p:sp>
      <p:sp>
        <p:nvSpPr>
          <p:cNvPr id="7" name="Rechteck 6"/>
          <p:cNvSpPr/>
          <p:nvPr/>
        </p:nvSpPr>
        <p:spPr>
          <a:xfrm>
            <a:off x="242775" y="1601656"/>
            <a:ext cx="4032240" cy="6726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400" b="1" dirty="0" smtClean="0">
                <a:ln w="0"/>
                <a:solidFill>
                  <a:schemeClr val="tx1"/>
                </a:solidFill>
                <a:effectLst>
                  <a:outerShdw blurRad="38100" dist="19050" dir="2700000" algn="tl" rotWithShape="0">
                    <a:schemeClr val="dk1">
                      <a:alpha val="40000"/>
                    </a:schemeClr>
                  </a:outerShdw>
                </a:effectLst>
              </a:rPr>
              <a:t>Menschenrechte</a:t>
            </a:r>
            <a:endParaRPr lang="de-DE" sz="2400" b="1" dirty="0">
              <a:ln w="0"/>
              <a:solidFill>
                <a:schemeClr val="tx1"/>
              </a:solidFill>
              <a:effectLst>
                <a:outerShdw blurRad="38100" dist="19050" dir="2700000" algn="tl" rotWithShape="0">
                  <a:schemeClr val="dk1">
                    <a:alpha val="40000"/>
                  </a:schemeClr>
                </a:outerShdw>
              </a:effectLst>
            </a:endParaRPr>
          </a:p>
        </p:txBody>
      </p:sp>
      <p:sp>
        <p:nvSpPr>
          <p:cNvPr id="3" name="Rechteck 2"/>
          <p:cNvSpPr/>
          <p:nvPr/>
        </p:nvSpPr>
        <p:spPr>
          <a:xfrm>
            <a:off x="574430" y="2256621"/>
            <a:ext cx="10058400" cy="1617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t>Menschenrechte sind Rechte, die jeder Mensch hat. Es ist egal, aus welchem Staat er kommt. Es ist egal, welche </a:t>
            </a:r>
            <a:r>
              <a:rPr lang="de-DE" sz="2800" b="1" u="sng" dirty="0"/>
              <a:t>Gesetze </a:t>
            </a:r>
            <a:r>
              <a:rPr lang="de-DE" sz="2800" b="1" dirty="0"/>
              <a:t>in seinem Staat aufgeschrieben wurden. </a:t>
            </a:r>
            <a:endParaRPr lang="de-DE" sz="2800" dirty="0"/>
          </a:p>
        </p:txBody>
      </p:sp>
      <p:sp>
        <p:nvSpPr>
          <p:cNvPr id="9" name="Rechteck 8"/>
          <p:cNvSpPr/>
          <p:nvPr/>
        </p:nvSpPr>
        <p:spPr>
          <a:xfrm>
            <a:off x="242775" y="4165848"/>
            <a:ext cx="4032240" cy="6726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400" b="1" dirty="0" smtClean="0">
                <a:ln w="0"/>
                <a:solidFill>
                  <a:schemeClr val="tx1"/>
                </a:solidFill>
                <a:effectLst>
                  <a:outerShdw blurRad="38100" dist="19050" dir="2700000" algn="tl" rotWithShape="0">
                    <a:schemeClr val="dk1">
                      <a:alpha val="40000"/>
                    </a:schemeClr>
                  </a:outerShdw>
                </a:effectLst>
              </a:rPr>
              <a:t>Bürgerrechte</a:t>
            </a:r>
            <a:endParaRPr lang="de-DE" sz="2400" b="1" dirty="0">
              <a:ln w="0"/>
              <a:solidFill>
                <a:schemeClr val="tx1"/>
              </a:solidFill>
              <a:effectLst>
                <a:outerShdw blurRad="38100" dist="19050" dir="2700000" algn="tl" rotWithShape="0">
                  <a:schemeClr val="dk1">
                    <a:alpha val="40000"/>
                  </a:schemeClr>
                </a:outerShdw>
              </a:effectLst>
            </a:endParaRPr>
          </a:p>
        </p:txBody>
      </p:sp>
      <p:pic>
        <p:nvPicPr>
          <p:cNvPr id="4" name="Grafik 3"/>
          <p:cNvPicPr>
            <a:picLocks noChangeAspect="1"/>
          </p:cNvPicPr>
          <p:nvPr/>
        </p:nvPicPr>
        <p:blipFill>
          <a:blip r:embed="rId2"/>
          <a:stretch>
            <a:fillRect/>
          </a:stretch>
        </p:blipFill>
        <p:spPr>
          <a:xfrm>
            <a:off x="7721600" y="3956184"/>
            <a:ext cx="3979264" cy="2790652"/>
          </a:xfrm>
          <a:prstGeom prst="rect">
            <a:avLst/>
          </a:prstGeom>
        </p:spPr>
      </p:pic>
      <p:sp>
        <p:nvSpPr>
          <p:cNvPr id="10" name="Rechteck 9"/>
          <p:cNvSpPr/>
          <p:nvPr/>
        </p:nvSpPr>
        <p:spPr>
          <a:xfrm>
            <a:off x="574430" y="4838469"/>
            <a:ext cx="6928339" cy="180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t>Bürgerrechte sind </a:t>
            </a:r>
            <a:r>
              <a:rPr lang="de-DE" sz="2800" b="1" u="sng" dirty="0"/>
              <a:t>Grundrechte</a:t>
            </a:r>
            <a:r>
              <a:rPr lang="de-DE" sz="2800" b="1" dirty="0"/>
              <a:t>, die alle </a:t>
            </a:r>
            <a:r>
              <a:rPr lang="de-DE" sz="2800" b="1" u="sng" dirty="0"/>
              <a:t>Bürger und Bürgerinnen </a:t>
            </a:r>
            <a:r>
              <a:rPr lang="de-DE" sz="2800" b="1" dirty="0"/>
              <a:t>eines </a:t>
            </a:r>
            <a:r>
              <a:rPr lang="de-DE" sz="2800" b="1" u="sng" dirty="0"/>
              <a:t>Staates </a:t>
            </a:r>
            <a:r>
              <a:rPr lang="de-DE" sz="2800" b="1" dirty="0"/>
              <a:t>haben. </a:t>
            </a:r>
            <a:endParaRPr lang="de-DE" sz="2800" dirty="0"/>
          </a:p>
        </p:txBody>
      </p:sp>
    </p:spTree>
    <p:extLst>
      <p:ext uri="{BB962C8B-B14F-4D97-AF65-F5344CB8AC3E}">
        <p14:creationId xmlns:p14="http://schemas.microsoft.com/office/powerpoint/2010/main" val="335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22</a:t>
            </a:r>
            <a:endParaRPr lang="de-DE" sz="1400" dirty="0">
              <a:solidFill>
                <a:schemeClr val="bg1">
                  <a:lumMod val="50000"/>
                </a:schemeClr>
              </a:solidFill>
            </a:endParaRPr>
          </a:p>
        </p:txBody>
      </p:sp>
      <p:grpSp>
        <p:nvGrpSpPr>
          <p:cNvPr id="13" name="Gruppieren 12"/>
          <p:cNvGrpSpPr/>
          <p:nvPr/>
        </p:nvGrpSpPr>
        <p:grpSpPr>
          <a:xfrm>
            <a:off x="1792701" y="158071"/>
            <a:ext cx="8799091" cy="1780646"/>
            <a:chOff x="1800724" y="158071"/>
            <a:chExt cx="8799091" cy="1959828"/>
          </a:xfrm>
          <a:solidFill>
            <a:schemeClr val="accent2"/>
          </a:solidFill>
          <a:effectLst>
            <a:outerShdw blurRad="50800" dist="38100" dir="2700000" algn="tl" rotWithShape="0">
              <a:prstClr val="black">
                <a:alpha val="40000"/>
              </a:prstClr>
            </a:outerShdw>
          </a:effectLst>
        </p:grpSpPr>
        <p:sp>
          <p:nvSpPr>
            <p:cNvPr id="10" name="Abgerundetes Rechteck 9"/>
            <p:cNvSpPr/>
            <p:nvPr/>
          </p:nvSpPr>
          <p:spPr>
            <a:xfrm>
              <a:off x="1800724" y="827893"/>
              <a:ext cx="8799091" cy="129000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Die Rechtsprechung wird ausgeübt durch die Bundesgerichte: </a:t>
              </a:r>
              <a:endParaRPr lang="de-DE" sz="2400" dirty="0"/>
            </a:p>
          </p:txBody>
        </p:sp>
        <p:sp>
          <p:nvSpPr>
            <p:cNvPr id="7" name="Abgerundetes Rechteck 6"/>
            <p:cNvSpPr/>
            <p:nvPr/>
          </p:nvSpPr>
          <p:spPr>
            <a:xfrm>
              <a:off x="3682210" y="158071"/>
              <a:ext cx="5036125" cy="743424"/>
            </a:xfrm>
            <a:prstGeom prst="roundRect">
              <a:avLst/>
            </a:prstGeom>
            <a:grp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800" b="1" dirty="0" smtClean="0">
                  <a:solidFill>
                    <a:schemeClr val="bg1"/>
                  </a:solidFill>
                </a:rPr>
                <a:t>Organe der </a:t>
              </a:r>
              <a:r>
                <a:rPr lang="de-DE" sz="2800" b="1" dirty="0" err="1" smtClean="0">
                  <a:solidFill>
                    <a:schemeClr val="bg1"/>
                  </a:solidFill>
                </a:rPr>
                <a:t>Rechtssprechung</a:t>
              </a:r>
              <a:endParaRPr lang="de-DE" sz="2800" b="1" dirty="0">
                <a:solidFill>
                  <a:schemeClr val="bg1"/>
                </a:solidFill>
              </a:endParaRPr>
            </a:p>
          </p:txBody>
        </p:sp>
      </p:grpSp>
      <p:sp>
        <p:nvSpPr>
          <p:cNvPr id="2" name="Abgerundetes Rechteck 1"/>
          <p:cNvSpPr/>
          <p:nvPr/>
        </p:nvSpPr>
        <p:spPr>
          <a:xfrm>
            <a:off x="2301511" y="2395133"/>
            <a:ext cx="7896718" cy="55802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Bundesverfassungsgericht (Art. 93 GG) </a:t>
            </a:r>
            <a:endParaRPr lang="de-DE" sz="2400" dirty="0"/>
          </a:p>
        </p:txBody>
      </p:sp>
      <p:sp>
        <p:nvSpPr>
          <p:cNvPr id="9" name="Abgerundetes Rechteck 8"/>
          <p:cNvSpPr/>
          <p:nvPr/>
        </p:nvSpPr>
        <p:spPr>
          <a:xfrm>
            <a:off x="2301511" y="3110402"/>
            <a:ext cx="7896718" cy="5580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Bundesgerichtshof </a:t>
            </a:r>
            <a:endParaRPr lang="de-DE" sz="2400" dirty="0"/>
          </a:p>
        </p:txBody>
      </p:sp>
      <p:sp>
        <p:nvSpPr>
          <p:cNvPr id="12" name="Abgerundetes Rechteck 11"/>
          <p:cNvSpPr/>
          <p:nvPr/>
        </p:nvSpPr>
        <p:spPr>
          <a:xfrm>
            <a:off x="2301511" y="3861743"/>
            <a:ext cx="7896718" cy="55802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Bundesverwaltungsgericht </a:t>
            </a:r>
            <a:endParaRPr lang="de-DE" sz="2400" dirty="0"/>
          </a:p>
        </p:txBody>
      </p:sp>
      <p:sp>
        <p:nvSpPr>
          <p:cNvPr id="14" name="Abgerundetes Rechteck 13"/>
          <p:cNvSpPr/>
          <p:nvPr/>
        </p:nvSpPr>
        <p:spPr>
          <a:xfrm>
            <a:off x="2301511" y="4572464"/>
            <a:ext cx="7896718" cy="5580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Bundesfinanzhof</a:t>
            </a:r>
            <a:endParaRPr lang="de-DE" sz="2400" dirty="0"/>
          </a:p>
        </p:txBody>
      </p:sp>
      <p:sp>
        <p:nvSpPr>
          <p:cNvPr id="15" name="Abgerundetes Rechteck 14"/>
          <p:cNvSpPr/>
          <p:nvPr/>
        </p:nvSpPr>
        <p:spPr>
          <a:xfrm>
            <a:off x="2301511" y="5266817"/>
            <a:ext cx="7896718" cy="5580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Bundesarbeitsgericht</a:t>
            </a:r>
            <a:endParaRPr lang="de-DE" sz="2400" dirty="0"/>
          </a:p>
        </p:txBody>
      </p:sp>
      <p:sp>
        <p:nvSpPr>
          <p:cNvPr id="16" name="Abgerundetes Rechteck 15"/>
          <p:cNvSpPr/>
          <p:nvPr/>
        </p:nvSpPr>
        <p:spPr>
          <a:xfrm>
            <a:off x="2301511" y="5949676"/>
            <a:ext cx="7896718" cy="5580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Bundessozialgericht</a:t>
            </a:r>
            <a:endParaRPr lang="de-DE" sz="2400" dirty="0"/>
          </a:p>
        </p:txBody>
      </p:sp>
      <p:sp>
        <p:nvSpPr>
          <p:cNvPr id="17" name="Gefaltete Ecke 16"/>
          <p:cNvSpPr/>
          <p:nvPr/>
        </p:nvSpPr>
        <p:spPr>
          <a:xfrm rot="351033">
            <a:off x="9810688" y="2751765"/>
            <a:ext cx="1965908" cy="1963553"/>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000" b="1" dirty="0" smtClean="0">
                <a:solidFill>
                  <a:schemeClr val="tx1"/>
                </a:solidFill>
                <a:latin typeface="MV Boli" panose="02000500030200090000" pitchFamily="2" charset="0"/>
                <a:cs typeface="MV Boli" panose="02000500030200090000" pitchFamily="2" charset="0"/>
              </a:rPr>
              <a:t>Zusammen-gefasst </a:t>
            </a:r>
            <a:r>
              <a:rPr lang="de-DE" sz="2000" b="1" dirty="0">
                <a:solidFill>
                  <a:schemeClr val="tx1"/>
                </a:solidFill>
                <a:latin typeface="MV Boli" panose="02000500030200090000" pitchFamily="2" charset="0"/>
                <a:cs typeface="MV Boli" panose="02000500030200090000" pitchFamily="2" charset="0"/>
              </a:rPr>
              <a:t>als „oberste Gerichtshöfe des Bundes“ </a:t>
            </a:r>
          </a:p>
        </p:txBody>
      </p:sp>
      <p:sp>
        <p:nvSpPr>
          <p:cNvPr id="18" name="Gefaltete Ecke 17"/>
          <p:cNvSpPr/>
          <p:nvPr/>
        </p:nvSpPr>
        <p:spPr>
          <a:xfrm rot="21409572">
            <a:off x="9769437" y="4479466"/>
            <a:ext cx="2045926" cy="2086471"/>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000" b="1" dirty="0" smtClean="0">
                <a:solidFill>
                  <a:schemeClr val="tx1"/>
                </a:solidFill>
                <a:latin typeface="MV Boli" panose="02000500030200090000" pitchFamily="2" charset="0"/>
                <a:cs typeface="MV Boli" panose="02000500030200090000" pitchFamily="2" charset="0"/>
              </a:rPr>
              <a:t>Art</a:t>
            </a:r>
            <a:r>
              <a:rPr lang="de-DE" sz="2000" b="1" dirty="0">
                <a:solidFill>
                  <a:schemeClr val="tx1"/>
                </a:solidFill>
                <a:latin typeface="MV Boli" panose="02000500030200090000" pitchFamily="2" charset="0"/>
                <a:cs typeface="MV Boli" panose="02000500030200090000" pitchFamily="2" charset="0"/>
              </a:rPr>
              <a:t>. 95 </a:t>
            </a:r>
            <a:r>
              <a:rPr lang="de-DE" sz="2000" b="1" dirty="0" smtClean="0">
                <a:solidFill>
                  <a:schemeClr val="tx1"/>
                </a:solidFill>
                <a:latin typeface="MV Boli" panose="02000500030200090000" pitchFamily="2" charset="0"/>
                <a:cs typeface="MV Boli" panose="02000500030200090000" pitchFamily="2" charset="0"/>
              </a:rPr>
              <a:t>GG</a:t>
            </a:r>
            <a:endParaRPr lang="de-DE" sz="2000" b="1"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426388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80">
                                          <p:stCondLst>
                                            <p:cond delay="0"/>
                                          </p:stCondLst>
                                        </p:cTn>
                                        <p:tgtEl>
                                          <p:spTgt spid="18"/>
                                        </p:tgtEl>
                                      </p:cBhvr>
                                    </p:animEffect>
                                    <p:anim calcmode="lin" valueType="num">
                                      <p:cBhvr>
                                        <p:cTn id="5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3" dur="26">
                                          <p:stCondLst>
                                            <p:cond delay="650"/>
                                          </p:stCondLst>
                                        </p:cTn>
                                        <p:tgtEl>
                                          <p:spTgt spid="18"/>
                                        </p:tgtEl>
                                      </p:cBhvr>
                                      <p:to x="100000" y="60000"/>
                                    </p:animScale>
                                    <p:animScale>
                                      <p:cBhvr>
                                        <p:cTn id="64" dur="166" decel="50000">
                                          <p:stCondLst>
                                            <p:cond delay="676"/>
                                          </p:stCondLst>
                                        </p:cTn>
                                        <p:tgtEl>
                                          <p:spTgt spid="18"/>
                                        </p:tgtEl>
                                      </p:cBhvr>
                                      <p:to x="100000" y="100000"/>
                                    </p:animScale>
                                    <p:animScale>
                                      <p:cBhvr>
                                        <p:cTn id="65" dur="26">
                                          <p:stCondLst>
                                            <p:cond delay="1312"/>
                                          </p:stCondLst>
                                        </p:cTn>
                                        <p:tgtEl>
                                          <p:spTgt spid="18"/>
                                        </p:tgtEl>
                                      </p:cBhvr>
                                      <p:to x="100000" y="80000"/>
                                    </p:animScale>
                                    <p:animScale>
                                      <p:cBhvr>
                                        <p:cTn id="66" dur="166" decel="50000">
                                          <p:stCondLst>
                                            <p:cond delay="1338"/>
                                          </p:stCondLst>
                                        </p:cTn>
                                        <p:tgtEl>
                                          <p:spTgt spid="18"/>
                                        </p:tgtEl>
                                      </p:cBhvr>
                                      <p:to x="100000" y="100000"/>
                                    </p:animScale>
                                    <p:animScale>
                                      <p:cBhvr>
                                        <p:cTn id="67" dur="26">
                                          <p:stCondLst>
                                            <p:cond delay="1642"/>
                                          </p:stCondLst>
                                        </p:cTn>
                                        <p:tgtEl>
                                          <p:spTgt spid="18"/>
                                        </p:tgtEl>
                                      </p:cBhvr>
                                      <p:to x="100000" y="90000"/>
                                    </p:animScale>
                                    <p:animScale>
                                      <p:cBhvr>
                                        <p:cTn id="68" dur="166" decel="50000">
                                          <p:stCondLst>
                                            <p:cond delay="1668"/>
                                          </p:stCondLst>
                                        </p:cTn>
                                        <p:tgtEl>
                                          <p:spTgt spid="18"/>
                                        </p:tgtEl>
                                      </p:cBhvr>
                                      <p:to x="100000" y="100000"/>
                                    </p:animScale>
                                    <p:animScale>
                                      <p:cBhvr>
                                        <p:cTn id="69" dur="26">
                                          <p:stCondLst>
                                            <p:cond delay="1808"/>
                                          </p:stCondLst>
                                        </p:cTn>
                                        <p:tgtEl>
                                          <p:spTgt spid="18"/>
                                        </p:tgtEl>
                                      </p:cBhvr>
                                      <p:to x="100000" y="95000"/>
                                    </p:animScale>
                                    <p:animScale>
                                      <p:cBhvr>
                                        <p:cTn id="7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4" grpId="0" animBg="1"/>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23</a:t>
            </a:r>
            <a:endParaRPr lang="de-DE" sz="1400" dirty="0">
              <a:solidFill>
                <a:schemeClr val="bg1">
                  <a:lumMod val="50000"/>
                </a:schemeClr>
              </a:solidFill>
            </a:endParaRPr>
          </a:p>
        </p:txBody>
      </p:sp>
      <p:grpSp>
        <p:nvGrpSpPr>
          <p:cNvPr id="13" name="Gruppieren 12"/>
          <p:cNvGrpSpPr/>
          <p:nvPr/>
        </p:nvGrpSpPr>
        <p:grpSpPr>
          <a:xfrm>
            <a:off x="1792701" y="158071"/>
            <a:ext cx="8799091" cy="2000036"/>
            <a:chOff x="1800724" y="158071"/>
            <a:chExt cx="8799091" cy="1959828"/>
          </a:xfrm>
          <a:solidFill>
            <a:schemeClr val="accent2"/>
          </a:solidFill>
          <a:effectLst>
            <a:outerShdw blurRad="50800" dist="38100" dir="2700000" algn="tl" rotWithShape="0">
              <a:prstClr val="black">
                <a:alpha val="40000"/>
              </a:prstClr>
            </a:outerShdw>
          </a:effectLst>
        </p:grpSpPr>
        <p:sp>
          <p:nvSpPr>
            <p:cNvPr id="10" name="Abgerundetes Rechteck 9"/>
            <p:cNvSpPr/>
            <p:nvPr/>
          </p:nvSpPr>
          <p:spPr>
            <a:xfrm>
              <a:off x="1800724" y="827893"/>
              <a:ext cx="8799091" cy="129000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durch die Gerichte der Länder </a:t>
              </a:r>
              <a:endParaRPr lang="de-DE" sz="2400" dirty="0"/>
            </a:p>
          </p:txBody>
        </p:sp>
        <p:sp>
          <p:nvSpPr>
            <p:cNvPr id="7" name="Abgerundetes Rechteck 6"/>
            <p:cNvSpPr/>
            <p:nvPr/>
          </p:nvSpPr>
          <p:spPr>
            <a:xfrm>
              <a:off x="3682210" y="158071"/>
              <a:ext cx="5036125" cy="743424"/>
            </a:xfrm>
            <a:prstGeom prst="roundRect">
              <a:avLst/>
            </a:prstGeom>
            <a:grp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800" b="1" dirty="0" smtClean="0">
                  <a:solidFill>
                    <a:schemeClr val="bg1"/>
                  </a:solidFill>
                </a:rPr>
                <a:t>Organe der </a:t>
              </a:r>
              <a:r>
                <a:rPr lang="de-DE" sz="2800" b="1" dirty="0" err="1" smtClean="0">
                  <a:solidFill>
                    <a:schemeClr val="bg1"/>
                  </a:solidFill>
                </a:rPr>
                <a:t>Rechtssprechung</a:t>
              </a:r>
              <a:endParaRPr lang="de-DE" sz="2800" b="1" dirty="0">
                <a:solidFill>
                  <a:schemeClr val="bg1"/>
                </a:solidFill>
              </a:endParaRPr>
            </a:p>
          </p:txBody>
        </p:sp>
      </p:grpSp>
      <p:sp>
        <p:nvSpPr>
          <p:cNvPr id="2" name="Abgerundetes Rechteck 1"/>
          <p:cNvSpPr/>
          <p:nvPr/>
        </p:nvSpPr>
        <p:spPr>
          <a:xfrm>
            <a:off x="2301511" y="2395133"/>
            <a:ext cx="7896718" cy="55802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Verfassungsgerichte der Länder </a:t>
            </a:r>
            <a:endParaRPr lang="de-DE" sz="2400" dirty="0"/>
          </a:p>
        </p:txBody>
      </p:sp>
      <p:sp>
        <p:nvSpPr>
          <p:cNvPr id="9" name="Abgerundetes Rechteck 8"/>
          <p:cNvSpPr/>
          <p:nvPr/>
        </p:nvSpPr>
        <p:spPr>
          <a:xfrm>
            <a:off x="2296961" y="3060647"/>
            <a:ext cx="7896718" cy="70730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Oberlandesgerichte/Kammergericht in Berlin; Landgerichte, Amtsgerichte </a:t>
            </a:r>
            <a:endParaRPr lang="de-DE" sz="2400" dirty="0"/>
          </a:p>
        </p:txBody>
      </p:sp>
      <p:sp>
        <p:nvSpPr>
          <p:cNvPr id="12" name="Abgerundetes Rechteck 11"/>
          <p:cNvSpPr/>
          <p:nvPr/>
        </p:nvSpPr>
        <p:spPr>
          <a:xfrm>
            <a:off x="2301511" y="3861743"/>
            <a:ext cx="7896718" cy="55802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Oberverwaltungsgerichte, Verwaltungsgerichte </a:t>
            </a:r>
            <a:endParaRPr lang="de-DE" sz="2400" dirty="0"/>
          </a:p>
        </p:txBody>
      </p:sp>
      <p:sp>
        <p:nvSpPr>
          <p:cNvPr id="14" name="Abgerundetes Rechteck 13"/>
          <p:cNvSpPr/>
          <p:nvPr/>
        </p:nvSpPr>
        <p:spPr>
          <a:xfrm>
            <a:off x="2301511" y="4572464"/>
            <a:ext cx="7896718" cy="5580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Finanzgerichte </a:t>
            </a:r>
            <a:endParaRPr lang="de-DE" sz="2400" dirty="0"/>
          </a:p>
        </p:txBody>
      </p:sp>
      <p:sp>
        <p:nvSpPr>
          <p:cNvPr id="15" name="Abgerundetes Rechteck 14"/>
          <p:cNvSpPr/>
          <p:nvPr/>
        </p:nvSpPr>
        <p:spPr>
          <a:xfrm>
            <a:off x="2301511" y="5266817"/>
            <a:ext cx="7896718" cy="5580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Landesarbeitsgerichte, Arbeitsgerichte </a:t>
            </a:r>
            <a:endParaRPr lang="de-DE" sz="2400" dirty="0"/>
          </a:p>
        </p:txBody>
      </p:sp>
      <p:sp>
        <p:nvSpPr>
          <p:cNvPr id="16" name="Abgerundetes Rechteck 15"/>
          <p:cNvSpPr/>
          <p:nvPr/>
        </p:nvSpPr>
        <p:spPr>
          <a:xfrm>
            <a:off x="2301511" y="5949676"/>
            <a:ext cx="7896718" cy="5580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Landessozialgerichte, Sozialgerichte </a:t>
            </a:r>
            <a:endParaRPr lang="de-DE" sz="2400" dirty="0"/>
          </a:p>
        </p:txBody>
      </p:sp>
    </p:spTree>
    <p:extLst>
      <p:ext uri="{BB962C8B-B14F-4D97-AF65-F5344CB8AC3E}">
        <p14:creationId xmlns:p14="http://schemas.microsoft.com/office/powerpoint/2010/main" val="11903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a:xfrm>
            <a:off x="2903621" y="158071"/>
            <a:ext cx="6432333" cy="435487"/>
          </a:xfrm>
          <a:prstGeom prst="roundRect">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b="1" dirty="0">
                <a:solidFill>
                  <a:schemeClr val="bg1"/>
                </a:solidFill>
              </a:rPr>
              <a:t>ÜBERSICHT - ORGANE DER RECHTSPRECHUNG </a:t>
            </a:r>
            <a:endParaRPr lang="de-DE" sz="2800" b="1" dirty="0">
              <a:solidFill>
                <a:schemeClr val="bg1"/>
              </a:solidFill>
            </a:endParaRPr>
          </a:p>
        </p:txBody>
      </p:sp>
      <p:sp>
        <p:nvSpPr>
          <p:cNvPr id="9" name="Abgerundetes Rechteck 8"/>
          <p:cNvSpPr/>
          <p:nvPr/>
        </p:nvSpPr>
        <p:spPr>
          <a:xfrm>
            <a:off x="6250124" y="831781"/>
            <a:ext cx="4692847" cy="55802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Verfassungsgerichte der Länder </a:t>
            </a:r>
          </a:p>
        </p:txBody>
      </p:sp>
      <p:sp>
        <p:nvSpPr>
          <p:cNvPr id="12" name="Abgerundetes Rechteck 11"/>
          <p:cNvSpPr/>
          <p:nvPr/>
        </p:nvSpPr>
        <p:spPr>
          <a:xfrm>
            <a:off x="143316" y="1751004"/>
            <a:ext cx="11716331" cy="435487"/>
          </a:xfrm>
          <a:prstGeom prst="roundRect">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b="1" dirty="0">
                <a:solidFill>
                  <a:schemeClr val="bg1"/>
                </a:solidFill>
              </a:rPr>
              <a:t>OBERSTE GERICHTE DES BUNDES </a:t>
            </a:r>
            <a:r>
              <a:rPr lang="de-DE" dirty="0">
                <a:solidFill>
                  <a:schemeClr val="bg1"/>
                </a:solidFill>
              </a:rPr>
              <a:t>	</a:t>
            </a:r>
          </a:p>
        </p:txBody>
      </p:sp>
      <p:grpSp>
        <p:nvGrpSpPr>
          <p:cNvPr id="51" name="Gruppieren 50"/>
          <p:cNvGrpSpPr/>
          <p:nvPr/>
        </p:nvGrpSpPr>
        <p:grpSpPr>
          <a:xfrm>
            <a:off x="1166265" y="826080"/>
            <a:ext cx="5016195" cy="568524"/>
            <a:chOff x="1166265" y="826080"/>
            <a:chExt cx="5016195" cy="568524"/>
          </a:xfrm>
        </p:grpSpPr>
        <p:sp>
          <p:nvSpPr>
            <p:cNvPr id="11" name="Abgerundetes Rechteck 10"/>
            <p:cNvSpPr/>
            <p:nvPr/>
          </p:nvSpPr>
          <p:spPr>
            <a:xfrm>
              <a:off x="1166265" y="826080"/>
              <a:ext cx="3930847" cy="55802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Bundesverfassungsgericht </a:t>
              </a:r>
            </a:p>
          </p:txBody>
        </p:sp>
        <p:sp>
          <p:nvSpPr>
            <p:cNvPr id="5" name="Pfeil nach rechts 4"/>
            <p:cNvSpPr/>
            <p:nvPr/>
          </p:nvSpPr>
          <p:spPr>
            <a:xfrm>
              <a:off x="5204052" y="909972"/>
              <a:ext cx="978408" cy="484632"/>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Abgerundetes Rechteck 21"/>
          <p:cNvSpPr/>
          <p:nvPr/>
        </p:nvSpPr>
        <p:spPr>
          <a:xfrm>
            <a:off x="143312" y="3991222"/>
            <a:ext cx="2045899" cy="5580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Oberlandesgericht </a:t>
            </a:r>
            <a:endParaRPr lang="de-DE" dirty="0"/>
          </a:p>
        </p:txBody>
      </p:sp>
      <p:sp>
        <p:nvSpPr>
          <p:cNvPr id="23" name="Abgerundetes Rechteck 22"/>
          <p:cNvSpPr/>
          <p:nvPr/>
        </p:nvSpPr>
        <p:spPr>
          <a:xfrm>
            <a:off x="2335649" y="3991222"/>
            <a:ext cx="2238405" cy="5580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Landearbeitsgericht</a:t>
            </a:r>
            <a:endParaRPr lang="de-DE" dirty="0"/>
          </a:p>
        </p:txBody>
      </p:sp>
      <p:sp>
        <p:nvSpPr>
          <p:cNvPr id="24" name="Abgerundetes Rechteck 23"/>
          <p:cNvSpPr/>
          <p:nvPr/>
        </p:nvSpPr>
        <p:spPr>
          <a:xfrm>
            <a:off x="4720492" y="3991221"/>
            <a:ext cx="1997773" cy="5580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Finanzgericht</a:t>
            </a:r>
            <a:endParaRPr lang="de-DE" dirty="0"/>
          </a:p>
        </p:txBody>
      </p:sp>
      <p:sp>
        <p:nvSpPr>
          <p:cNvPr id="25" name="Abgerundetes Rechteck 24"/>
          <p:cNvSpPr/>
          <p:nvPr/>
        </p:nvSpPr>
        <p:spPr>
          <a:xfrm>
            <a:off x="6825518" y="3982276"/>
            <a:ext cx="2795602" cy="55802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smtClean="0"/>
          </a:p>
          <a:p>
            <a:pPr algn="ctr"/>
            <a:r>
              <a:rPr lang="de-DE" dirty="0" smtClean="0"/>
              <a:t>Oberverwaltungsgericht </a:t>
            </a:r>
            <a:r>
              <a:rPr lang="de-DE" dirty="0"/>
              <a:t>	</a:t>
            </a:r>
          </a:p>
        </p:txBody>
      </p:sp>
      <p:sp>
        <p:nvSpPr>
          <p:cNvPr id="26" name="Abgerundetes Rechteck 25"/>
          <p:cNvSpPr/>
          <p:nvPr/>
        </p:nvSpPr>
        <p:spPr>
          <a:xfrm>
            <a:off x="9778558" y="3973958"/>
            <a:ext cx="2094026" cy="5580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a:p>
            <a:pPr algn="ctr"/>
            <a:r>
              <a:rPr lang="de-DE" dirty="0" smtClean="0"/>
              <a:t>Landessozialgericht </a:t>
            </a:r>
            <a:r>
              <a:rPr lang="de-DE" dirty="0"/>
              <a:t>	</a:t>
            </a:r>
          </a:p>
        </p:txBody>
      </p:sp>
      <p:grpSp>
        <p:nvGrpSpPr>
          <p:cNvPr id="50" name="Gruppieren 49"/>
          <p:cNvGrpSpPr/>
          <p:nvPr/>
        </p:nvGrpSpPr>
        <p:grpSpPr>
          <a:xfrm>
            <a:off x="160823" y="5455082"/>
            <a:ext cx="2045899" cy="906062"/>
            <a:chOff x="143312" y="5493501"/>
            <a:chExt cx="2045899" cy="906062"/>
          </a:xfrm>
        </p:grpSpPr>
        <p:sp>
          <p:nvSpPr>
            <p:cNvPr id="33" name="Pfeil nach rechts 32"/>
            <p:cNvSpPr/>
            <p:nvPr/>
          </p:nvSpPr>
          <p:spPr>
            <a:xfrm rot="16200000">
              <a:off x="966977" y="5555698"/>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p:cNvSpPr/>
            <p:nvPr/>
          </p:nvSpPr>
          <p:spPr>
            <a:xfrm>
              <a:off x="143312" y="5841538"/>
              <a:ext cx="2045899" cy="5580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Amtsgericht </a:t>
              </a:r>
              <a:endParaRPr lang="de-DE" dirty="0"/>
            </a:p>
          </p:txBody>
        </p:sp>
      </p:grpSp>
      <p:grpSp>
        <p:nvGrpSpPr>
          <p:cNvPr id="46" name="Gruppieren 45"/>
          <p:cNvGrpSpPr/>
          <p:nvPr/>
        </p:nvGrpSpPr>
        <p:grpSpPr>
          <a:xfrm>
            <a:off x="143312" y="4493973"/>
            <a:ext cx="2045899" cy="942649"/>
            <a:chOff x="143312" y="4493973"/>
            <a:chExt cx="2045899" cy="942649"/>
          </a:xfrm>
        </p:grpSpPr>
        <p:sp>
          <p:nvSpPr>
            <p:cNvPr id="27" name="Abgerundetes Rechteck 26"/>
            <p:cNvSpPr/>
            <p:nvPr/>
          </p:nvSpPr>
          <p:spPr>
            <a:xfrm>
              <a:off x="143312" y="4878597"/>
              <a:ext cx="2045899" cy="5580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a:p>
              <a:pPr algn="ctr"/>
              <a:r>
                <a:rPr lang="de-DE" dirty="0" smtClean="0"/>
                <a:t>Landgerichte </a:t>
              </a:r>
              <a:r>
                <a:rPr lang="de-DE" dirty="0"/>
                <a:t>	</a:t>
              </a:r>
            </a:p>
          </p:txBody>
        </p:sp>
        <p:sp>
          <p:nvSpPr>
            <p:cNvPr id="34" name="Pfeil nach rechts 33"/>
            <p:cNvSpPr/>
            <p:nvPr/>
          </p:nvSpPr>
          <p:spPr>
            <a:xfrm rot="16200000">
              <a:off x="962814" y="4556170"/>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p:cNvGrpSpPr/>
          <p:nvPr/>
        </p:nvGrpSpPr>
        <p:grpSpPr>
          <a:xfrm>
            <a:off x="143316" y="2991146"/>
            <a:ext cx="11716331" cy="848867"/>
            <a:chOff x="143316" y="2991146"/>
            <a:chExt cx="11716331" cy="848867"/>
          </a:xfrm>
        </p:grpSpPr>
        <p:sp>
          <p:nvSpPr>
            <p:cNvPr id="36" name="Pfeil nach rechts 35"/>
            <p:cNvSpPr/>
            <p:nvPr/>
          </p:nvSpPr>
          <p:spPr>
            <a:xfrm rot="16200000">
              <a:off x="5515930" y="3086729"/>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143316" y="3404526"/>
              <a:ext cx="11716331" cy="435487"/>
            </a:xfrm>
            <a:prstGeom prst="roundRect">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b="1" dirty="0">
                  <a:solidFill>
                    <a:schemeClr val="bg1"/>
                  </a:solidFill>
                </a:rPr>
                <a:t>GERICHTE DER LÄNDER </a:t>
              </a:r>
              <a:r>
                <a:rPr lang="de-DE" dirty="0">
                  <a:solidFill>
                    <a:schemeClr val="bg1"/>
                  </a:solidFill>
                </a:rPr>
                <a:t>	</a:t>
              </a:r>
            </a:p>
          </p:txBody>
        </p:sp>
        <p:sp>
          <p:nvSpPr>
            <p:cNvPr id="8" name="Pfeil nach rechts 7"/>
            <p:cNvSpPr/>
            <p:nvPr/>
          </p:nvSpPr>
          <p:spPr>
            <a:xfrm rot="16200000">
              <a:off x="962814" y="3063126"/>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rechts 34"/>
            <p:cNvSpPr/>
            <p:nvPr/>
          </p:nvSpPr>
          <p:spPr>
            <a:xfrm rot="16200000">
              <a:off x="3238343" y="3053343"/>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Pfeil nach rechts 36"/>
            <p:cNvSpPr/>
            <p:nvPr/>
          </p:nvSpPr>
          <p:spPr>
            <a:xfrm rot="16200000">
              <a:off x="7991046" y="3059827"/>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Pfeil nach rechts 37"/>
            <p:cNvSpPr/>
            <p:nvPr/>
          </p:nvSpPr>
          <p:spPr>
            <a:xfrm rot="16200000">
              <a:off x="10637642" y="3059827"/>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46"/>
          <p:cNvGrpSpPr/>
          <p:nvPr/>
        </p:nvGrpSpPr>
        <p:grpSpPr>
          <a:xfrm>
            <a:off x="2322589" y="4471701"/>
            <a:ext cx="2238405" cy="964920"/>
            <a:chOff x="2322589" y="4471701"/>
            <a:chExt cx="2238405" cy="964920"/>
          </a:xfrm>
        </p:grpSpPr>
        <p:sp>
          <p:nvSpPr>
            <p:cNvPr id="29" name="Abgerundetes Rechteck 28"/>
            <p:cNvSpPr/>
            <p:nvPr/>
          </p:nvSpPr>
          <p:spPr>
            <a:xfrm>
              <a:off x="2322589" y="4878596"/>
              <a:ext cx="2238405" cy="5580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Arbeitsgerichte 	</a:t>
              </a:r>
            </a:p>
          </p:txBody>
        </p:sp>
        <p:sp>
          <p:nvSpPr>
            <p:cNvPr id="39" name="Pfeil nach rechts 38"/>
            <p:cNvSpPr/>
            <p:nvPr/>
          </p:nvSpPr>
          <p:spPr>
            <a:xfrm rot="16200000">
              <a:off x="3244848" y="4533898"/>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8" name="Gruppieren 47"/>
          <p:cNvGrpSpPr/>
          <p:nvPr/>
        </p:nvGrpSpPr>
        <p:grpSpPr>
          <a:xfrm>
            <a:off x="6825518" y="4458312"/>
            <a:ext cx="2795602" cy="959790"/>
            <a:chOff x="6825518" y="4458312"/>
            <a:chExt cx="2795602" cy="959790"/>
          </a:xfrm>
        </p:grpSpPr>
        <p:sp>
          <p:nvSpPr>
            <p:cNvPr id="31" name="Abgerundetes Rechteck 30"/>
            <p:cNvSpPr/>
            <p:nvPr/>
          </p:nvSpPr>
          <p:spPr>
            <a:xfrm>
              <a:off x="6825518" y="4860077"/>
              <a:ext cx="2795602" cy="55802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smtClean="0"/>
            </a:p>
            <a:p>
              <a:pPr algn="ctr"/>
              <a:r>
                <a:rPr lang="de-DE" dirty="0" smtClean="0"/>
                <a:t>Verwaltungsgericht </a:t>
              </a:r>
              <a:r>
                <a:rPr lang="de-DE" dirty="0"/>
                <a:t>	</a:t>
              </a:r>
            </a:p>
          </p:txBody>
        </p:sp>
        <p:sp>
          <p:nvSpPr>
            <p:cNvPr id="40" name="Pfeil nach rechts 39"/>
            <p:cNvSpPr/>
            <p:nvPr/>
          </p:nvSpPr>
          <p:spPr>
            <a:xfrm rot="16200000">
              <a:off x="7991047" y="4520509"/>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9" name="Gruppieren 48"/>
          <p:cNvGrpSpPr/>
          <p:nvPr/>
        </p:nvGrpSpPr>
        <p:grpSpPr>
          <a:xfrm>
            <a:off x="9754495" y="4486542"/>
            <a:ext cx="2094026" cy="931559"/>
            <a:chOff x="9754495" y="4486542"/>
            <a:chExt cx="2094026" cy="931559"/>
          </a:xfrm>
        </p:grpSpPr>
        <p:sp>
          <p:nvSpPr>
            <p:cNvPr id="32" name="Abgerundetes Rechteck 31"/>
            <p:cNvSpPr/>
            <p:nvPr/>
          </p:nvSpPr>
          <p:spPr>
            <a:xfrm>
              <a:off x="9754495" y="4860076"/>
              <a:ext cx="2094026" cy="5580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Sozialgericht </a:t>
              </a:r>
              <a:endParaRPr lang="de-DE" dirty="0"/>
            </a:p>
          </p:txBody>
        </p:sp>
        <p:sp>
          <p:nvSpPr>
            <p:cNvPr id="41" name="Pfeil nach rechts 40"/>
            <p:cNvSpPr/>
            <p:nvPr/>
          </p:nvSpPr>
          <p:spPr>
            <a:xfrm rot="16200000">
              <a:off x="10611401" y="4548739"/>
              <a:ext cx="406896" cy="28250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 name="Gruppieren 3"/>
          <p:cNvGrpSpPr/>
          <p:nvPr/>
        </p:nvGrpSpPr>
        <p:grpSpPr>
          <a:xfrm>
            <a:off x="143312" y="2258261"/>
            <a:ext cx="2045903" cy="739368"/>
            <a:chOff x="143312" y="2258261"/>
            <a:chExt cx="2045903" cy="739368"/>
          </a:xfrm>
        </p:grpSpPr>
        <p:sp>
          <p:nvSpPr>
            <p:cNvPr id="15" name="Abgerundetes Rechteck 14"/>
            <p:cNvSpPr/>
            <p:nvPr/>
          </p:nvSpPr>
          <p:spPr>
            <a:xfrm>
              <a:off x="143316" y="2258261"/>
              <a:ext cx="2045899" cy="5580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Bundesgerichtshof </a:t>
              </a:r>
            </a:p>
          </p:txBody>
        </p:sp>
        <p:sp>
          <p:nvSpPr>
            <p:cNvPr id="2" name="Abgerundetes Rechteck 1"/>
            <p:cNvSpPr/>
            <p:nvPr/>
          </p:nvSpPr>
          <p:spPr>
            <a:xfrm>
              <a:off x="143312" y="2795868"/>
              <a:ext cx="2045899" cy="20176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Karlsruhe</a:t>
              </a:r>
              <a:endParaRPr lang="de-DE" sz="1600" dirty="0">
                <a:solidFill>
                  <a:schemeClr val="tx1"/>
                </a:solidFill>
              </a:endParaRPr>
            </a:p>
          </p:txBody>
        </p:sp>
      </p:grpSp>
      <p:grpSp>
        <p:nvGrpSpPr>
          <p:cNvPr id="10" name="Gruppieren 9"/>
          <p:cNvGrpSpPr/>
          <p:nvPr/>
        </p:nvGrpSpPr>
        <p:grpSpPr>
          <a:xfrm>
            <a:off x="2322590" y="2285163"/>
            <a:ext cx="2238405" cy="739368"/>
            <a:chOff x="2322590" y="2285163"/>
            <a:chExt cx="2238405" cy="739368"/>
          </a:xfrm>
        </p:grpSpPr>
        <p:sp>
          <p:nvSpPr>
            <p:cNvPr id="16" name="Abgerundetes Rechteck 15"/>
            <p:cNvSpPr/>
            <p:nvPr/>
          </p:nvSpPr>
          <p:spPr>
            <a:xfrm>
              <a:off x="2322590" y="2285163"/>
              <a:ext cx="2238405" cy="5580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Bundesarbeitsgericht</a:t>
              </a:r>
            </a:p>
          </p:txBody>
        </p:sp>
        <p:sp>
          <p:nvSpPr>
            <p:cNvPr id="42" name="Abgerundetes Rechteck 41"/>
            <p:cNvSpPr/>
            <p:nvPr/>
          </p:nvSpPr>
          <p:spPr>
            <a:xfrm>
              <a:off x="2335649" y="2846502"/>
              <a:ext cx="2225345" cy="17802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München</a:t>
              </a:r>
              <a:endParaRPr lang="de-DE" sz="1600" dirty="0">
                <a:solidFill>
                  <a:schemeClr val="tx1"/>
                </a:solidFill>
              </a:endParaRPr>
            </a:p>
          </p:txBody>
        </p:sp>
      </p:grpSp>
      <p:grpSp>
        <p:nvGrpSpPr>
          <p:cNvPr id="13" name="Gruppieren 12"/>
          <p:cNvGrpSpPr/>
          <p:nvPr/>
        </p:nvGrpSpPr>
        <p:grpSpPr>
          <a:xfrm>
            <a:off x="4694370" y="2285163"/>
            <a:ext cx="1997774" cy="739368"/>
            <a:chOff x="4694370" y="2285163"/>
            <a:chExt cx="1997774" cy="739368"/>
          </a:xfrm>
        </p:grpSpPr>
        <p:sp>
          <p:nvSpPr>
            <p:cNvPr id="17" name="Abgerundetes Rechteck 16"/>
            <p:cNvSpPr/>
            <p:nvPr/>
          </p:nvSpPr>
          <p:spPr>
            <a:xfrm>
              <a:off x="4694370" y="2285163"/>
              <a:ext cx="1997773" cy="5580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Bundesfinanzhof</a:t>
              </a:r>
            </a:p>
          </p:txBody>
        </p:sp>
        <p:sp>
          <p:nvSpPr>
            <p:cNvPr id="43" name="Abgerundetes Rechteck 42"/>
            <p:cNvSpPr/>
            <p:nvPr/>
          </p:nvSpPr>
          <p:spPr>
            <a:xfrm>
              <a:off x="4720492" y="2855386"/>
              <a:ext cx="1971652" cy="16914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Leipzig</a:t>
              </a:r>
              <a:endParaRPr lang="de-DE" sz="1600" dirty="0">
                <a:solidFill>
                  <a:schemeClr val="tx1"/>
                </a:solidFill>
              </a:endParaRPr>
            </a:p>
          </p:txBody>
        </p:sp>
      </p:grpSp>
      <p:grpSp>
        <p:nvGrpSpPr>
          <p:cNvPr id="14" name="Gruppieren 13"/>
          <p:cNvGrpSpPr/>
          <p:nvPr/>
        </p:nvGrpSpPr>
        <p:grpSpPr>
          <a:xfrm>
            <a:off x="6796693" y="2258260"/>
            <a:ext cx="2795602" cy="739369"/>
            <a:chOff x="6796693" y="2258260"/>
            <a:chExt cx="2795602" cy="739369"/>
          </a:xfrm>
        </p:grpSpPr>
        <p:sp>
          <p:nvSpPr>
            <p:cNvPr id="18" name="Abgerundetes Rechteck 17"/>
            <p:cNvSpPr/>
            <p:nvPr/>
          </p:nvSpPr>
          <p:spPr>
            <a:xfrm>
              <a:off x="6796693" y="2258260"/>
              <a:ext cx="2795602" cy="55802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Bundesverwaltungsgericht </a:t>
              </a:r>
            </a:p>
          </p:txBody>
        </p:sp>
        <p:sp>
          <p:nvSpPr>
            <p:cNvPr id="44" name="Abgerundetes Rechteck 43"/>
            <p:cNvSpPr/>
            <p:nvPr/>
          </p:nvSpPr>
          <p:spPr>
            <a:xfrm>
              <a:off x="6825518" y="2822000"/>
              <a:ext cx="2766777" cy="17562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Erfurt</a:t>
              </a:r>
              <a:endParaRPr lang="de-DE" sz="1600" dirty="0">
                <a:solidFill>
                  <a:schemeClr val="tx1"/>
                </a:solidFill>
              </a:endParaRPr>
            </a:p>
          </p:txBody>
        </p:sp>
      </p:grpSp>
      <p:grpSp>
        <p:nvGrpSpPr>
          <p:cNvPr id="21" name="Gruppieren 20"/>
          <p:cNvGrpSpPr/>
          <p:nvPr/>
        </p:nvGrpSpPr>
        <p:grpSpPr>
          <a:xfrm>
            <a:off x="9765621" y="2258261"/>
            <a:ext cx="2094026" cy="756882"/>
            <a:chOff x="9765621" y="2258261"/>
            <a:chExt cx="2094026" cy="756882"/>
          </a:xfrm>
        </p:grpSpPr>
        <p:sp>
          <p:nvSpPr>
            <p:cNvPr id="19" name="Abgerundetes Rechteck 18"/>
            <p:cNvSpPr/>
            <p:nvPr/>
          </p:nvSpPr>
          <p:spPr>
            <a:xfrm>
              <a:off x="9765621" y="2258261"/>
              <a:ext cx="2094026" cy="5580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Bundessozialgericht</a:t>
              </a:r>
            </a:p>
          </p:txBody>
        </p:sp>
        <p:sp>
          <p:nvSpPr>
            <p:cNvPr id="45" name="Abgerundetes Rechteck 44"/>
            <p:cNvSpPr/>
            <p:nvPr/>
          </p:nvSpPr>
          <p:spPr>
            <a:xfrm>
              <a:off x="9778558" y="2816285"/>
              <a:ext cx="2062801" cy="1988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Kassel</a:t>
              </a:r>
              <a:endParaRPr lang="de-DE" sz="1600" dirty="0">
                <a:solidFill>
                  <a:schemeClr val="tx1"/>
                </a:solidFill>
              </a:endParaRPr>
            </a:p>
          </p:txBody>
        </p:sp>
      </p:grpSp>
    </p:spTree>
    <p:extLst>
      <p:ext uri="{BB962C8B-B14F-4D97-AF65-F5344CB8AC3E}">
        <p14:creationId xmlns:p14="http://schemas.microsoft.com/office/powerpoint/2010/main" val="30336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additive="base">
                                        <p:cTn id="109" dur="500" fill="hold"/>
                                        <p:tgtEl>
                                          <p:spTgt spid="51"/>
                                        </p:tgtEl>
                                        <p:attrNameLst>
                                          <p:attrName>ppt_x</p:attrName>
                                        </p:attrNameLst>
                                      </p:cBhvr>
                                      <p:tavLst>
                                        <p:tav tm="0">
                                          <p:val>
                                            <p:strVal val="#ppt_x"/>
                                          </p:val>
                                        </p:tav>
                                        <p:tav tm="100000">
                                          <p:val>
                                            <p:strVal val="#ppt_x"/>
                                          </p:val>
                                        </p:tav>
                                      </p:tavLst>
                                    </p:anim>
                                    <p:anim calcmode="lin" valueType="num">
                                      <p:cBhvr additive="base">
                                        <p:cTn id="11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9"/>
                                        </p:tgtEl>
                                        <p:attrNameLst>
                                          <p:attrName>style.visibility</p:attrName>
                                        </p:attrNameLst>
                                      </p:cBhvr>
                                      <p:to>
                                        <p:strVal val="visible"/>
                                      </p:to>
                                    </p:set>
                                    <p:anim calcmode="lin" valueType="num">
                                      <p:cBhvr additive="base">
                                        <p:cTn id="115" dur="500" fill="hold"/>
                                        <p:tgtEl>
                                          <p:spTgt spid="9"/>
                                        </p:tgtEl>
                                        <p:attrNameLst>
                                          <p:attrName>ppt_x</p:attrName>
                                        </p:attrNameLst>
                                      </p:cBhvr>
                                      <p:tavLst>
                                        <p:tav tm="0">
                                          <p:val>
                                            <p:strVal val="#ppt_x"/>
                                          </p:val>
                                        </p:tav>
                                        <p:tav tm="100000">
                                          <p:val>
                                            <p:strVal val="#ppt_x"/>
                                          </p:val>
                                        </p:tav>
                                      </p:tavLst>
                                    </p:anim>
                                    <p:anim calcmode="lin" valueType="num">
                                      <p:cBhvr additive="base">
                                        <p:cTn id="1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2294313" y="332509"/>
            <a:ext cx="7606145" cy="1197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ln w="0"/>
                <a:solidFill>
                  <a:schemeClr val="tx1"/>
                </a:solidFill>
                <a:effectLst>
                  <a:outerShdw blurRad="38100" dist="19050" dir="2700000" algn="tl" rotWithShape="0">
                    <a:schemeClr val="dk1">
                      <a:alpha val="40000"/>
                    </a:schemeClr>
                  </a:outerShdw>
                </a:effectLst>
              </a:rPr>
              <a:t>Art. 1 bis 19 Grundgesetz GG </a:t>
            </a:r>
            <a:endParaRPr lang="de-DE" sz="2800" b="1" dirty="0">
              <a:ln w="0"/>
              <a:solidFill>
                <a:schemeClr val="tx1"/>
              </a:solidFill>
              <a:effectLst>
                <a:outerShdw blurRad="38100" dist="19050" dir="2700000" algn="tl" rotWithShape="0">
                  <a:schemeClr val="dk1">
                    <a:alpha val="40000"/>
                  </a:schemeClr>
                </a:outerShdw>
              </a:effectLst>
            </a:endParaRPr>
          </a:p>
        </p:txBody>
      </p:sp>
      <p:sp>
        <p:nvSpPr>
          <p:cNvPr id="7" name="Rechteck 6"/>
          <p:cNvSpPr/>
          <p:nvPr/>
        </p:nvSpPr>
        <p:spPr>
          <a:xfrm>
            <a:off x="3970217" y="1406272"/>
            <a:ext cx="4103076" cy="11117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400" b="1" dirty="0" smtClean="0">
                <a:ln w="0"/>
                <a:solidFill>
                  <a:schemeClr val="tx1"/>
                </a:solidFill>
                <a:effectLst>
                  <a:outerShdw blurRad="38100" dist="19050" dir="2700000" algn="tl" rotWithShape="0">
                    <a:schemeClr val="dk1">
                      <a:alpha val="40000"/>
                    </a:schemeClr>
                  </a:outerShdw>
                </a:effectLst>
              </a:rPr>
              <a:t>Grundrechte </a:t>
            </a:r>
          </a:p>
          <a:p>
            <a:pPr algn="ctr"/>
            <a:r>
              <a:rPr lang="de-DE" sz="2400" b="1" dirty="0" smtClean="0">
                <a:ln w="0"/>
                <a:solidFill>
                  <a:schemeClr val="tx1"/>
                </a:solidFill>
                <a:effectLst>
                  <a:outerShdw blurRad="38100" dist="19050" dir="2700000" algn="tl" rotWithShape="0">
                    <a:schemeClr val="dk1">
                      <a:alpha val="40000"/>
                    </a:schemeClr>
                  </a:outerShdw>
                </a:effectLst>
              </a:rPr>
              <a:t>Bürger- und Menschenrechte</a:t>
            </a:r>
            <a:endParaRPr lang="de-DE" sz="2400" b="1" dirty="0">
              <a:ln w="0"/>
              <a:solidFill>
                <a:schemeClr val="tx1"/>
              </a:solidFill>
              <a:effectLst>
                <a:outerShdw blurRad="38100" dist="19050" dir="2700000" algn="tl" rotWithShape="0">
                  <a:schemeClr val="dk1">
                    <a:alpha val="40000"/>
                  </a:schemeClr>
                </a:outerShdw>
              </a:effectLst>
            </a:endParaRPr>
          </a:p>
        </p:txBody>
      </p:sp>
      <p:sp>
        <p:nvSpPr>
          <p:cNvPr id="2" name="Rechteck 1"/>
          <p:cNvSpPr/>
          <p:nvPr/>
        </p:nvSpPr>
        <p:spPr>
          <a:xfrm>
            <a:off x="1469292" y="2414954"/>
            <a:ext cx="3735754" cy="399366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2400" dirty="0" smtClean="0">
                <a:solidFill>
                  <a:schemeClr val="tx1"/>
                </a:solidFill>
              </a:rPr>
              <a:t>Versammlungsfreiheit</a:t>
            </a:r>
          </a:p>
          <a:p>
            <a:endParaRPr lang="de-DE" sz="2400" dirty="0" smtClean="0">
              <a:solidFill>
                <a:schemeClr val="tx1"/>
              </a:solidFill>
            </a:endParaRPr>
          </a:p>
          <a:p>
            <a:pPr marL="285750" indent="-285750">
              <a:buFont typeface="Arial" panose="020B0604020202020204" pitchFamily="34" charset="0"/>
              <a:buChar char="•"/>
            </a:pPr>
            <a:r>
              <a:rPr lang="de-DE" sz="2400" dirty="0" smtClean="0">
                <a:solidFill>
                  <a:schemeClr val="tx1"/>
                </a:solidFill>
              </a:rPr>
              <a:t>Wahlrecht</a:t>
            </a:r>
          </a:p>
          <a:p>
            <a:endParaRPr lang="de-DE" sz="2400" dirty="0" smtClean="0">
              <a:solidFill>
                <a:schemeClr val="tx1"/>
              </a:solidFill>
            </a:endParaRPr>
          </a:p>
          <a:p>
            <a:pPr marL="285750" indent="-285750">
              <a:buFont typeface="Arial" panose="020B0604020202020204" pitchFamily="34" charset="0"/>
              <a:buChar char="•"/>
            </a:pPr>
            <a:r>
              <a:rPr lang="de-DE" sz="2400" dirty="0" smtClean="0">
                <a:solidFill>
                  <a:schemeClr val="tx1"/>
                </a:solidFill>
              </a:rPr>
              <a:t>Staatsangehörigkeit</a:t>
            </a:r>
          </a:p>
          <a:p>
            <a:endParaRPr lang="de-DE" sz="2400" dirty="0" smtClean="0">
              <a:solidFill>
                <a:schemeClr val="tx1"/>
              </a:solidFill>
            </a:endParaRPr>
          </a:p>
          <a:p>
            <a:pPr marL="285750" indent="-285750">
              <a:buFont typeface="Arial" panose="020B0604020202020204" pitchFamily="34" charset="0"/>
              <a:buChar char="•"/>
            </a:pPr>
            <a:r>
              <a:rPr lang="de-DE" sz="2400" dirty="0" smtClean="0">
                <a:solidFill>
                  <a:schemeClr val="tx1"/>
                </a:solidFill>
              </a:rPr>
              <a:t>freie Berufswahl</a:t>
            </a:r>
            <a:endParaRPr lang="de-DE" sz="2400" dirty="0">
              <a:solidFill>
                <a:schemeClr val="tx1"/>
              </a:solidFill>
            </a:endParaRPr>
          </a:p>
        </p:txBody>
      </p:sp>
      <p:sp>
        <p:nvSpPr>
          <p:cNvPr id="8" name="Rechteck 7"/>
          <p:cNvSpPr/>
          <p:nvPr/>
        </p:nvSpPr>
        <p:spPr>
          <a:xfrm>
            <a:off x="7303477" y="2414953"/>
            <a:ext cx="3735754" cy="399366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2400" dirty="0" smtClean="0">
                <a:solidFill>
                  <a:schemeClr val="tx1"/>
                </a:solidFill>
              </a:rPr>
              <a:t>Briefgeheimnis</a:t>
            </a:r>
          </a:p>
          <a:p>
            <a:pPr marL="285750" indent="-285750">
              <a:buFont typeface="Arial" panose="020B0604020202020204" pitchFamily="34" charset="0"/>
              <a:buChar char="•"/>
            </a:pPr>
            <a:endParaRPr lang="de-DE" sz="2400" dirty="0">
              <a:solidFill>
                <a:schemeClr val="tx1"/>
              </a:solidFill>
            </a:endParaRPr>
          </a:p>
          <a:p>
            <a:pPr marL="285750" indent="-285750">
              <a:buFont typeface="Arial" panose="020B0604020202020204" pitchFamily="34" charset="0"/>
              <a:buChar char="•"/>
            </a:pPr>
            <a:r>
              <a:rPr lang="de-DE" sz="2400" dirty="0" smtClean="0">
                <a:solidFill>
                  <a:schemeClr val="tx1"/>
                </a:solidFill>
              </a:rPr>
              <a:t>Glaubensfreiheit</a:t>
            </a:r>
          </a:p>
          <a:p>
            <a:pPr marL="285750" indent="-285750">
              <a:buFont typeface="Arial" panose="020B0604020202020204" pitchFamily="34" charset="0"/>
              <a:buChar char="•"/>
            </a:pPr>
            <a:endParaRPr lang="de-DE" sz="2400" dirty="0">
              <a:solidFill>
                <a:schemeClr val="tx1"/>
              </a:solidFill>
            </a:endParaRPr>
          </a:p>
          <a:p>
            <a:pPr marL="285750" indent="-285750">
              <a:buFont typeface="Arial" panose="020B0604020202020204" pitchFamily="34" charset="0"/>
              <a:buChar char="•"/>
            </a:pPr>
            <a:r>
              <a:rPr lang="de-DE" sz="2400" dirty="0" smtClean="0">
                <a:solidFill>
                  <a:schemeClr val="tx1"/>
                </a:solidFill>
              </a:rPr>
              <a:t>freie Meinungsäußerung</a:t>
            </a:r>
          </a:p>
          <a:p>
            <a:pPr marL="285750" indent="-285750">
              <a:buFont typeface="Arial" panose="020B0604020202020204" pitchFamily="34" charset="0"/>
              <a:buChar char="•"/>
            </a:pPr>
            <a:endParaRPr lang="de-DE" sz="2400" dirty="0">
              <a:solidFill>
                <a:schemeClr val="tx1"/>
              </a:solidFill>
            </a:endParaRPr>
          </a:p>
          <a:p>
            <a:pPr marL="285750" indent="-285750">
              <a:buFont typeface="Arial" panose="020B0604020202020204" pitchFamily="34" charset="0"/>
              <a:buChar char="•"/>
            </a:pPr>
            <a:r>
              <a:rPr lang="de-DE" sz="2400" dirty="0" smtClean="0">
                <a:solidFill>
                  <a:schemeClr val="tx1"/>
                </a:solidFill>
              </a:rPr>
              <a:t>Gleichheit vor dem Gesetz</a:t>
            </a:r>
          </a:p>
          <a:p>
            <a:pPr marL="285750" indent="-285750">
              <a:buFont typeface="Arial" panose="020B0604020202020204" pitchFamily="34" charset="0"/>
              <a:buChar char="•"/>
            </a:pPr>
            <a:endParaRPr lang="de-DE" sz="2400" dirty="0">
              <a:solidFill>
                <a:schemeClr val="tx1"/>
              </a:solidFill>
            </a:endParaRPr>
          </a:p>
          <a:p>
            <a:pPr marL="285750" indent="-285750">
              <a:buFont typeface="Arial" panose="020B0604020202020204" pitchFamily="34" charset="0"/>
              <a:buChar char="•"/>
            </a:pPr>
            <a:r>
              <a:rPr lang="de-DE" sz="2400" dirty="0" smtClean="0">
                <a:solidFill>
                  <a:schemeClr val="tx1"/>
                </a:solidFill>
              </a:rPr>
              <a:t>Unverletzlichkeit der Wohnung</a:t>
            </a:r>
            <a:endParaRPr lang="de-DE" sz="2400" dirty="0">
              <a:solidFill>
                <a:schemeClr val="tx1"/>
              </a:solidFill>
            </a:endParaRPr>
          </a:p>
        </p:txBody>
      </p:sp>
    </p:spTree>
    <p:extLst>
      <p:ext uri="{BB962C8B-B14F-4D97-AF65-F5344CB8AC3E}">
        <p14:creationId xmlns:p14="http://schemas.microsoft.com/office/powerpoint/2010/main" val="114357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1042736" y="1406408"/>
            <a:ext cx="10266948" cy="4604085"/>
          </a:xfrm>
          <a:prstGeom prst="round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sz="2800" b="1" dirty="0">
              <a:solidFill>
                <a:schemeClr val="tx1"/>
              </a:solidFill>
            </a:endParaRPr>
          </a:p>
          <a:p>
            <a:pPr algn="ctr"/>
            <a:endParaRPr lang="de-DE" sz="2800" b="1" dirty="0">
              <a:solidFill>
                <a:schemeClr val="tx1"/>
              </a:solidFill>
            </a:endParaRPr>
          </a:p>
          <a:p>
            <a:r>
              <a:rPr lang="de-DE" sz="2000" b="1" dirty="0">
                <a:solidFill>
                  <a:schemeClr val="tx1"/>
                </a:solidFill>
              </a:rPr>
              <a:t>(1) Die </a:t>
            </a:r>
            <a:r>
              <a:rPr lang="de-DE" sz="2000" b="1" u="sng" dirty="0">
                <a:solidFill>
                  <a:schemeClr val="tx1"/>
                </a:solidFill>
              </a:rPr>
              <a:t>Bundesrepublik</a:t>
            </a:r>
            <a:r>
              <a:rPr lang="de-DE" sz="2000" b="1" dirty="0">
                <a:solidFill>
                  <a:schemeClr val="tx1"/>
                </a:solidFill>
              </a:rPr>
              <a:t> Deutschland ist ein </a:t>
            </a:r>
            <a:r>
              <a:rPr lang="de-DE" sz="2000" b="1" u="sng" dirty="0">
                <a:solidFill>
                  <a:schemeClr val="tx1"/>
                </a:solidFill>
              </a:rPr>
              <a:t>demokratischer</a:t>
            </a:r>
            <a:r>
              <a:rPr lang="de-DE" sz="2000" b="1" dirty="0">
                <a:solidFill>
                  <a:schemeClr val="tx1"/>
                </a:solidFill>
              </a:rPr>
              <a:t> und </a:t>
            </a:r>
            <a:r>
              <a:rPr lang="de-DE" sz="2000" b="1" u="sng" dirty="0">
                <a:solidFill>
                  <a:schemeClr val="tx1"/>
                </a:solidFill>
              </a:rPr>
              <a:t>sozialer</a:t>
            </a:r>
            <a:r>
              <a:rPr lang="de-DE" sz="2000" b="1" dirty="0">
                <a:solidFill>
                  <a:schemeClr val="tx1"/>
                </a:solidFill>
              </a:rPr>
              <a:t> </a:t>
            </a:r>
            <a:r>
              <a:rPr lang="de-DE" sz="2000" b="1" u="sng" dirty="0">
                <a:solidFill>
                  <a:schemeClr val="tx1"/>
                </a:solidFill>
              </a:rPr>
              <a:t>Bundesstaat</a:t>
            </a:r>
            <a:r>
              <a:rPr lang="de-DE" sz="2000" b="1" dirty="0">
                <a:solidFill>
                  <a:schemeClr val="tx1"/>
                </a:solidFill>
              </a:rPr>
              <a:t>.</a:t>
            </a:r>
          </a:p>
          <a:p>
            <a:endParaRPr lang="de-DE" sz="2000" b="1" dirty="0">
              <a:solidFill>
                <a:schemeClr val="tx1"/>
              </a:solidFill>
            </a:endParaRPr>
          </a:p>
          <a:p>
            <a:r>
              <a:rPr lang="de-DE" sz="2000" b="1" dirty="0">
                <a:solidFill>
                  <a:schemeClr val="tx1"/>
                </a:solidFill>
              </a:rPr>
              <a:t>(2) Alle Staatsgewalt geht vom Volke aus. Sie wird vom </a:t>
            </a:r>
            <a:r>
              <a:rPr lang="de-DE" sz="2000" b="1" u="sng" dirty="0">
                <a:solidFill>
                  <a:schemeClr val="tx1"/>
                </a:solidFill>
              </a:rPr>
              <a:t>Volke in Wahlen und Abstimmungen </a:t>
            </a:r>
            <a:r>
              <a:rPr lang="de-DE" sz="2000" b="1" dirty="0">
                <a:solidFill>
                  <a:schemeClr val="tx1"/>
                </a:solidFill>
              </a:rPr>
              <a:t>und durch </a:t>
            </a:r>
            <a:r>
              <a:rPr lang="de-DE" sz="2000" b="1" u="sng" dirty="0">
                <a:solidFill>
                  <a:schemeClr val="tx1"/>
                </a:solidFill>
              </a:rPr>
              <a:t>besondere Organe der Gesetzgebung, der vollziehenden Gewalt und der Rechtsprechung ausgeübt.</a:t>
            </a:r>
          </a:p>
          <a:p>
            <a:endParaRPr lang="de-DE" sz="2000" b="1" dirty="0">
              <a:solidFill>
                <a:schemeClr val="tx1"/>
              </a:solidFill>
            </a:endParaRPr>
          </a:p>
          <a:p>
            <a:r>
              <a:rPr lang="de-DE" sz="2000" b="1" dirty="0">
                <a:solidFill>
                  <a:schemeClr val="tx1"/>
                </a:solidFill>
              </a:rPr>
              <a:t>(3) Die Gesetzgebung ist an die verfassungsmäßige Ordnung, die vollziehende Gewalt und die Rechtsprechung sind an Gesetz und Recht gebunden.</a:t>
            </a:r>
          </a:p>
          <a:p>
            <a:endParaRPr lang="de-DE" sz="2000" b="1" dirty="0">
              <a:solidFill>
                <a:schemeClr val="tx1"/>
              </a:solidFill>
            </a:endParaRPr>
          </a:p>
          <a:p>
            <a:r>
              <a:rPr lang="de-DE" sz="2000" b="1" dirty="0">
                <a:solidFill>
                  <a:schemeClr val="tx1"/>
                </a:solidFill>
              </a:rPr>
              <a:t>(4) Gegen jeden, der es unternimmt, diese Ordnung zu beseitigen, haben alle Deutschen das Recht zum Widerstand, wenn andere Abhilfe nicht möglich ist.</a:t>
            </a:r>
          </a:p>
          <a:p>
            <a:pPr algn="ctr"/>
            <a:endParaRPr lang="de-DE" sz="2800" b="1" dirty="0">
              <a:solidFill>
                <a:schemeClr val="tx1"/>
              </a:solidFill>
            </a:endParaRPr>
          </a:p>
          <a:p>
            <a:pPr algn="ctr"/>
            <a:endParaRPr lang="de-DE" sz="2800" b="1" dirty="0">
              <a:solidFill>
                <a:schemeClr val="tx1"/>
              </a:solidFill>
            </a:endParaRPr>
          </a:p>
          <a:p>
            <a:pPr algn="ctr"/>
            <a:endParaRPr lang="de-DE" sz="2800" b="1" dirty="0">
              <a:solidFill>
                <a:schemeClr val="tx1"/>
              </a:solidFill>
            </a:endParaRPr>
          </a:p>
        </p:txBody>
      </p:sp>
      <p:sp>
        <p:nvSpPr>
          <p:cNvPr id="5" name="Abgerundetes Rechteck 4"/>
          <p:cNvSpPr/>
          <p:nvPr/>
        </p:nvSpPr>
        <p:spPr>
          <a:xfrm>
            <a:off x="3364831" y="356256"/>
            <a:ext cx="5622758" cy="914400"/>
          </a:xfrm>
          <a:prstGeom prst="roundRect">
            <a:avLst/>
          </a:prstGeom>
          <a:solidFill>
            <a:schemeClr val="accent1">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400" b="1" dirty="0">
                <a:solidFill>
                  <a:schemeClr val="tx1"/>
                </a:solidFill>
              </a:rPr>
              <a:t>Artikel 20 Grundgesetz</a:t>
            </a:r>
          </a:p>
        </p:txBody>
      </p:sp>
    </p:spTree>
    <p:extLst>
      <p:ext uri="{BB962C8B-B14F-4D97-AF65-F5344CB8AC3E}">
        <p14:creationId xmlns:p14="http://schemas.microsoft.com/office/powerpoint/2010/main" val="322109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510589" y="357770"/>
            <a:ext cx="6874043" cy="1989221"/>
          </a:xfrm>
          <a:prstGeom prst="ellipse">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800" b="1" dirty="0">
                <a:solidFill>
                  <a:schemeClr val="bg1"/>
                </a:solidFill>
              </a:rPr>
              <a:t>Staatsfundamentalnormen – Staatsstrukturprinzipen</a:t>
            </a:r>
          </a:p>
          <a:p>
            <a:pPr algn="ctr"/>
            <a:r>
              <a:rPr lang="de-DE" sz="2000" i="1" dirty="0">
                <a:solidFill>
                  <a:schemeClr val="bg1"/>
                </a:solidFill>
              </a:rPr>
              <a:t>Artikel 20 Grundgesetz</a:t>
            </a:r>
          </a:p>
        </p:txBody>
      </p:sp>
      <p:sp>
        <p:nvSpPr>
          <p:cNvPr id="5" name="Rechteck 4"/>
          <p:cNvSpPr/>
          <p:nvPr/>
        </p:nvSpPr>
        <p:spPr>
          <a:xfrm>
            <a:off x="2101514" y="3101877"/>
            <a:ext cx="2085474" cy="9144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400" dirty="0">
                <a:solidFill>
                  <a:schemeClr val="bg1"/>
                </a:solidFill>
              </a:rPr>
              <a:t>Republik</a:t>
            </a:r>
          </a:p>
        </p:txBody>
      </p:sp>
      <p:sp>
        <p:nvSpPr>
          <p:cNvPr id="7" name="Rechteck 6"/>
          <p:cNvSpPr/>
          <p:nvPr/>
        </p:nvSpPr>
        <p:spPr>
          <a:xfrm>
            <a:off x="7692189" y="3101877"/>
            <a:ext cx="1957137" cy="9144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400" dirty="0">
                <a:solidFill>
                  <a:schemeClr val="bg1"/>
                </a:solidFill>
              </a:rPr>
              <a:t>Sozialstaat</a:t>
            </a:r>
          </a:p>
        </p:txBody>
      </p:sp>
      <p:sp>
        <p:nvSpPr>
          <p:cNvPr id="8" name="Rechteck 7"/>
          <p:cNvSpPr/>
          <p:nvPr/>
        </p:nvSpPr>
        <p:spPr>
          <a:xfrm>
            <a:off x="3272589" y="4771164"/>
            <a:ext cx="2310063" cy="914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400" dirty="0">
                <a:solidFill>
                  <a:schemeClr val="bg1"/>
                </a:solidFill>
              </a:rPr>
              <a:t>Bundesstaat</a:t>
            </a:r>
          </a:p>
        </p:txBody>
      </p:sp>
      <p:sp>
        <p:nvSpPr>
          <p:cNvPr id="9" name="Rechteck 8"/>
          <p:cNvSpPr/>
          <p:nvPr/>
        </p:nvSpPr>
        <p:spPr>
          <a:xfrm>
            <a:off x="6452935" y="4771164"/>
            <a:ext cx="2217822" cy="914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400" dirty="0">
                <a:solidFill>
                  <a:schemeClr val="bg1"/>
                </a:solidFill>
              </a:rPr>
              <a:t>Rechtsstaat</a:t>
            </a:r>
          </a:p>
        </p:txBody>
      </p:sp>
      <p:cxnSp>
        <p:nvCxnSpPr>
          <p:cNvPr id="11" name="Gerade Verbindung mit Pfeil 10"/>
          <p:cNvCxnSpPr>
            <a:cxnSpLocks/>
            <a:endCxn id="7" idx="0"/>
          </p:cNvCxnSpPr>
          <p:nvPr/>
        </p:nvCxnSpPr>
        <p:spPr>
          <a:xfrm>
            <a:off x="7756357" y="2228490"/>
            <a:ext cx="914401" cy="8733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Gerade Verbindung mit Pfeil 12"/>
          <p:cNvCxnSpPr>
            <a:cxnSpLocks/>
            <a:endCxn id="6" idx="0"/>
          </p:cNvCxnSpPr>
          <p:nvPr/>
        </p:nvCxnSpPr>
        <p:spPr>
          <a:xfrm>
            <a:off x="6029861" y="2359930"/>
            <a:ext cx="0" cy="7419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Gerade Verbindung mit Pfeil 16"/>
          <p:cNvCxnSpPr>
            <a:cxnSpLocks/>
            <a:endCxn id="5" idx="0"/>
          </p:cNvCxnSpPr>
          <p:nvPr/>
        </p:nvCxnSpPr>
        <p:spPr>
          <a:xfrm flipH="1">
            <a:off x="3144251" y="2232501"/>
            <a:ext cx="1034717" cy="8693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Gerade Verbindung mit Pfeil 20"/>
          <p:cNvCxnSpPr>
            <a:cxnSpLocks/>
            <a:endCxn id="9" idx="0"/>
          </p:cNvCxnSpPr>
          <p:nvPr/>
        </p:nvCxnSpPr>
        <p:spPr>
          <a:xfrm>
            <a:off x="7004416" y="2346991"/>
            <a:ext cx="557430" cy="24241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Gerade Verbindung mit Pfeil 23"/>
          <p:cNvCxnSpPr>
            <a:cxnSpLocks/>
            <a:endCxn id="8" idx="0"/>
          </p:cNvCxnSpPr>
          <p:nvPr/>
        </p:nvCxnSpPr>
        <p:spPr>
          <a:xfrm flipH="1">
            <a:off x="4427621" y="2346991"/>
            <a:ext cx="565483" cy="24241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Ellipse 26"/>
          <p:cNvSpPr/>
          <p:nvPr/>
        </p:nvSpPr>
        <p:spPr>
          <a:xfrm>
            <a:off x="9649326" y="5228364"/>
            <a:ext cx="1836821" cy="9464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i="1" dirty="0"/>
              <a:t>Artikel 20 Abs. 3 GG</a:t>
            </a:r>
          </a:p>
        </p:txBody>
      </p:sp>
      <p:cxnSp>
        <p:nvCxnSpPr>
          <p:cNvPr id="29" name="Gerade Verbindung mit Pfeil 28"/>
          <p:cNvCxnSpPr/>
          <p:nvPr/>
        </p:nvCxnSpPr>
        <p:spPr>
          <a:xfrm>
            <a:off x="8694821" y="5228364"/>
            <a:ext cx="846219" cy="2887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Rechteck 1"/>
          <p:cNvSpPr/>
          <p:nvPr/>
        </p:nvSpPr>
        <p:spPr>
          <a:xfrm>
            <a:off x="0" y="6561221"/>
            <a:ext cx="914400" cy="296779"/>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400" dirty="0">
                <a:solidFill>
                  <a:schemeClr val="bg1">
                    <a:lumMod val="50000"/>
                  </a:schemeClr>
                </a:solidFill>
              </a:rPr>
              <a:t>1</a:t>
            </a:r>
          </a:p>
        </p:txBody>
      </p:sp>
      <p:sp>
        <p:nvSpPr>
          <p:cNvPr id="6" name="Rechteck 5"/>
          <p:cNvSpPr/>
          <p:nvPr/>
        </p:nvSpPr>
        <p:spPr>
          <a:xfrm>
            <a:off x="5063324" y="3101877"/>
            <a:ext cx="1933073" cy="9144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400" dirty="0">
                <a:solidFill>
                  <a:schemeClr val="bg1"/>
                </a:solidFill>
              </a:rPr>
              <a:t>Demokratie</a:t>
            </a:r>
          </a:p>
        </p:txBody>
      </p:sp>
    </p:spTree>
    <p:extLst>
      <p:ext uri="{BB962C8B-B14F-4D97-AF65-F5344CB8AC3E}">
        <p14:creationId xmlns:p14="http://schemas.microsoft.com/office/powerpoint/2010/main" val="353027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heel(1)">
                                      <p:cBhvr>
                                        <p:cTn id="7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2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836758" y="802105"/>
            <a:ext cx="6683543" cy="5582653"/>
            <a:chOff x="2836758" y="802105"/>
            <a:chExt cx="6683543" cy="5582653"/>
          </a:xfrm>
        </p:grpSpPr>
        <p:sp>
          <p:nvSpPr>
            <p:cNvPr id="9" name="Abgerundetes Rechteck 8"/>
            <p:cNvSpPr/>
            <p:nvPr/>
          </p:nvSpPr>
          <p:spPr>
            <a:xfrm>
              <a:off x="2836758" y="802105"/>
              <a:ext cx="6683543" cy="5582653"/>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r>
                <a:rPr lang="de-DE" sz="2400" dirty="0">
                  <a:solidFill>
                    <a:schemeClr val="bg1"/>
                  </a:solidFill>
                </a:rPr>
                <a:t>Wir leben in einer </a:t>
              </a:r>
              <a:r>
                <a:rPr lang="de-DE" sz="2400" b="1" dirty="0" smtClean="0">
                  <a:solidFill>
                    <a:schemeClr val="bg1"/>
                  </a:solidFill>
                </a:rPr>
                <a:t>Demokratie     </a:t>
              </a:r>
              <a:r>
                <a:rPr lang="de-DE" sz="2400" dirty="0" smtClean="0">
                  <a:solidFill>
                    <a:schemeClr val="bg1"/>
                  </a:solidFill>
                </a:rPr>
                <a:t>, </a:t>
              </a:r>
              <a:r>
                <a:rPr lang="de-DE" sz="2400" dirty="0">
                  <a:solidFill>
                    <a:schemeClr val="bg1"/>
                  </a:solidFill>
                </a:rPr>
                <a:t>d.h., dass das Volk in Wahlen bestimmt, wer regieren soll. </a:t>
              </a:r>
            </a:p>
            <a:p>
              <a:r>
                <a:rPr lang="de-DE" sz="2400" dirty="0">
                  <a:solidFill>
                    <a:schemeClr val="bg1"/>
                  </a:solidFill>
                </a:rPr>
                <a:t>Wir leben in einem </a:t>
              </a:r>
              <a:r>
                <a:rPr lang="de-DE" sz="2400" dirty="0" smtClean="0">
                  <a:solidFill>
                    <a:schemeClr val="bg1"/>
                  </a:solidFill>
                </a:rPr>
                <a:t>   </a:t>
              </a:r>
              <a:r>
                <a:rPr lang="de-DE" sz="2400" b="1" dirty="0" smtClean="0">
                  <a:solidFill>
                    <a:schemeClr val="bg1"/>
                  </a:solidFill>
                </a:rPr>
                <a:t>Sozialstaat   </a:t>
              </a:r>
              <a:r>
                <a:rPr lang="de-DE" sz="2400" dirty="0" smtClean="0">
                  <a:solidFill>
                    <a:schemeClr val="bg1"/>
                  </a:solidFill>
                </a:rPr>
                <a:t>, </a:t>
              </a:r>
              <a:r>
                <a:rPr lang="de-DE" sz="2400" dirty="0">
                  <a:solidFill>
                    <a:schemeClr val="bg1"/>
                  </a:solidFill>
                </a:rPr>
                <a:t>d.h. dass der Staat dafür sorgen muss, dass alle Bürgerinnen und Bürger ein menschenwürdiges Leben führen können. </a:t>
              </a:r>
            </a:p>
            <a:p>
              <a:r>
                <a:rPr lang="de-DE" sz="2400" dirty="0">
                  <a:solidFill>
                    <a:schemeClr val="bg1"/>
                  </a:solidFill>
                </a:rPr>
                <a:t>Wir leben in einem </a:t>
              </a:r>
              <a:r>
                <a:rPr lang="de-DE" sz="2400" b="1" dirty="0">
                  <a:solidFill>
                    <a:schemeClr val="bg1"/>
                  </a:solidFill>
                </a:rPr>
                <a:t>Rechtsstaat</a:t>
              </a:r>
              <a:r>
                <a:rPr lang="de-DE" sz="2400" dirty="0">
                  <a:solidFill>
                    <a:schemeClr val="bg1"/>
                  </a:solidFill>
                </a:rPr>
                <a:t>, </a:t>
              </a:r>
            </a:p>
            <a:p>
              <a:r>
                <a:rPr lang="de-DE" sz="2400" dirty="0">
                  <a:solidFill>
                    <a:schemeClr val="bg1"/>
                  </a:solidFill>
                </a:rPr>
                <a:t>d.h. dass der Staat und alle Bürger die Gesetze achten muss. </a:t>
              </a:r>
            </a:p>
            <a:p>
              <a:r>
                <a:rPr lang="de-DE" sz="2400" dirty="0">
                  <a:solidFill>
                    <a:schemeClr val="bg1"/>
                  </a:solidFill>
                </a:rPr>
                <a:t>Wir leben in einem </a:t>
              </a:r>
              <a:r>
                <a:rPr lang="de-DE" sz="2400" dirty="0" smtClean="0">
                  <a:solidFill>
                    <a:schemeClr val="bg1"/>
                  </a:solidFill>
                </a:rPr>
                <a:t>   </a:t>
              </a:r>
              <a:r>
                <a:rPr lang="de-DE" sz="2400" b="1" dirty="0" smtClean="0">
                  <a:solidFill>
                    <a:schemeClr val="bg1"/>
                  </a:solidFill>
                </a:rPr>
                <a:t>Bundesstaat     </a:t>
              </a:r>
              <a:r>
                <a:rPr lang="de-DE" sz="2400" dirty="0" smtClean="0">
                  <a:solidFill>
                    <a:schemeClr val="bg1"/>
                  </a:solidFill>
                </a:rPr>
                <a:t>, </a:t>
              </a:r>
              <a:r>
                <a:rPr lang="de-DE" sz="2400" dirty="0">
                  <a:solidFill>
                    <a:schemeClr val="bg1"/>
                  </a:solidFill>
                </a:rPr>
                <a:t>d.h. dass die 16 Bundesländer jeweils eine eigene Regierung, ein eigens Parlament und eine eigene Verwaltung haben.</a:t>
              </a:r>
            </a:p>
          </p:txBody>
        </p:sp>
        <p:sp>
          <p:nvSpPr>
            <p:cNvPr id="16" name="Rechteck 15"/>
            <p:cNvSpPr/>
            <p:nvPr/>
          </p:nvSpPr>
          <p:spPr>
            <a:xfrm>
              <a:off x="5451515" y="1155032"/>
              <a:ext cx="1890256" cy="465219"/>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400" b="1" dirty="0">
                  <a:solidFill>
                    <a:schemeClr val="bg1"/>
                  </a:solidFill>
                  <a:effectLst>
                    <a:outerShdw blurRad="38100" dist="38100" dir="2700000" algn="tl">
                      <a:srgbClr val="000000">
                        <a:alpha val="43137"/>
                      </a:srgbClr>
                    </a:outerShdw>
                  </a:effectLst>
                </a:rPr>
                <a:t>Demokratie</a:t>
              </a:r>
            </a:p>
          </p:txBody>
        </p:sp>
      </p:grpSp>
      <p:sp>
        <p:nvSpPr>
          <p:cNvPr id="17" name="Rechteck 16"/>
          <p:cNvSpPr/>
          <p:nvPr/>
        </p:nvSpPr>
        <p:spPr>
          <a:xfrm>
            <a:off x="5606715" y="1943133"/>
            <a:ext cx="1735056" cy="465219"/>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400" b="1" dirty="0">
                <a:solidFill>
                  <a:schemeClr val="bg1"/>
                </a:solidFill>
                <a:effectLst>
                  <a:outerShdw blurRad="38100" dist="38100" dir="2700000" algn="tl">
                    <a:srgbClr val="000000">
                      <a:alpha val="43137"/>
                    </a:srgbClr>
                  </a:outerShdw>
                </a:effectLst>
              </a:rPr>
              <a:t>Sozialstaat</a:t>
            </a:r>
          </a:p>
        </p:txBody>
      </p:sp>
      <p:sp>
        <p:nvSpPr>
          <p:cNvPr id="18" name="Rechteck 17"/>
          <p:cNvSpPr/>
          <p:nvPr/>
        </p:nvSpPr>
        <p:spPr>
          <a:xfrm>
            <a:off x="5606715" y="3386850"/>
            <a:ext cx="1997243" cy="41043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400" b="1" dirty="0">
                <a:solidFill>
                  <a:schemeClr val="bg1"/>
                </a:solidFill>
                <a:effectLst>
                  <a:outerShdw blurRad="38100" dist="38100" dir="2700000" algn="tl">
                    <a:srgbClr val="000000">
                      <a:alpha val="43137"/>
                    </a:srgbClr>
                  </a:outerShdw>
                </a:effectLst>
              </a:rPr>
              <a:t>Rechtsstaat</a:t>
            </a:r>
          </a:p>
        </p:txBody>
      </p:sp>
      <p:sp>
        <p:nvSpPr>
          <p:cNvPr id="19" name="Rechteck 18"/>
          <p:cNvSpPr/>
          <p:nvPr/>
        </p:nvSpPr>
        <p:spPr>
          <a:xfrm>
            <a:off x="5606715" y="4475368"/>
            <a:ext cx="2021306" cy="41043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400" b="1" dirty="0">
                <a:solidFill>
                  <a:schemeClr val="bg1"/>
                </a:solidFill>
                <a:effectLst>
                  <a:outerShdw blurRad="38100" dist="38100" dir="2700000" algn="tl">
                    <a:srgbClr val="000000">
                      <a:alpha val="43137"/>
                    </a:srgbClr>
                  </a:outerShdw>
                </a:effectLst>
              </a:rPr>
              <a:t>Bundesstaat</a:t>
            </a:r>
          </a:p>
        </p:txBody>
      </p:sp>
      <p:sp>
        <p:nvSpPr>
          <p:cNvPr id="15" name="Gefaltete Ecke 14"/>
          <p:cNvSpPr/>
          <p:nvPr/>
        </p:nvSpPr>
        <p:spPr>
          <a:xfrm rot="351033">
            <a:off x="1212120" y="317633"/>
            <a:ext cx="1965908" cy="1963553"/>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000" b="1" dirty="0" smtClean="0">
                <a:solidFill>
                  <a:schemeClr val="tx1"/>
                </a:solidFill>
                <a:latin typeface="MV Boli" panose="02000500030200090000" pitchFamily="2" charset="0"/>
                <a:cs typeface="MV Boli" panose="02000500030200090000" pitchFamily="2" charset="0"/>
              </a:rPr>
              <a:t>Erläuterung</a:t>
            </a:r>
            <a:endParaRPr lang="de-DE" sz="2000" b="1"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43082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2890835" y="3977940"/>
            <a:ext cx="6410325" cy="1409700"/>
            <a:chOff x="3076575" y="919163"/>
            <a:chExt cx="6410325" cy="1409700"/>
          </a:xfrm>
        </p:grpSpPr>
        <p:grpSp>
          <p:nvGrpSpPr>
            <p:cNvPr id="9" name="Gruppieren 8"/>
            <p:cNvGrpSpPr/>
            <p:nvPr/>
          </p:nvGrpSpPr>
          <p:grpSpPr>
            <a:xfrm>
              <a:off x="3076575" y="919163"/>
              <a:ext cx="6410325" cy="1409700"/>
              <a:chOff x="3076575" y="923925"/>
              <a:chExt cx="6410325" cy="1409700"/>
            </a:xfrm>
          </p:grpSpPr>
          <p:sp>
            <p:nvSpPr>
              <p:cNvPr id="4" name="Abgerundetes Rechteck 3"/>
              <p:cNvSpPr/>
              <p:nvPr/>
            </p:nvSpPr>
            <p:spPr>
              <a:xfrm>
                <a:off x="3076575" y="923925"/>
                <a:ext cx="6410325" cy="14097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b="1" dirty="0"/>
                  <a:t>Alle Staatsgewalt geht vom </a:t>
                </a:r>
                <a:r>
                  <a:rPr lang="de-DE" b="1" dirty="0">
                    <a:effectLst>
                      <a:outerShdw blurRad="38100" dist="38100" dir="2700000" algn="tl">
                        <a:srgbClr val="000000">
                          <a:alpha val="43137"/>
                        </a:srgbClr>
                      </a:outerShdw>
                    </a:effectLst>
                  </a:rPr>
                  <a:t>Volke</a:t>
                </a:r>
                <a:r>
                  <a:rPr lang="de-DE" b="1" dirty="0"/>
                  <a:t> aus. Sie wird vom Volke in Wahlen und Abstimmungen </a:t>
                </a:r>
                <a:r>
                  <a:rPr lang="de-DE" dirty="0"/>
                  <a:t>und durch besondere Organe der Gesetzgebung  , der     vollziehenden Gewalt  und der Rechtsprechung    ausgeübt.     </a:t>
                </a:r>
                <a:r>
                  <a:rPr lang="de-DE" sz="1400" i="1" dirty="0"/>
                  <a:t>Artikel 20 Abs. 2 GG</a:t>
                </a:r>
              </a:p>
            </p:txBody>
          </p:sp>
          <p:sp>
            <p:nvSpPr>
              <p:cNvPr id="6" name="Abgerundetes Rechteck 5"/>
              <p:cNvSpPr/>
              <p:nvPr/>
            </p:nvSpPr>
            <p:spPr>
              <a:xfrm>
                <a:off x="3419475" y="1628775"/>
                <a:ext cx="1714500" cy="2762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Gesetzgebung</a:t>
                </a:r>
              </a:p>
            </p:txBody>
          </p:sp>
        </p:grpSp>
        <p:sp>
          <p:nvSpPr>
            <p:cNvPr id="7" name="Abgerundetes Rechteck 6"/>
            <p:cNvSpPr/>
            <p:nvPr/>
          </p:nvSpPr>
          <p:spPr>
            <a:xfrm>
              <a:off x="5723192" y="1624013"/>
              <a:ext cx="2228850" cy="2762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a:t>vollziehenden Gewalt</a:t>
              </a:r>
            </a:p>
          </p:txBody>
        </p:sp>
        <p:sp>
          <p:nvSpPr>
            <p:cNvPr id="8" name="Abgerundetes Rechteck 7"/>
            <p:cNvSpPr/>
            <p:nvPr/>
          </p:nvSpPr>
          <p:spPr>
            <a:xfrm>
              <a:off x="3901248" y="1900237"/>
              <a:ext cx="1763650" cy="247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t>Rechtsprechung</a:t>
              </a:r>
            </a:p>
          </p:txBody>
        </p:sp>
      </p:grpSp>
      <p:sp>
        <p:nvSpPr>
          <p:cNvPr id="11" name="Abgerundetes Rechteck 10"/>
          <p:cNvSpPr/>
          <p:nvPr/>
        </p:nvSpPr>
        <p:spPr>
          <a:xfrm>
            <a:off x="3919537" y="491539"/>
            <a:ext cx="4352925" cy="785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200" dirty="0"/>
              <a:t>Das Volk</a:t>
            </a:r>
          </a:p>
        </p:txBody>
      </p:sp>
      <p:pic>
        <p:nvPicPr>
          <p:cNvPr id="3" name="Grafik 2"/>
          <p:cNvPicPr>
            <a:picLocks noChangeAspect="1"/>
          </p:cNvPicPr>
          <p:nvPr/>
        </p:nvPicPr>
        <p:blipFill>
          <a:blip r:embed="rId2"/>
          <a:stretch>
            <a:fillRect/>
          </a:stretch>
        </p:blipFill>
        <p:spPr>
          <a:xfrm>
            <a:off x="2941468" y="1484646"/>
            <a:ext cx="6267450" cy="2286000"/>
          </a:xfrm>
          <a:prstGeom prst="rect">
            <a:avLst/>
          </a:prstGeom>
        </p:spPr>
      </p:pic>
      <p:sp>
        <p:nvSpPr>
          <p:cNvPr id="13" name="Gefaltete Ecke 12"/>
          <p:cNvSpPr/>
          <p:nvPr/>
        </p:nvSpPr>
        <p:spPr>
          <a:xfrm rot="20808682">
            <a:off x="501686" y="2270655"/>
            <a:ext cx="2132270" cy="1683657"/>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latin typeface="Comic Sans MS" panose="030F0702030302020204" pitchFamily="66" charset="0"/>
              </a:rPr>
              <a:t>Gewaltenteilung gem. Art. 20 (2) GG</a:t>
            </a:r>
            <a:endParaRPr lang="de-DE" dirty="0">
              <a:latin typeface="Comic Sans MS" panose="030F0702030302020204" pitchFamily="66" charset="0"/>
            </a:endParaRPr>
          </a:p>
        </p:txBody>
      </p:sp>
    </p:spTree>
    <p:extLst>
      <p:ext uri="{BB962C8B-B14F-4D97-AF65-F5344CB8AC3E}">
        <p14:creationId xmlns:p14="http://schemas.microsoft.com/office/powerpoint/2010/main" val="14826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3575660" y="469800"/>
            <a:ext cx="5036894" cy="785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3200" dirty="0" smtClean="0"/>
              <a:t>Drei Säulen der Demokratie</a:t>
            </a:r>
            <a:endParaRPr lang="de-DE" sz="3200" dirty="0"/>
          </a:p>
        </p:txBody>
      </p:sp>
      <p:pic>
        <p:nvPicPr>
          <p:cNvPr id="2" name="Grafik 1"/>
          <p:cNvPicPr>
            <a:picLocks noChangeAspect="1"/>
          </p:cNvPicPr>
          <p:nvPr/>
        </p:nvPicPr>
        <p:blipFill>
          <a:blip r:embed="rId2"/>
          <a:stretch>
            <a:fillRect/>
          </a:stretch>
        </p:blipFill>
        <p:spPr>
          <a:xfrm>
            <a:off x="2665457" y="1404656"/>
            <a:ext cx="6705190" cy="4911395"/>
          </a:xfrm>
          <a:prstGeom prst="rect">
            <a:avLst/>
          </a:prstGeom>
        </p:spPr>
      </p:pic>
      <p:sp>
        <p:nvSpPr>
          <p:cNvPr id="5" name="Pfeil nach rechts 4"/>
          <p:cNvSpPr/>
          <p:nvPr/>
        </p:nvSpPr>
        <p:spPr>
          <a:xfrm>
            <a:off x="382955" y="2766646"/>
            <a:ext cx="2508738" cy="115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Legislative</a:t>
            </a:r>
            <a:endParaRPr lang="de-DE" dirty="0"/>
          </a:p>
        </p:txBody>
      </p:sp>
      <p:sp>
        <p:nvSpPr>
          <p:cNvPr id="12" name="Pfeil nach oben 11"/>
          <p:cNvSpPr/>
          <p:nvPr/>
        </p:nvSpPr>
        <p:spPr>
          <a:xfrm>
            <a:off x="4720698" y="6187097"/>
            <a:ext cx="2594707" cy="670903"/>
          </a:xfrm>
          <a:prstGeom prst="upArrow">
            <a:avLst>
              <a:gd name="adj1" fmla="val 50000"/>
              <a:gd name="adj2" fmla="val 51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Exekutive</a:t>
            </a:r>
            <a:endParaRPr lang="de-DE" dirty="0"/>
          </a:p>
        </p:txBody>
      </p:sp>
      <p:sp>
        <p:nvSpPr>
          <p:cNvPr id="15" name="Pfeil nach links 14"/>
          <p:cNvSpPr/>
          <p:nvPr/>
        </p:nvSpPr>
        <p:spPr>
          <a:xfrm>
            <a:off x="9245600" y="2766646"/>
            <a:ext cx="2188308" cy="1039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 Judikative</a:t>
            </a:r>
            <a:endParaRPr lang="de-DE" dirty="0"/>
          </a:p>
        </p:txBody>
      </p:sp>
    </p:spTree>
    <p:extLst>
      <p:ext uri="{BB962C8B-B14F-4D97-AF65-F5344CB8AC3E}">
        <p14:creationId xmlns:p14="http://schemas.microsoft.com/office/powerpoint/2010/main" val="131395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2" grpId="0" animBg="1"/>
      <p:bldP spid="15"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1864</Words>
  <Application>Microsoft Office PowerPoint</Application>
  <PresentationFormat>Breitbild</PresentationFormat>
  <Paragraphs>358</Paragraphs>
  <Slides>32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32</vt:i4>
      </vt:variant>
    </vt:vector>
  </HeadingPairs>
  <TitlesOfParts>
    <vt:vector size="39" baseType="lpstr">
      <vt:lpstr>Arial</vt:lpstr>
      <vt:lpstr>Calibri</vt:lpstr>
      <vt:lpstr>Calibri Light</vt:lpstr>
      <vt:lpstr>Comic Sans MS</vt:lpstr>
      <vt:lpstr>MV Boli</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ITDZ-Berlin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Schulz, André</dc:creator>
  <cp:lastModifiedBy>Schulz, André</cp:lastModifiedBy>
  <cp:revision>23</cp:revision>
  <dcterms:created xsi:type="dcterms:W3CDTF">2024-07-12T06:08:42Z</dcterms:created>
  <dcterms:modified xsi:type="dcterms:W3CDTF">2024-07-19T08:06:22Z</dcterms:modified>
</cp:coreProperties>
</file>