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4660"/>
  </p:normalViewPr>
  <p:slideViewPr>
    <p:cSldViewPr snapToGrid="0">
      <p:cViewPr varScale="1">
        <p:scale>
          <a:sx n="52" d="100"/>
          <a:sy n="52" d="100"/>
        </p:scale>
        <p:origin x="1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nchor="ct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smtClean="0"/>
              <a:t>Titelmasterformat durch Klicken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10/4/2024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Rechtsmittel/Beschwerden und </a:t>
            </a:r>
            <a:r>
              <a:rPr lang="de-DE" smtClean="0"/>
              <a:t>andere Kontrollmöglichkeiten</a:t>
            </a:r>
            <a:endParaRPr lang="de-DE" dirty="0"/>
          </a:p>
        </p:txBody>
      </p:sp>
      <p:sp>
        <p:nvSpPr>
          <p:cNvPr id="3" name="Untertitel 2"/>
          <p:cNvSpPr>
            <a:spLocks noGrp="1"/>
          </p:cNvSpPr>
          <p:nvPr>
            <p:ph type="subTitle" idx="1"/>
          </p:nvPr>
        </p:nvSpPr>
        <p:spPr/>
        <p:txBody>
          <a:bodyPr/>
          <a:lstStyle/>
          <a:p>
            <a:r>
              <a:rPr lang="de-DE" dirty="0" smtClean="0"/>
              <a:t>Geschäftsgang</a:t>
            </a:r>
            <a:endParaRPr lang="de-DE" dirty="0"/>
          </a:p>
        </p:txBody>
      </p:sp>
    </p:spTree>
    <p:extLst>
      <p:ext uri="{BB962C8B-B14F-4D97-AF65-F5344CB8AC3E}">
        <p14:creationId xmlns:p14="http://schemas.microsoft.com/office/powerpoint/2010/main" val="296419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Dienstaufsichtsbeschwerden</a:t>
            </a:r>
          </a:p>
        </p:txBody>
      </p:sp>
      <p:sp>
        <p:nvSpPr>
          <p:cNvPr id="3" name="Inhaltsplatzhalter 2"/>
          <p:cNvSpPr>
            <a:spLocks noGrp="1"/>
          </p:cNvSpPr>
          <p:nvPr>
            <p:ph idx="1"/>
          </p:nvPr>
        </p:nvSpPr>
        <p:spPr/>
        <p:txBody>
          <a:bodyPr/>
          <a:lstStyle/>
          <a:p>
            <a:r>
              <a:rPr lang="de-DE" dirty="0"/>
              <a:t>Werden von der Verwaltung bearbeitet</a:t>
            </a:r>
          </a:p>
          <a:p>
            <a:r>
              <a:rPr lang="de-DE" dirty="0"/>
              <a:t>Stellungnahme des jeweiligen Mitarbeiters wird eingeholt</a:t>
            </a:r>
          </a:p>
          <a:p>
            <a:r>
              <a:rPr lang="de-DE" dirty="0"/>
              <a:t>Einreichender erhält Stellungnahme der Behördenleitung</a:t>
            </a:r>
          </a:p>
          <a:p>
            <a:r>
              <a:rPr lang="de-DE" dirty="0" smtClean="0"/>
              <a:t>Wichtig! Erscheinen </a:t>
            </a:r>
            <a:r>
              <a:rPr lang="de-DE" dirty="0"/>
              <a:t>nicht in der Personalakte</a:t>
            </a:r>
          </a:p>
        </p:txBody>
      </p:sp>
    </p:spTree>
    <p:extLst>
      <p:ext uri="{BB962C8B-B14F-4D97-AF65-F5344CB8AC3E}">
        <p14:creationId xmlns:p14="http://schemas.microsoft.com/office/powerpoint/2010/main" val="2651467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Schadensersatzansprüche</a:t>
            </a:r>
          </a:p>
        </p:txBody>
      </p:sp>
      <p:sp>
        <p:nvSpPr>
          <p:cNvPr id="3" name="Inhaltsplatzhalter 2"/>
          <p:cNvSpPr>
            <a:spLocks noGrp="1"/>
          </p:cNvSpPr>
          <p:nvPr>
            <p:ph idx="1"/>
          </p:nvPr>
        </p:nvSpPr>
        <p:spPr/>
        <p:txBody>
          <a:bodyPr>
            <a:normAutofit/>
          </a:bodyPr>
          <a:lstStyle/>
          <a:p>
            <a:r>
              <a:rPr lang="de-DE" dirty="0"/>
              <a:t>Wenn Beweismittel beschädigt worden sind</a:t>
            </a:r>
          </a:p>
          <a:p>
            <a:r>
              <a:rPr lang="de-DE" dirty="0"/>
              <a:t>Wenn eingereichte Akten beschädigt worden sind</a:t>
            </a:r>
          </a:p>
          <a:p>
            <a:r>
              <a:rPr lang="de-DE" dirty="0"/>
              <a:t>Wenn Akten falsch versandt worden sind und Portokosten entstehen</a:t>
            </a:r>
          </a:p>
          <a:p>
            <a:r>
              <a:rPr lang="de-DE" dirty="0"/>
              <a:t>Wenn Abladungen nicht rechtzeitig zugegangen sind und Reisekosten entstanden sind</a:t>
            </a:r>
          </a:p>
          <a:p>
            <a:r>
              <a:rPr lang="de-DE" dirty="0"/>
              <a:t>Bei zu langer U-Haft</a:t>
            </a:r>
          </a:p>
        </p:txBody>
      </p:sp>
    </p:spTree>
    <p:extLst>
      <p:ext uri="{BB962C8B-B14F-4D97-AF65-F5344CB8AC3E}">
        <p14:creationId xmlns:p14="http://schemas.microsoft.com/office/powerpoint/2010/main" val="1452292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Ablehnung von Richtern § 42 ff ZPO</a:t>
            </a:r>
          </a:p>
        </p:txBody>
      </p:sp>
      <p:sp>
        <p:nvSpPr>
          <p:cNvPr id="3" name="Inhaltsplatzhalter 2"/>
          <p:cNvSpPr>
            <a:spLocks noGrp="1"/>
          </p:cNvSpPr>
          <p:nvPr>
            <p:ph idx="1"/>
          </p:nvPr>
        </p:nvSpPr>
        <p:spPr/>
        <p:txBody>
          <a:bodyPr>
            <a:normAutofit/>
          </a:bodyPr>
          <a:lstStyle/>
          <a:p>
            <a:r>
              <a:rPr lang="de-DE" dirty="0"/>
              <a:t>Bei Befangenheit kann ein Ablehnungsersuchen gestellt werden</a:t>
            </a:r>
          </a:p>
          <a:p>
            <a:r>
              <a:rPr lang="de-DE" dirty="0"/>
              <a:t>Ablehnungsgesuch kann </a:t>
            </a:r>
            <a:r>
              <a:rPr lang="de-DE" dirty="0" smtClean="0"/>
              <a:t>bei </a:t>
            </a:r>
            <a:r>
              <a:rPr lang="de-DE" dirty="0"/>
              <a:t>der </a:t>
            </a:r>
            <a:r>
              <a:rPr lang="de-DE" dirty="0" err="1"/>
              <a:t>Gst</a:t>
            </a:r>
            <a:r>
              <a:rPr lang="de-DE" dirty="0"/>
              <a:t> zu Protokoll gegeben werden</a:t>
            </a:r>
          </a:p>
          <a:p>
            <a:r>
              <a:rPr lang="de-DE" dirty="0"/>
              <a:t>Ablehnungsgesuch ist glaubhaft zu machen</a:t>
            </a:r>
          </a:p>
          <a:p>
            <a:r>
              <a:rPr lang="de-DE" dirty="0"/>
              <a:t>Der abgelehnte Richter hat sich über den Ablehnungsgrund dienstlich zu äußern</a:t>
            </a:r>
          </a:p>
          <a:p>
            <a:r>
              <a:rPr lang="de-DE" dirty="0"/>
              <a:t>Wenn Verhandlung </a:t>
            </a:r>
            <a:r>
              <a:rPr lang="de-DE" dirty="0" smtClean="0"/>
              <a:t>bereits </a:t>
            </a:r>
            <a:r>
              <a:rPr lang="de-DE" dirty="0"/>
              <a:t>läuft, ist glaubhaft zu machen, dass der Ablehnungsgrund erst später </a:t>
            </a:r>
            <a:r>
              <a:rPr lang="de-DE" dirty="0" smtClean="0"/>
              <a:t>entstanden </a:t>
            </a:r>
            <a:r>
              <a:rPr lang="de-DE" dirty="0"/>
              <a:t>ist bzw. bekannt wurde.</a:t>
            </a:r>
          </a:p>
        </p:txBody>
      </p:sp>
    </p:spTree>
    <p:extLst>
      <p:ext uri="{BB962C8B-B14F-4D97-AF65-F5344CB8AC3E}">
        <p14:creationId xmlns:p14="http://schemas.microsoft.com/office/powerpoint/2010/main" val="3104670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Ablehnung von Richtern</a:t>
            </a:r>
          </a:p>
        </p:txBody>
      </p:sp>
      <p:sp>
        <p:nvSpPr>
          <p:cNvPr id="3" name="Inhaltsplatzhalter 2"/>
          <p:cNvSpPr>
            <a:spLocks noGrp="1"/>
          </p:cNvSpPr>
          <p:nvPr>
            <p:ph idx="1"/>
          </p:nvPr>
        </p:nvSpPr>
        <p:spPr/>
        <p:txBody>
          <a:bodyPr/>
          <a:lstStyle/>
          <a:p>
            <a:r>
              <a:rPr lang="de-DE" dirty="0"/>
              <a:t>Ablehnung wird durch Gericht entschieden</a:t>
            </a:r>
          </a:p>
          <a:p>
            <a:r>
              <a:rPr lang="de-DE" dirty="0"/>
              <a:t>Die Entscheidung ergeht durch Beschluss</a:t>
            </a:r>
          </a:p>
          <a:p>
            <a:r>
              <a:rPr lang="de-DE" dirty="0"/>
              <a:t>-&gt; Befangenheit begründet: kein Rechtsmittel</a:t>
            </a:r>
          </a:p>
          <a:p>
            <a:r>
              <a:rPr lang="de-DE" dirty="0"/>
              <a:t>-&gt; Befangenheit unbegründet: sofortige Beschwerde</a:t>
            </a:r>
          </a:p>
        </p:txBody>
      </p:sp>
    </p:spTree>
    <p:extLst>
      <p:ext uri="{BB962C8B-B14F-4D97-AF65-F5344CB8AC3E}">
        <p14:creationId xmlns:p14="http://schemas.microsoft.com/office/powerpoint/2010/main" val="821150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Selbstablehnung eines Richters</a:t>
            </a:r>
          </a:p>
        </p:txBody>
      </p:sp>
      <p:sp>
        <p:nvSpPr>
          <p:cNvPr id="3" name="Inhaltsplatzhalter 2"/>
          <p:cNvSpPr>
            <a:spLocks noGrp="1"/>
          </p:cNvSpPr>
          <p:nvPr>
            <p:ph idx="1"/>
          </p:nvPr>
        </p:nvSpPr>
        <p:spPr/>
        <p:txBody>
          <a:bodyPr/>
          <a:lstStyle/>
          <a:p>
            <a:r>
              <a:rPr lang="de-DE" dirty="0"/>
              <a:t>= Ausschluss Kraft Gesetzes</a:t>
            </a:r>
          </a:p>
          <a:p>
            <a:r>
              <a:rPr lang="de-DE" dirty="0"/>
              <a:t>Richter/in ist selbst Partei</a:t>
            </a:r>
          </a:p>
          <a:p>
            <a:r>
              <a:rPr lang="de-DE" dirty="0"/>
              <a:t>Partei ist Ehegatte</a:t>
            </a:r>
          </a:p>
          <a:p>
            <a:r>
              <a:rPr lang="de-DE" dirty="0"/>
              <a:t>Partei ist Person der Verwandtschaft in gerader Linie bis zum 3. Grad</a:t>
            </a:r>
          </a:p>
        </p:txBody>
      </p:sp>
    </p:spTree>
    <p:extLst>
      <p:ext uri="{BB962C8B-B14F-4D97-AF65-F5344CB8AC3E}">
        <p14:creationId xmlns:p14="http://schemas.microsoft.com/office/powerpoint/2010/main" val="806609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Geschäftsprüfungen</a:t>
            </a:r>
          </a:p>
        </p:txBody>
      </p:sp>
      <p:sp>
        <p:nvSpPr>
          <p:cNvPr id="3" name="Inhaltsplatzhalter 2"/>
          <p:cNvSpPr>
            <a:spLocks noGrp="1"/>
          </p:cNvSpPr>
          <p:nvPr>
            <p:ph idx="1"/>
          </p:nvPr>
        </p:nvSpPr>
        <p:spPr/>
        <p:txBody>
          <a:bodyPr/>
          <a:lstStyle/>
          <a:p>
            <a:r>
              <a:rPr lang="de-DE" dirty="0"/>
              <a:t>Ziele</a:t>
            </a:r>
          </a:p>
          <a:p>
            <a:r>
              <a:rPr lang="de-DE" dirty="0"/>
              <a:t>Ordnungsgemäße und einheitliche Behandlung von Geschäften</a:t>
            </a:r>
          </a:p>
          <a:p>
            <a:r>
              <a:rPr lang="de-DE" dirty="0"/>
              <a:t>Haushaltsgrundsätze sind einzuhalten</a:t>
            </a:r>
          </a:p>
          <a:p>
            <a:r>
              <a:rPr lang="de-DE" dirty="0"/>
              <a:t>Leistungsfähigkeit und Arbeitsqualität wird überprüft</a:t>
            </a:r>
          </a:p>
          <a:p>
            <a:r>
              <a:rPr lang="de-DE" dirty="0"/>
              <a:t>Bürgerfreundliche und Bürgernähe wird bewertet</a:t>
            </a:r>
          </a:p>
        </p:txBody>
      </p:sp>
    </p:spTree>
    <p:extLst>
      <p:ext uri="{BB962C8B-B14F-4D97-AF65-F5344CB8AC3E}">
        <p14:creationId xmlns:p14="http://schemas.microsoft.com/office/powerpoint/2010/main" val="3329682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Zuständigkeit</a:t>
            </a:r>
          </a:p>
        </p:txBody>
      </p:sp>
      <p:sp>
        <p:nvSpPr>
          <p:cNvPr id="3" name="Inhaltsplatzhalter 2"/>
          <p:cNvSpPr>
            <a:spLocks noGrp="1"/>
          </p:cNvSpPr>
          <p:nvPr>
            <p:ph idx="1"/>
          </p:nvPr>
        </p:nvSpPr>
        <p:spPr/>
        <p:txBody>
          <a:bodyPr>
            <a:normAutofit/>
          </a:bodyPr>
          <a:lstStyle/>
          <a:p>
            <a:r>
              <a:rPr lang="de-DE" dirty="0" smtClean="0"/>
              <a:t>Geschäftsleitung</a:t>
            </a:r>
            <a:endParaRPr lang="de-DE" dirty="0"/>
          </a:p>
          <a:p>
            <a:r>
              <a:rPr lang="de-DE" dirty="0"/>
              <a:t>Unterteilung</a:t>
            </a:r>
          </a:p>
          <a:p>
            <a:r>
              <a:rPr lang="de-DE" dirty="0"/>
              <a:t>Äußere Ordnung: Übersichtlichkeit Regale, räumliche Ausstattung, Dienstsiegel, Eingangsmappe, Arbeitsreste, Kalender-und Registerführung</a:t>
            </a:r>
          </a:p>
          <a:p>
            <a:r>
              <a:rPr lang="de-DE" dirty="0"/>
              <a:t>Aktenführung allgemein: Kosten, Einzelprüfung</a:t>
            </a:r>
          </a:p>
          <a:p>
            <a:endParaRPr lang="de-DE" dirty="0"/>
          </a:p>
        </p:txBody>
      </p:sp>
    </p:spTree>
    <p:extLst>
      <p:ext uri="{BB962C8B-B14F-4D97-AF65-F5344CB8AC3E}">
        <p14:creationId xmlns:p14="http://schemas.microsoft.com/office/powerpoint/2010/main" val="3055690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D37DAD-F4BC-4943-8970-2FD47643B890}"/>
              </a:ext>
            </a:extLst>
          </p:cNvPr>
          <p:cNvSpPr>
            <a:spLocks noGrp="1"/>
          </p:cNvSpPr>
          <p:nvPr>
            <p:ph type="title"/>
          </p:nvPr>
        </p:nvSpPr>
        <p:spPr/>
        <p:txBody>
          <a:bodyPr/>
          <a:lstStyle/>
          <a:p>
            <a:r>
              <a:rPr lang="de-DE" dirty="0"/>
              <a:t>Rechtsmittel und Rechtsbehelfe</a:t>
            </a:r>
          </a:p>
        </p:txBody>
      </p:sp>
      <p:sp>
        <p:nvSpPr>
          <p:cNvPr id="3" name="Inhaltsplatzhalter 2">
            <a:extLst>
              <a:ext uri="{FF2B5EF4-FFF2-40B4-BE49-F238E27FC236}">
                <a16:creationId xmlns:a16="http://schemas.microsoft.com/office/drawing/2014/main" id="{4CA54FB4-7F20-4E7D-8A01-2FD6550789EC}"/>
              </a:ext>
            </a:extLst>
          </p:cNvPr>
          <p:cNvSpPr>
            <a:spLocks noGrp="1"/>
          </p:cNvSpPr>
          <p:nvPr>
            <p:ph idx="1"/>
          </p:nvPr>
        </p:nvSpPr>
        <p:spPr/>
        <p:txBody>
          <a:bodyPr/>
          <a:lstStyle/>
          <a:p>
            <a:r>
              <a:rPr lang="de-DE" dirty="0"/>
              <a:t>Jeder, der von einer gerichtlichen </a:t>
            </a:r>
            <a:r>
              <a:rPr lang="de-DE" dirty="0" smtClean="0"/>
              <a:t>Entscheidung betroffen </a:t>
            </a:r>
            <a:r>
              <a:rPr lang="de-DE" dirty="0"/>
              <a:t>ist (Beschwer) kann sich grundsätzlich gegen diese Entscheidung wenden, mit dem Ziel, die Aufhebung oder Abänderung dieser Entscheidung zu erreichen, solange die Entscheidung noch nicht rechtskräftig ist.</a:t>
            </a:r>
          </a:p>
        </p:txBody>
      </p:sp>
    </p:spTree>
    <p:extLst>
      <p:ext uri="{BB962C8B-B14F-4D97-AF65-F5344CB8AC3E}">
        <p14:creationId xmlns:p14="http://schemas.microsoft.com/office/powerpoint/2010/main" val="2379194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709C06-C434-46C4-833E-24A1D766511E}"/>
              </a:ext>
            </a:extLst>
          </p:cNvPr>
          <p:cNvSpPr>
            <a:spLocks noGrp="1"/>
          </p:cNvSpPr>
          <p:nvPr>
            <p:ph type="title"/>
          </p:nvPr>
        </p:nvSpPr>
        <p:spPr/>
        <p:txBody>
          <a:bodyPr>
            <a:normAutofit/>
          </a:bodyPr>
          <a:lstStyle/>
          <a:p>
            <a:r>
              <a:rPr lang="de-DE" dirty="0"/>
              <a:t>Unterschied zwischen Rechtsmittel und Rechtsbehelfen</a:t>
            </a:r>
          </a:p>
        </p:txBody>
      </p:sp>
      <p:sp>
        <p:nvSpPr>
          <p:cNvPr id="3" name="Inhaltsplatzhalter 2">
            <a:extLst>
              <a:ext uri="{FF2B5EF4-FFF2-40B4-BE49-F238E27FC236}">
                <a16:creationId xmlns:a16="http://schemas.microsoft.com/office/drawing/2014/main" id="{44BB22D4-E0E3-4492-B604-FBE99D8AAE78}"/>
              </a:ext>
            </a:extLst>
          </p:cNvPr>
          <p:cNvSpPr>
            <a:spLocks noGrp="1"/>
          </p:cNvSpPr>
          <p:nvPr>
            <p:ph idx="1"/>
          </p:nvPr>
        </p:nvSpPr>
        <p:spPr/>
        <p:txBody>
          <a:bodyPr/>
          <a:lstStyle/>
          <a:p>
            <a:r>
              <a:rPr lang="de-DE" dirty="0"/>
              <a:t>Der Unterschied zwischen Rechtsmitteln und Rechtsbehelfen liegt in deren Wirkung.</a:t>
            </a:r>
          </a:p>
          <a:p>
            <a:r>
              <a:rPr lang="de-DE" dirty="0"/>
              <a:t>Rechtsmittel verhindern den Eintritt der formellen Rechtskraft und </a:t>
            </a:r>
            <a:r>
              <a:rPr lang="de-DE" dirty="0" smtClean="0"/>
              <a:t>unterliegen </a:t>
            </a:r>
            <a:r>
              <a:rPr lang="de-DE" dirty="0"/>
              <a:t>der Entscheidung der höheren Instanz.</a:t>
            </a:r>
          </a:p>
          <a:p>
            <a:r>
              <a:rPr lang="de-DE" dirty="0"/>
              <a:t>Bei Rechtsbehelfen entscheidet keine höhere Instanz</a:t>
            </a:r>
          </a:p>
          <a:p>
            <a:r>
              <a:rPr lang="de-DE" dirty="0"/>
              <a:t>Bsp. Einspruch, Widerspruch </a:t>
            </a:r>
          </a:p>
        </p:txBody>
      </p:sp>
    </p:spTree>
    <p:extLst>
      <p:ext uri="{BB962C8B-B14F-4D97-AF65-F5344CB8AC3E}">
        <p14:creationId xmlns:p14="http://schemas.microsoft.com/office/powerpoint/2010/main" val="928661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Rechtbehelfsbelehrung</a:t>
            </a:r>
            <a:endParaRPr lang="de-DE" dirty="0"/>
          </a:p>
        </p:txBody>
      </p:sp>
      <p:sp>
        <p:nvSpPr>
          <p:cNvPr id="3" name="Inhaltsplatzhalter 2"/>
          <p:cNvSpPr>
            <a:spLocks noGrp="1"/>
          </p:cNvSpPr>
          <p:nvPr>
            <p:ph idx="1"/>
          </p:nvPr>
        </p:nvSpPr>
        <p:spPr/>
        <p:txBody>
          <a:bodyPr>
            <a:normAutofit fontScale="85000" lnSpcReduction="10000"/>
          </a:bodyPr>
          <a:lstStyle/>
          <a:p>
            <a:r>
              <a:rPr lang="de-DE" sz="2600" dirty="0"/>
              <a:t>Eine Rechtsbehelfsbelehrung ist die Belehrung darüber, ob und wie eine behördliche oder gerichtliche Entscheidung durch einen Rechtsbehelf angegriffen werden kann.</a:t>
            </a:r>
          </a:p>
          <a:p>
            <a:r>
              <a:rPr lang="de-DE" sz="2600" dirty="0"/>
              <a:t>Im Verwaltungsrecht ergibt sich diese Pflicht aus § 58 Abs.1 der Verwaltungsgerichtsordnung. Danach beginnt die Frist für ein Rechtsmittel oder einem Rechtsbehelf erst dann zu laufen, wenn der Beteiligte schriftlich oder elektronisch belehrt worden ist.</a:t>
            </a:r>
          </a:p>
          <a:p>
            <a:r>
              <a:rPr lang="de-DE" sz="2600" dirty="0"/>
              <a:t>Gleiches gilt nach § 35 a StPO , nach § 9 Abs. 5 ArbGG und nach § 39 </a:t>
            </a:r>
            <a:r>
              <a:rPr lang="de-DE" sz="2600" dirty="0" err="1"/>
              <a:t>FamFG</a:t>
            </a:r>
            <a:r>
              <a:rPr lang="de-DE" sz="2600" dirty="0"/>
              <a:t> im Familienrecht</a:t>
            </a:r>
            <a:r>
              <a:rPr lang="de-DE" dirty="0"/>
              <a:t>.</a:t>
            </a:r>
          </a:p>
          <a:p>
            <a:endParaRPr lang="de-DE" dirty="0"/>
          </a:p>
        </p:txBody>
      </p:sp>
    </p:spTree>
    <p:extLst>
      <p:ext uri="{BB962C8B-B14F-4D97-AF65-F5344CB8AC3E}">
        <p14:creationId xmlns:p14="http://schemas.microsoft.com/office/powerpoint/2010/main" val="2633980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FFDE04-C1FC-4F18-A9FF-04EB013856E8}"/>
              </a:ext>
            </a:extLst>
          </p:cNvPr>
          <p:cNvSpPr>
            <a:spLocks noGrp="1"/>
          </p:cNvSpPr>
          <p:nvPr>
            <p:ph type="title"/>
          </p:nvPr>
        </p:nvSpPr>
        <p:spPr/>
        <p:txBody>
          <a:bodyPr/>
          <a:lstStyle/>
          <a:p>
            <a:r>
              <a:rPr lang="de-DE" dirty="0"/>
              <a:t>Berufung §§ 511 ff ZPO</a:t>
            </a:r>
          </a:p>
        </p:txBody>
      </p:sp>
      <p:sp>
        <p:nvSpPr>
          <p:cNvPr id="3" name="Inhaltsplatzhalter 2">
            <a:extLst>
              <a:ext uri="{FF2B5EF4-FFF2-40B4-BE49-F238E27FC236}">
                <a16:creationId xmlns:a16="http://schemas.microsoft.com/office/drawing/2014/main" id="{C65133F4-82DE-440C-ABA4-73B513D63C59}"/>
              </a:ext>
            </a:extLst>
          </p:cNvPr>
          <p:cNvSpPr>
            <a:spLocks noGrp="1"/>
          </p:cNvSpPr>
          <p:nvPr>
            <p:ph idx="1"/>
          </p:nvPr>
        </p:nvSpPr>
        <p:spPr/>
        <p:txBody>
          <a:bodyPr>
            <a:normAutofit/>
          </a:bodyPr>
          <a:lstStyle/>
          <a:p>
            <a:r>
              <a:rPr lang="de-DE" dirty="0"/>
              <a:t>Gem.§ 511 Abs. 1 ZPO findet die Berufung gegen die im ersten Rechtszug erlassenen Endurteile statt- also gegen Urteile des Amtsgericht oder Landgerichts</a:t>
            </a:r>
          </a:p>
          <a:p>
            <a:r>
              <a:rPr lang="de-DE" dirty="0"/>
              <a:t>Die Berufungsfrist beträgt einen Monat, sie ist eine Notfrist § 224 Abs. 1 S. 2 ZPO und beginnt mit der Zustellung des Urteils</a:t>
            </a:r>
          </a:p>
          <a:p>
            <a:r>
              <a:rPr lang="de-DE" dirty="0"/>
              <a:t>Die Berufung ist durch Einreichung einer Berufungsschrift beim Berufungsgericht nach §§ 519 und 130 ZPO einzulegen.</a:t>
            </a:r>
          </a:p>
        </p:txBody>
      </p:sp>
    </p:spTree>
    <p:extLst>
      <p:ext uri="{BB962C8B-B14F-4D97-AF65-F5344CB8AC3E}">
        <p14:creationId xmlns:p14="http://schemas.microsoft.com/office/powerpoint/2010/main" val="2706735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C00B30-0A88-4210-B515-06E23F7DC58A}"/>
              </a:ext>
            </a:extLst>
          </p:cNvPr>
          <p:cNvSpPr>
            <a:spLocks noGrp="1"/>
          </p:cNvSpPr>
          <p:nvPr>
            <p:ph type="title"/>
          </p:nvPr>
        </p:nvSpPr>
        <p:spPr/>
        <p:txBody>
          <a:bodyPr/>
          <a:lstStyle/>
          <a:p>
            <a:r>
              <a:rPr lang="de-DE" dirty="0"/>
              <a:t>Revision § § 542 ff ZPO</a:t>
            </a:r>
          </a:p>
        </p:txBody>
      </p:sp>
      <p:sp>
        <p:nvSpPr>
          <p:cNvPr id="3" name="Inhaltsplatzhalter 2">
            <a:extLst>
              <a:ext uri="{FF2B5EF4-FFF2-40B4-BE49-F238E27FC236}">
                <a16:creationId xmlns:a16="http://schemas.microsoft.com/office/drawing/2014/main" id="{5C299A84-954B-4367-8543-74B4721BA4CD}"/>
              </a:ext>
            </a:extLst>
          </p:cNvPr>
          <p:cNvSpPr>
            <a:spLocks noGrp="1"/>
          </p:cNvSpPr>
          <p:nvPr>
            <p:ph idx="1"/>
          </p:nvPr>
        </p:nvSpPr>
        <p:spPr/>
        <p:txBody>
          <a:bodyPr>
            <a:normAutofit/>
          </a:bodyPr>
          <a:lstStyle/>
          <a:p>
            <a:r>
              <a:rPr lang="de-DE" dirty="0"/>
              <a:t>Die Revision ist statthaftgegen die Endurteile der Berufungsinstanz</a:t>
            </a:r>
          </a:p>
          <a:p>
            <a:r>
              <a:rPr lang="de-DE" dirty="0"/>
              <a:t>Im Gegensatz zur Berufung handelt es sich bei der Revision um keine neue Tatsacheninstanz, denn es wird grundsätzlich nur die rechtliche Seite des Urteils nachgeprüft</a:t>
            </a:r>
          </a:p>
          <a:p>
            <a:r>
              <a:rPr lang="de-DE" dirty="0"/>
              <a:t>Die Revision ist binnen einer Notfrist von 1 Monat einzulegen. Auch diese Frist beginnt mit der wirksamen Zustellung </a:t>
            </a:r>
            <a:r>
              <a:rPr lang="de-DE"/>
              <a:t>des Urteils</a:t>
            </a:r>
            <a:endParaRPr lang="de-DE" dirty="0"/>
          </a:p>
        </p:txBody>
      </p:sp>
    </p:spTree>
    <p:extLst>
      <p:ext uri="{BB962C8B-B14F-4D97-AF65-F5344CB8AC3E}">
        <p14:creationId xmlns:p14="http://schemas.microsoft.com/office/powerpoint/2010/main" val="3613816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2800" b="1" dirty="0"/>
              <a:t>Andere Möglichkeiten sich gegen Entscheidungen und Verhalten zu </a:t>
            </a:r>
            <a:r>
              <a:rPr lang="de-DE" sz="2800" b="1" dirty="0" err="1"/>
              <a:t>wehren:Dienstaufsicht</a:t>
            </a:r>
            <a:r>
              <a:rPr lang="de-DE" sz="2800" b="1" dirty="0"/>
              <a:t>/ Dienstaufsichtsbeschwerden</a:t>
            </a:r>
          </a:p>
        </p:txBody>
      </p:sp>
      <p:sp>
        <p:nvSpPr>
          <p:cNvPr id="3" name="Inhaltsplatzhalter 2"/>
          <p:cNvSpPr>
            <a:spLocks noGrp="1"/>
          </p:cNvSpPr>
          <p:nvPr>
            <p:ph idx="1"/>
          </p:nvPr>
        </p:nvSpPr>
        <p:spPr/>
        <p:txBody>
          <a:bodyPr>
            <a:normAutofit/>
          </a:bodyPr>
          <a:lstStyle/>
          <a:p>
            <a:r>
              <a:rPr lang="de-DE" dirty="0"/>
              <a:t>Dienstaufsicht:</a:t>
            </a:r>
          </a:p>
          <a:p>
            <a:r>
              <a:rPr lang="de-DE" dirty="0"/>
              <a:t>§ 22 Abs. 3 GVG</a:t>
            </a:r>
          </a:p>
          <a:p>
            <a:r>
              <a:rPr lang="de-DE" dirty="0"/>
              <a:t>Die allgemeine Dienstaufsicht kann von der Landesjustizverwaltung dem Präsidenten des übergeordneten Landgerichts übertragen werden. Geschieht dies nicht, so ist, wenn das AG mit mehreren Richtern besetzt ist, einem von ihnen von der Landesjustizverwaltung die allgemeine Dienstaufsicht zu übertragen.</a:t>
            </a:r>
          </a:p>
        </p:txBody>
      </p:sp>
    </p:spTree>
    <p:extLst>
      <p:ext uri="{BB962C8B-B14F-4D97-AF65-F5344CB8AC3E}">
        <p14:creationId xmlns:p14="http://schemas.microsoft.com/office/powerpoint/2010/main" val="1427181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Unterschied der Dienstaufsicht</a:t>
            </a:r>
          </a:p>
        </p:txBody>
      </p:sp>
      <p:sp>
        <p:nvSpPr>
          <p:cNvPr id="3" name="Inhaltsplatzhalter 2"/>
          <p:cNvSpPr>
            <a:spLocks noGrp="1"/>
          </p:cNvSpPr>
          <p:nvPr>
            <p:ph idx="1"/>
          </p:nvPr>
        </p:nvSpPr>
        <p:spPr/>
        <p:txBody>
          <a:bodyPr/>
          <a:lstStyle/>
          <a:p>
            <a:r>
              <a:rPr lang="de-DE" dirty="0"/>
              <a:t>Richter: Kontrolle ob Gesetz eingehalten wird</a:t>
            </a:r>
          </a:p>
          <a:p>
            <a:r>
              <a:rPr lang="de-DE" dirty="0"/>
              <a:t>Rechtspfleger: Kontrolle ob Gesetz eingehalten wird</a:t>
            </a:r>
          </a:p>
          <a:p>
            <a:r>
              <a:rPr lang="de-DE" dirty="0"/>
              <a:t>Abteilungen: Kontrolle der gesamten Arbeitsvorgänge (keine Entscheidungsgewalt)</a:t>
            </a:r>
          </a:p>
        </p:txBody>
      </p:sp>
    </p:spTree>
    <p:extLst>
      <p:ext uri="{BB962C8B-B14F-4D97-AF65-F5344CB8AC3E}">
        <p14:creationId xmlns:p14="http://schemas.microsoft.com/office/powerpoint/2010/main" val="1518330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Dienstaufsichtsbeschwerden</a:t>
            </a:r>
          </a:p>
        </p:txBody>
      </p:sp>
      <p:sp>
        <p:nvSpPr>
          <p:cNvPr id="3" name="Inhaltsplatzhalter 2"/>
          <p:cNvSpPr>
            <a:spLocks noGrp="1"/>
          </p:cNvSpPr>
          <p:nvPr>
            <p:ph idx="1"/>
          </p:nvPr>
        </p:nvSpPr>
        <p:spPr/>
        <p:txBody>
          <a:bodyPr/>
          <a:lstStyle/>
          <a:p>
            <a:r>
              <a:rPr lang="de-DE" dirty="0"/>
              <a:t>Werden durch rechtssuchende </a:t>
            </a:r>
            <a:r>
              <a:rPr lang="de-DE" dirty="0" smtClean="0"/>
              <a:t>Bürger*innen </a:t>
            </a:r>
            <a:r>
              <a:rPr lang="de-DE" dirty="0"/>
              <a:t>oder </a:t>
            </a:r>
            <a:r>
              <a:rPr lang="de-DE" dirty="0" err="1" smtClean="0"/>
              <a:t>Rechtsanwält</a:t>
            </a:r>
            <a:r>
              <a:rPr lang="de-DE" dirty="0" smtClean="0"/>
              <a:t>*innen </a:t>
            </a:r>
            <a:r>
              <a:rPr lang="de-DE" dirty="0"/>
              <a:t>eingelegt</a:t>
            </a:r>
          </a:p>
          <a:p>
            <a:r>
              <a:rPr lang="de-DE" dirty="0"/>
              <a:t>Gründe:</a:t>
            </a:r>
          </a:p>
          <a:p>
            <a:r>
              <a:rPr lang="de-DE" dirty="0"/>
              <a:t>Zeitliche Verzögerung der Bearbeitung</a:t>
            </a:r>
          </a:p>
          <a:p>
            <a:r>
              <a:rPr lang="de-DE" dirty="0"/>
              <a:t>Unangemessenes Verhalten gegenüber Parteien</a:t>
            </a:r>
          </a:p>
          <a:p>
            <a:r>
              <a:rPr lang="de-DE" dirty="0"/>
              <a:t>Verfahrensfehler</a:t>
            </a:r>
          </a:p>
        </p:txBody>
      </p:sp>
    </p:spTree>
    <p:extLst>
      <p:ext uri="{BB962C8B-B14F-4D97-AF65-F5344CB8AC3E}">
        <p14:creationId xmlns:p14="http://schemas.microsoft.com/office/powerpoint/2010/main" val="3383237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636</Words>
  <Application>Microsoft Office PowerPoint</Application>
  <PresentationFormat>Breitbild</PresentationFormat>
  <Paragraphs>73</Paragraphs>
  <Slides>16</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16</vt:i4>
      </vt:variant>
    </vt:vector>
  </HeadingPairs>
  <TitlesOfParts>
    <vt:vector size="19" baseType="lpstr">
      <vt:lpstr>Century Gothic</vt:lpstr>
      <vt:lpstr>Wingdings 3</vt:lpstr>
      <vt:lpstr>Segment</vt:lpstr>
      <vt:lpstr>Rechtsmittel/Beschwerden und andere Kontrollmöglichkeiten</vt:lpstr>
      <vt:lpstr>Rechtsmittel und Rechtsbehelfe</vt:lpstr>
      <vt:lpstr>Unterschied zwischen Rechtsmittel und Rechtsbehelfen</vt:lpstr>
      <vt:lpstr>Rechtbehelfsbelehrung</vt:lpstr>
      <vt:lpstr>Berufung §§ 511 ff ZPO</vt:lpstr>
      <vt:lpstr>Revision § § 542 ff ZPO</vt:lpstr>
      <vt:lpstr>Andere Möglichkeiten sich gegen Entscheidungen und Verhalten zu wehren:Dienstaufsicht/ Dienstaufsichtsbeschwerden</vt:lpstr>
      <vt:lpstr>Unterschied der Dienstaufsicht</vt:lpstr>
      <vt:lpstr>Dienstaufsichtsbeschwerden</vt:lpstr>
      <vt:lpstr>Dienstaufsichtsbeschwerden</vt:lpstr>
      <vt:lpstr>Schadensersatzansprüche</vt:lpstr>
      <vt:lpstr>Ablehnung von Richtern § 42 ff ZPO</vt:lpstr>
      <vt:lpstr>Ablehnung von Richtern</vt:lpstr>
      <vt:lpstr>Selbstablehnung eines Richters</vt:lpstr>
      <vt:lpstr>Geschäftsprüfungen</vt:lpstr>
      <vt:lpstr>Zuständigkeit</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Rechtsmittel/Beschwerden und andere Kontrollmöglichkeiten</dc:title>
  <dc:creator>Neuendorf-Schulz, Simone</dc:creator>
  <cp:lastModifiedBy>Neuendorf-Schulz, Simone</cp:lastModifiedBy>
  <cp:revision>1</cp:revision>
  <dcterms:created xsi:type="dcterms:W3CDTF">2024-10-04T06:33:54Z</dcterms:created>
  <dcterms:modified xsi:type="dcterms:W3CDTF">2024-10-04T06:39:53Z</dcterms:modified>
</cp:coreProperties>
</file>