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73" r:id="rId3"/>
    <p:sldId id="275" r:id="rId4"/>
    <p:sldId id="258" r:id="rId5"/>
    <p:sldId id="276" r:id="rId6"/>
    <p:sldId id="259" r:id="rId7"/>
    <p:sldId id="260" r:id="rId8"/>
    <p:sldId id="261" r:id="rId9"/>
    <p:sldId id="277"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1" autoAdjust="0"/>
    <p:restoredTop sz="94660"/>
  </p:normalViewPr>
  <p:slideViewPr>
    <p:cSldViewPr snapToGrid="0" showGuides="1">
      <p:cViewPr varScale="1">
        <p:scale>
          <a:sx n="111" d="100"/>
          <a:sy n="111" d="100"/>
        </p:scale>
        <p:origin x="588" y="78"/>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F7BF98-6A73-4FAA-8E36-28C3B81DEC8B}" type="datetimeFigureOut">
              <a:rPr lang="de-DE" smtClean="0"/>
              <a:t>16.07.2026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62AA86-6CCB-4BE6-8E5B-E943E6EB2E4E}" type="slidenum">
              <a:rPr lang="de-DE" smtClean="0"/>
              <a:t>‹Nr.›</a:t>
            </a:fld>
            <a:endParaRPr lang="de-DE"/>
          </a:p>
        </p:txBody>
      </p:sp>
    </p:spTree>
    <p:extLst>
      <p:ext uri="{BB962C8B-B14F-4D97-AF65-F5344CB8AC3E}">
        <p14:creationId xmlns:p14="http://schemas.microsoft.com/office/powerpoint/2010/main" val="42140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FF62AA86-6CCB-4BE6-8E5B-E943E6EB2E4E}" type="slidenum">
              <a:rPr lang="de-DE" smtClean="0"/>
              <a:t>5</a:t>
            </a:fld>
            <a:endParaRPr lang="de-DE"/>
          </a:p>
        </p:txBody>
      </p:sp>
    </p:spTree>
    <p:extLst>
      <p:ext uri="{BB962C8B-B14F-4D97-AF65-F5344CB8AC3E}">
        <p14:creationId xmlns:p14="http://schemas.microsoft.com/office/powerpoint/2010/main" val="3052640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FF62AA86-6CCB-4BE6-8E5B-E943E6EB2E4E}" type="slidenum">
              <a:rPr lang="de-DE" smtClean="0"/>
              <a:t>7</a:t>
            </a:fld>
            <a:endParaRPr lang="de-DE"/>
          </a:p>
        </p:txBody>
      </p:sp>
    </p:spTree>
    <p:extLst>
      <p:ext uri="{BB962C8B-B14F-4D97-AF65-F5344CB8AC3E}">
        <p14:creationId xmlns:p14="http://schemas.microsoft.com/office/powerpoint/2010/main" val="1716220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AF51BBF8-AA73-4D29-B252-2952A42235A4}"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1277004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F51BBF8-AA73-4D29-B252-2952A42235A4}"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962483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F51BBF8-AA73-4D29-B252-2952A42235A4}"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148834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F51BBF8-AA73-4D29-B252-2952A42235A4}"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27599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AF51BBF8-AA73-4D29-B252-2952A42235A4}" type="datetimeFigureOut">
              <a:rPr lang="de-DE" smtClean="0"/>
              <a:t>16.07.2026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176468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AF51BBF8-AA73-4D29-B252-2952A42235A4}"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404372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AF51BBF8-AA73-4D29-B252-2952A42235A4}" type="datetimeFigureOut">
              <a:rPr lang="de-DE" smtClean="0"/>
              <a:t>16.07.2026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341734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F51BBF8-AA73-4D29-B252-2952A42235A4}" type="datetimeFigureOut">
              <a:rPr lang="de-DE" smtClean="0"/>
              <a:t>16.07.2026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156177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F51BBF8-AA73-4D29-B252-2952A42235A4}" type="datetimeFigureOut">
              <a:rPr lang="de-DE" smtClean="0"/>
              <a:t>16.07.2026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28087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AF51BBF8-AA73-4D29-B252-2952A42235A4}"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390049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AF51BBF8-AA73-4D29-B252-2952A42235A4}" type="datetimeFigureOut">
              <a:rPr lang="de-DE" smtClean="0"/>
              <a:t>16.07.2026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B97C06-63A0-4922-BD43-7EE8FF06A265}" type="slidenum">
              <a:rPr lang="de-DE" smtClean="0"/>
              <a:t>‹Nr.›</a:t>
            </a:fld>
            <a:endParaRPr lang="de-DE"/>
          </a:p>
        </p:txBody>
      </p:sp>
    </p:spTree>
    <p:extLst>
      <p:ext uri="{BB962C8B-B14F-4D97-AF65-F5344CB8AC3E}">
        <p14:creationId xmlns:p14="http://schemas.microsoft.com/office/powerpoint/2010/main" val="1254509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51BBF8-AA73-4D29-B252-2952A42235A4}" type="datetimeFigureOut">
              <a:rPr lang="de-DE" smtClean="0"/>
              <a:t>16.07.2026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97C06-63A0-4922-BD43-7EE8FF06A265}" type="slidenum">
              <a:rPr lang="de-DE" smtClean="0"/>
              <a:t>‹Nr.›</a:t>
            </a:fld>
            <a:endParaRPr lang="de-DE"/>
          </a:p>
        </p:txBody>
      </p:sp>
    </p:spTree>
    <p:extLst>
      <p:ext uri="{BB962C8B-B14F-4D97-AF65-F5344CB8AC3E}">
        <p14:creationId xmlns:p14="http://schemas.microsoft.com/office/powerpoint/2010/main" val="1885663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5" y="984143"/>
            <a:ext cx="10244138" cy="9783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b="1" dirty="0">
              <a:solidFill>
                <a:schemeClr val="tx1"/>
              </a:solidFill>
            </a:endParaRPr>
          </a:p>
          <a:p>
            <a:pPr lvl="0"/>
            <a:endParaRPr lang="de-DE" b="1" dirty="0">
              <a:solidFill>
                <a:schemeClr val="tx1"/>
              </a:solidFill>
            </a:endParaRPr>
          </a:p>
          <a:p>
            <a:pPr lvl="0"/>
            <a:endParaRPr lang="de-DE" b="1" dirty="0">
              <a:solidFill>
                <a:schemeClr val="tx1"/>
              </a:solidFill>
            </a:endParaRPr>
          </a:p>
          <a:p>
            <a:pPr lvl="0"/>
            <a:r>
              <a:rPr lang="de-DE" b="1" dirty="0">
                <a:solidFill>
                  <a:schemeClr val="tx1"/>
                </a:solidFill>
              </a:rPr>
              <a:t>Aufgabe 1)</a:t>
            </a:r>
            <a:r>
              <a:rPr lang="de-DE" dirty="0">
                <a:solidFill>
                  <a:schemeClr val="tx1"/>
                </a:solidFill>
              </a:rPr>
              <a:t>Untergliedern Sie die Familiensachen nach § 111 </a:t>
            </a:r>
            <a:r>
              <a:rPr lang="de-DE" dirty="0" err="1">
                <a:solidFill>
                  <a:schemeClr val="tx1"/>
                </a:solidFill>
              </a:rPr>
              <a:t>FamFG</a:t>
            </a:r>
            <a:r>
              <a:rPr lang="de-DE" dirty="0">
                <a:solidFill>
                  <a:schemeClr val="tx1"/>
                </a:solidFill>
              </a:rPr>
              <a:t> in ihre drei großen Hauptbereiche und nennen Sie zu jedem Bereich ein konkretes Beispiel.</a:t>
            </a:r>
          </a:p>
          <a:p>
            <a:r>
              <a:rPr lang="de-DE" dirty="0">
                <a:solidFill>
                  <a:schemeClr val="tx1"/>
                </a:solidFill>
              </a:rPr>
              <a:t> </a:t>
            </a:r>
          </a:p>
          <a:p>
            <a:r>
              <a:rPr lang="de-DE" dirty="0"/>
              <a:t>									(6 Punkte)</a:t>
            </a:r>
            <a:br>
              <a:rPr lang="de-DE" dirty="0"/>
            </a:br>
            <a:r>
              <a:rPr lang="de-DE" dirty="0">
                <a:solidFill>
                  <a:schemeClr val="tx1"/>
                </a:solidFill>
              </a:rPr>
              <a:t>												</a:t>
            </a:r>
            <a:endParaRPr lang="de-DE" i="1" dirty="0">
              <a:solidFill>
                <a:schemeClr val="tx1"/>
              </a:solidFill>
            </a:endParaRPr>
          </a:p>
        </p:txBody>
      </p:sp>
      <p:sp>
        <p:nvSpPr>
          <p:cNvPr id="3" name="Abgerundetes Rechteck 2"/>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9" name="Rechteck 8"/>
          <p:cNvSpPr/>
          <p:nvPr/>
        </p:nvSpPr>
        <p:spPr>
          <a:xfrm>
            <a:off x="1171575" y="2375671"/>
            <a:ext cx="10244137" cy="37030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accent6">
                    <a:lumMod val="75000"/>
                  </a:schemeClr>
                </a:solidFill>
              </a:rPr>
              <a:t>Ehesachen</a:t>
            </a:r>
            <a:br>
              <a:rPr lang="de-DE" dirty="0">
                <a:solidFill>
                  <a:schemeClr val="accent6">
                    <a:lumMod val="75000"/>
                  </a:schemeClr>
                </a:solidFill>
              </a:rPr>
            </a:br>
            <a:r>
              <a:rPr lang="de-DE" dirty="0">
                <a:solidFill>
                  <a:schemeClr val="accent6">
                    <a:lumMod val="75000"/>
                  </a:schemeClr>
                </a:solidFill>
              </a:rPr>
              <a:t>Scheidung der Ehe, Aufhebung der Ehe, Bestehen od. Nichtbestehen der Ehe </a:t>
            </a:r>
            <a:br>
              <a:rPr lang="de-DE" dirty="0">
                <a:solidFill>
                  <a:schemeClr val="accent6">
                    <a:lumMod val="75000"/>
                  </a:schemeClr>
                </a:solidFill>
              </a:rPr>
            </a:br>
            <a:endParaRPr lang="de-DE" dirty="0">
              <a:solidFill>
                <a:schemeClr val="accent6">
                  <a:lumMod val="75000"/>
                </a:schemeClr>
              </a:solidFill>
            </a:endParaRPr>
          </a:p>
          <a:p>
            <a:br>
              <a:rPr lang="de-DE" dirty="0">
                <a:solidFill>
                  <a:schemeClr val="accent6">
                    <a:lumMod val="75000"/>
                  </a:schemeClr>
                </a:solidFill>
              </a:rPr>
            </a:br>
            <a:r>
              <a:rPr lang="de-DE" b="1" dirty="0">
                <a:solidFill>
                  <a:schemeClr val="accent6">
                    <a:lumMod val="75000"/>
                  </a:schemeClr>
                </a:solidFill>
              </a:rPr>
              <a:t>Familienstreitsachen</a:t>
            </a:r>
            <a:br>
              <a:rPr lang="de-DE" baseline="30000" dirty="0">
                <a:solidFill>
                  <a:schemeClr val="accent6">
                    <a:lumMod val="75000"/>
                  </a:schemeClr>
                </a:solidFill>
              </a:rPr>
            </a:br>
            <a:r>
              <a:rPr lang="de-DE" dirty="0">
                <a:solidFill>
                  <a:schemeClr val="accent6">
                    <a:lumMod val="75000"/>
                  </a:schemeClr>
                </a:solidFill>
              </a:rPr>
              <a:t>Unterhalt, Güterrecht, sonstige Familiensachen § 266 I </a:t>
            </a:r>
            <a:r>
              <a:rPr lang="de-DE" dirty="0" err="1">
                <a:solidFill>
                  <a:schemeClr val="accent6">
                    <a:lumMod val="75000"/>
                  </a:schemeClr>
                </a:solidFill>
              </a:rPr>
              <a:t>FamFG</a:t>
            </a:r>
            <a:br>
              <a:rPr lang="de-DE" dirty="0">
                <a:solidFill>
                  <a:schemeClr val="accent6">
                    <a:lumMod val="75000"/>
                  </a:schemeClr>
                </a:solidFill>
              </a:rPr>
            </a:br>
            <a:br>
              <a:rPr lang="de-DE" dirty="0">
                <a:solidFill>
                  <a:schemeClr val="accent6">
                    <a:lumMod val="75000"/>
                  </a:schemeClr>
                </a:solidFill>
              </a:rPr>
            </a:br>
            <a:r>
              <a:rPr lang="de-DE" b="1" dirty="0">
                <a:solidFill>
                  <a:schemeClr val="accent6">
                    <a:lumMod val="75000"/>
                  </a:schemeClr>
                </a:solidFill>
              </a:rPr>
              <a:t>Angelegenheit der freiwilligen Gerichtsbarkeit</a:t>
            </a:r>
          </a:p>
          <a:p>
            <a:r>
              <a:rPr lang="de-DE" dirty="0">
                <a:solidFill>
                  <a:schemeClr val="accent6">
                    <a:lumMod val="75000"/>
                  </a:schemeClr>
                </a:solidFill>
              </a:rPr>
              <a:t>Kindschaftssachen, Abstammungssachen, Adoptionssachen, Ehewohnungs- und Haushaltssachen, Gewaltschutzsachen, Versorgungssachen </a:t>
            </a:r>
            <a:endParaRPr lang="de-DE" sz="2400" dirty="0">
              <a:solidFill>
                <a:schemeClr val="accent6">
                  <a:lumMod val="75000"/>
                </a:schemeClr>
              </a:solidFill>
            </a:endParaRPr>
          </a:p>
        </p:txBody>
      </p:sp>
    </p:spTree>
    <p:extLst>
      <p:ext uri="{BB962C8B-B14F-4D97-AF65-F5344CB8AC3E}">
        <p14:creationId xmlns:p14="http://schemas.microsoft.com/office/powerpoint/2010/main" val="171868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9" name="Rechteck 8"/>
          <p:cNvSpPr/>
          <p:nvPr/>
        </p:nvSpPr>
        <p:spPr>
          <a:xfrm>
            <a:off x="1171569" y="2128652"/>
            <a:ext cx="3849883" cy="8422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2800" dirty="0">
              <a:solidFill>
                <a:schemeClr val="tx1"/>
              </a:solidFill>
            </a:endParaRPr>
          </a:p>
          <a:p>
            <a:pPr lvl="0"/>
            <a:r>
              <a:rPr lang="de-DE" sz="2800" baseline="30000" dirty="0">
                <a:solidFill>
                  <a:schemeClr val="tx1"/>
                </a:solidFill>
              </a:rPr>
              <a:t>Klage      =      </a:t>
            </a:r>
            <a:r>
              <a:rPr lang="de-DE" sz="2800" baseline="30000" dirty="0">
                <a:solidFill>
                  <a:schemeClr val="accent6">
                    <a:lumMod val="75000"/>
                  </a:schemeClr>
                </a:solidFill>
              </a:rPr>
              <a:t>Antrag</a:t>
            </a:r>
            <a:r>
              <a:rPr lang="de-DE" sz="2800" dirty="0">
                <a:solidFill>
                  <a:schemeClr val="tx1"/>
                </a:solidFill>
              </a:rPr>
              <a:t> </a:t>
            </a:r>
          </a:p>
          <a:p>
            <a:r>
              <a:rPr lang="de-DE" sz="2800" baseline="30000" dirty="0">
                <a:solidFill>
                  <a:schemeClr val="tx1"/>
                </a:solidFill>
              </a:rPr>
              <a:t>				</a:t>
            </a:r>
            <a:endParaRPr lang="de-DE" sz="2800" dirty="0">
              <a:solidFill>
                <a:schemeClr val="tx1"/>
              </a:solidFill>
            </a:endParaRPr>
          </a:p>
        </p:txBody>
      </p:sp>
      <p:sp>
        <p:nvSpPr>
          <p:cNvPr id="10" name="Rechteck 9"/>
          <p:cNvSpPr/>
          <p:nvPr/>
        </p:nvSpPr>
        <p:spPr>
          <a:xfrm>
            <a:off x="1171570" y="3071683"/>
            <a:ext cx="3849882" cy="84222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solidFill>
                  <a:schemeClr val="tx1"/>
                </a:solidFill>
              </a:rPr>
              <a:t>Kläger   =   </a:t>
            </a:r>
            <a:r>
              <a:rPr lang="de-DE" sz="2000" dirty="0">
                <a:solidFill>
                  <a:schemeClr val="accent6">
                    <a:lumMod val="75000"/>
                  </a:schemeClr>
                </a:solidFill>
              </a:rPr>
              <a:t>Antragsteller</a:t>
            </a:r>
          </a:p>
        </p:txBody>
      </p:sp>
      <p:sp>
        <p:nvSpPr>
          <p:cNvPr id="11" name="Rechteck 10"/>
          <p:cNvSpPr/>
          <p:nvPr/>
        </p:nvSpPr>
        <p:spPr>
          <a:xfrm>
            <a:off x="1171571" y="4014714"/>
            <a:ext cx="3849881" cy="8422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800" baseline="30000" dirty="0">
              <a:solidFill>
                <a:schemeClr val="tx1"/>
              </a:solidFill>
            </a:endParaRPr>
          </a:p>
          <a:p>
            <a:r>
              <a:rPr lang="de-DE" sz="2800" baseline="30000" dirty="0">
                <a:solidFill>
                  <a:schemeClr val="tx1"/>
                </a:solidFill>
              </a:rPr>
              <a:t>Beklagter      =     </a:t>
            </a:r>
            <a:r>
              <a:rPr lang="de-DE" sz="2800" baseline="30000" dirty="0">
                <a:solidFill>
                  <a:schemeClr val="accent6">
                    <a:lumMod val="75000"/>
                  </a:schemeClr>
                </a:solidFill>
              </a:rPr>
              <a:t>Antragsgegner</a:t>
            </a:r>
            <a:r>
              <a:rPr lang="de-DE" sz="2800" baseline="30000" dirty="0">
                <a:solidFill>
                  <a:schemeClr val="tx1"/>
                </a:solidFill>
              </a:rPr>
              <a:t>			</a:t>
            </a:r>
            <a:endParaRPr lang="de-DE" sz="2800" dirty="0">
              <a:solidFill>
                <a:schemeClr val="tx1"/>
              </a:solidFill>
            </a:endParaRPr>
          </a:p>
        </p:txBody>
      </p:sp>
      <p:sp>
        <p:nvSpPr>
          <p:cNvPr id="2" name="Rechteck 1">
            <a:extLst>
              <a:ext uri="{FF2B5EF4-FFF2-40B4-BE49-F238E27FC236}">
                <a16:creationId xmlns:a16="http://schemas.microsoft.com/office/drawing/2014/main" id="{4D03ABD6-8AF3-3946-E168-5F7C362B16B8}"/>
              </a:ext>
            </a:extLst>
          </p:cNvPr>
          <p:cNvSpPr/>
          <p:nvPr/>
        </p:nvSpPr>
        <p:spPr>
          <a:xfrm>
            <a:off x="1171575" y="984143"/>
            <a:ext cx="10244138" cy="9783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b="1" dirty="0">
              <a:solidFill>
                <a:schemeClr val="tx1"/>
              </a:solidFill>
            </a:endParaRPr>
          </a:p>
          <a:p>
            <a:r>
              <a:rPr lang="de-DE" b="1" dirty="0">
                <a:solidFill>
                  <a:schemeClr val="tx1"/>
                </a:solidFill>
              </a:rPr>
              <a:t>Aufgabe 2) </a:t>
            </a:r>
            <a:r>
              <a:rPr lang="de-DE" dirty="0">
                <a:solidFill>
                  <a:schemeClr val="tx1"/>
                </a:solidFill>
              </a:rPr>
              <a:t>Im Familienrecht gelten andere Begrifflichkeiten als im klassischen Zivilprozess (ZPO). Nennen Sie die familienrechtlichen Unterschiede zu den ZPO-Begriffen:</a:t>
            </a:r>
            <a:br>
              <a:rPr lang="de-DE" dirty="0">
                <a:solidFill>
                  <a:schemeClr val="tx1"/>
                </a:solidFill>
              </a:rPr>
            </a:br>
            <a:r>
              <a:rPr lang="de-DE" dirty="0">
                <a:solidFill>
                  <a:schemeClr val="tx1"/>
                </a:solidFill>
              </a:rPr>
              <a:t>Klage, Kläger, Beklagter, Partei und Prozess.												</a:t>
            </a:r>
            <a:endParaRPr lang="de-DE" i="1" dirty="0">
              <a:solidFill>
                <a:schemeClr val="tx1"/>
              </a:solidFill>
            </a:endParaRPr>
          </a:p>
        </p:txBody>
      </p:sp>
      <p:sp>
        <p:nvSpPr>
          <p:cNvPr id="7" name="Abgerundetes Rechteck 2">
            <a:extLst>
              <a:ext uri="{FF2B5EF4-FFF2-40B4-BE49-F238E27FC236}">
                <a16:creationId xmlns:a16="http://schemas.microsoft.com/office/drawing/2014/main" id="{73631D3E-FB62-403C-1ABA-7B2DCCC9B8FB}"/>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
        <p:nvSpPr>
          <p:cNvPr id="8" name="Rechteck 7">
            <a:extLst>
              <a:ext uri="{FF2B5EF4-FFF2-40B4-BE49-F238E27FC236}">
                <a16:creationId xmlns:a16="http://schemas.microsoft.com/office/drawing/2014/main" id="{25DB9E8E-9405-1802-83C7-625A5397437C}"/>
              </a:ext>
            </a:extLst>
          </p:cNvPr>
          <p:cNvSpPr/>
          <p:nvPr/>
        </p:nvSpPr>
        <p:spPr>
          <a:xfrm>
            <a:off x="6059488" y="2444271"/>
            <a:ext cx="3849882" cy="8422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800" baseline="30000" dirty="0">
              <a:solidFill>
                <a:schemeClr val="tx1"/>
              </a:solidFill>
            </a:endParaRPr>
          </a:p>
          <a:p>
            <a:r>
              <a:rPr lang="de-DE" sz="2800" baseline="30000" dirty="0">
                <a:solidFill>
                  <a:schemeClr val="tx1"/>
                </a:solidFill>
              </a:rPr>
              <a:t>Partei      =     </a:t>
            </a:r>
            <a:r>
              <a:rPr lang="de-DE" sz="2800" baseline="30000" dirty="0">
                <a:solidFill>
                  <a:schemeClr val="accent6">
                    <a:lumMod val="75000"/>
                  </a:schemeClr>
                </a:solidFill>
              </a:rPr>
              <a:t>Beteiligte</a:t>
            </a:r>
            <a:r>
              <a:rPr lang="de-DE" sz="2800" baseline="30000" dirty="0">
                <a:solidFill>
                  <a:schemeClr val="tx1"/>
                </a:solidFill>
              </a:rPr>
              <a:t>			</a:t>
            </a:r>
            <a:endParaRPr lang="de-DE" sz="2800" dirty="0">
              <a:solidFill>
                <a:schemeClr val="tx1"/>
              </a:solidFill>
            </a:endParaRPr>
          </a:p>
        </p:txBody>
      </p:sp>
      <p:sp>
        <p:nvSpPr>
          <p:cNvPr id="12" name="Rechteck 11">
            <a:extLst>
              <a:ext uri="{FF2B5EF4-FFF2-40B4-BE49-F238E27FC236}">
                <a16:creationId xmlns:a16="http://schemas.microsoft.com/office/drawing/2014/main" id="{2A14AD20-BAF5-94DD-A37B-D83D3E2DEF8D}"/>
              </a:ext>
            </a:extLst>
          </p:cNvPr>
          <p:cNvSpPr/>
          <p:nvPr/>
        </p:nvSpPr>
        <p:spPr>
          <a:xfrm>
            <a:off x="6059488" y="3913903"/>
            <a:ext cx="3849882" cy="84222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solidFill>
                  <a:schemeClr val="tx1"/>
                </a:solidFill>
              </a:rPr>
              <a:t>Prozess   =   </a:t>
            </a:r>
            <a:r>
              <a:rPr lang="de-DE" sz="2000" dirty="0">
                <a:solidFill>
                  <a:schemeClr val="accent6">
                    <a:lumMod val="75000"/>
                  </a:schemeClr>
                </a:solidFill>
              </a:rPr>
              <a:t>Verfahren</a:t>
            </a:r>
          </a:p>
        </p:txBody>
      </p:sp>
    </p:spTree>
    <p:extLst>
      <p:ext uri="{BB962C8B-B14F-4D97-AF65-F5344CB8AC3E}">
        <p14:creationId xmlns:p14="http://schemas.microsoft.com/office/powerpoint/2010/main" val="109396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0" y="1048016"/>
            <a:ext cx="10244138" cy="85598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rPr>
              <a:t>Aufgabe 3) </a:t>
            </a:r>
            <a:r>
              <a:rPr lang="de-DE" dirty="0">
                <a:solidFill>
                  <a:schemeClr val="tx1"/>
                </a:solidFill>
              </a:rPr>
              <a:t>Bestimmen Sie für die folgenden drei Tätigkeiten die funktionelle Zuständigkeit </a:t>
            </a:r>
            <a:br>
              <a:rPr lang="de-DE" dirty="0">
                <a:solidFill>
                  <a:schemeClr val="tx1"/>
                </a:solidFill>
              </a:rPr>
            </a:br>
            <a:r>
              <a:rPr lang="de-DE" dirty="0">
                <a:solidFill>
                  <a:schemeClr val="tx1"/>
                </a:solidFill>
              </a:rPr>
              <a:t>(Richter, Rechtspfleger oder </a:t>
            </a:r>
            <a:r>
              <a:rPr lang="de-DE" dirty="0" err="1">
                <a:solidFill>
                  <a:schemeClr val="tx1"/>
                </a:solidFill>
              </a:rPr>
              <a:t>UdG</a:t>
            </a:r>
            <a:r>
              <a:rPr lang="de-DE" dirty="0">
                <a:solidFill>
                  <a:schemeClr val="tx1"/>
                </a:solidFill>
              </a:rPr>
              <a:t>)</a:t>
            </a:r>
            <a:endParaRPr lang="de-DE" i="1" dirty="0">
              <a:solidFill>
                <a:schemeClr val="tx1"/>
              </a:solidFill>
            </a:endParaRP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8" name="Rechteck 7"/>
          <p:cNvSpPr/>
          <p:nvPr/>
        </p:nvSpPr>
        <p:spPr>
          <a:xfrm>
            <a:off x="1171570" y="2337994"/>
            <a:ext cx="10244137" cy="34211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solidFill>
                  <a:schemeClr val="accent6">
                    <a:lumMod val="75000"/>
                  </a:schemeClr>
                </a:solidFill>
              </a:rPr>
              <a:t> </a:t>
            </a:r>
          </a:p>
          <a:p>
            <a:pPr lvl="1"/>
            <a:r>
              <a:rPr lang="de-DE" sz="2400" dirty="0">
                <a:solidFill>
                  <a:schemeClr val="accent6">
                    <a:lumMod val="75000"/>
                  </a:schemeClr>
                </a:solidFill>
              </a:rPr>
              <a:t>	Entscheidung über einen Antrag auf Ehescheidung  -  Richter</a:t>
            </a:r>
          </a:p>
          <a:p>
            <a:pPr lvl="1"/>
            <a:endParaRPr lang="de-DE" sz="2400" dirty="0">
              <a:solidFill>
                <a:schemeClr val="accent6">
                  <a:lumMod val="75000"/>
                </a:schemeClr>
              </a:solidFill>
            </a:endParaRPr>
          </a:p>
          <a:p>
            <a:pPr lvl="1"/>
            <a:r>
              <a:rPr lang="de-DE" sz="2400" dirty="0">
                <a:solidFill>
                  <a:schemeClr val="accent6">
                    <a:lumMod val="75000"/>
                  </a:schemeClr>
                </a:solidFill>
              </a:rPr>
              <a:t>	Aufhebung der bewilligten Verfahrenskostenhilfe wegen 	Ratenzahlungsrückstand  -  Rechtspfleger </a:t>
            </a:r>
          </a:p>
          <a:p>
            <a:pPr lvl="1"/>
            <a:endParaRPr lang="de-DE" sz="2400" dirty="0">
              <a:solidFill>
                <a:schemeClr val="accent6">
                  <a:lumMod val="75000"/>
                </a:schemeClr>
              </a:solidFill>
            </a:endParaRPr>
          </a:p>
          <a:p>
            <a:r>
              <a:rPr lang="de-DE" sz="2400" dirty="0">
                <a:solidFill>
                  <a:schemeClr val="accent6">
                    <a:lumMod val="75000"/>
                  </a:schemeClr>
                </a:solidFill>
              </a:rPr>
              <a:t>	Erteilung einer Rechtskraftbescheinigung auf einem Beschluss  -  </a:t>
            </a:r>
            <a:r>
              <a:rPr lang="de-DE" sz="2400" dirty="0" err="1">
                <a:solidFill>
                  <a:schemeClr val="accent6">
                    <a:lumMod val="75000"/>
                  </a:schemeClr>
                </a:solidFill>
              </a:rPr>
              <a:t>UdG</a:t>
            </a:r>
            <a:r>
              <a:rPr lang="de-DE" sz="2400" dirty="0">
                <a:solidFill>
                  <a:schemeClr val="accent6">
                    <a:lumMod val="75000"/>
                  </a:schemeClr>
                </a:solidFill>
              </a:rPr>
              <a:t>						</a:t>
            </a:r>
          </a:p>
        </p:txBody>
      </p:sp>
      <p:sp>
        <p:nvSpPr>
          <p:cNvPr id="6" name="Abgerundetes Rechteck 2">
            <a:extLst>
              <a:ext uri="{FF2B5EF4-FFF2-40B4-BE49-F238E27FC236}">
                <a16:creationId xmlns:a16="http://schemas.microsoft.com/office/drawing/2014/main" id="{2C2BF5D1-27D6-28B0-6E2E-0FA0FFEEA53D}"/>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Tree>
    <p:extLst>
      <p:ext uri="{BB962C8B-B14F-4D97-AF65-F5344CB8AC3E}">
        <p14:creationId xmlns:p14="http://schemas.microsoft.com/office/powerpoint/2010/main" val="150454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0" y="708164"/>
            <a:ext cx="10244138" cy="13931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b="1" dirty="0">
                <a:solidFill>
                  <a:schemeClr val="tx1"/>
                </a:solidFill>
              </a:rPr>
              <a:t>Aufgabe 4) </a:t>
            </a:r>
            <a:r>
              <a:rPr lang="de-DE" dirty="0">
                <a:solidFill>
                  <a:schemeClr val="tx1"/>
                </a:solidFill>
              </a:rPr>
              <a:t> </a:t>
            </a:r>
            <a:endParaRPr lang="de-DE" sz="1600" dirty="0">
              <a:solidFill>
                <a:schemeClr val="tx1"/>
              </a:solidFill>
            </a:endParaRPr>
          </a:p>
          <a:p>
            <a:pPr lvl="0"/>
            <a:r>
              <a:rPr lang="de-DE" dirty="0">
                <a:solidFill>
                  <a:schemeClr val="tx1"/>
                </a:solidFill>
              </a:rPr>
              <a:t>	Tim schenkt Silke zur Verlobung einen Ring im Wert von 2.000 €. Nach einem Streit löst Silke die 	Verlobung auf. Muss Silke den Ring herausgeben? Begründen Sie unter Nennung der genauen 	gesetzlichen Bestimmung.</a:t>
            </a:r>
            <a:endParaRPr lang="de-DE" sz="1600" dirty="0">
              <a:solidFill>
                <a:schemeClr val="tx1"/>
              </a:solidFill>
            </a:endParaRPr>
          </a:p>
          <a:p>
            <a:r>
              <a:rPr lang="de-DE" b="1" dirty="0">
                <a:solidFill>
                  <a:schemeClr val="tx1"/>
                </a:solidFill>
              </a:rPr>
              <a:t> </a:t>
            </a:r>
            <a:endParaRPr lang="de-DE" i="1" dirty="0">
              <a:solidFill>
                <a:schemeClr val="tx1"/>
              </a:solidFill>
            </a:endParaRP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8" name="Rechteck 7"/>
          <p:cNvSpPr/>
          <p:nvPr/>
        </p:nvSpPr>
        <p:spPr>
          <a:xfrm>
            <a:off x="1171570" y="2337994"/>
            <a:ext cx="10244137" cy="24186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accent6">
                    <a:lumMod val="75000"/>
                  </a:schemeClr>
                </a:solidFill>
              </a:rPr>
              <a:t>Ja,</a:t>
            </a:r>
            <a:r>
              <a:rPr lang="de-DE" sz="2400" baseline="30000" dirty="0">
                <a:solidFill>
                  <a:schemeClr val="accent6">
                    <a:lumMod val="75000"/>
                  </a:schemeClr>
                </a:solidFill>
              </a:rPr>
              <a:t> </a:t>
            </a:r>
            <a:r>
              <a:rPr lang="de-DE" sz="2400" dirty="0">
                <a:solidFill>
                  <a:schemeClr val="accent6">
                    <a:lumMod val="75000"/>
                  </a:schemeClr>
                </a:solidFill>
              </a:rPr>
              <a:t>Tim kann die Herausgabe des Ringes verlangen. Unterbleibt die Eheschließung, so kann er von Silke die Herausgabe verlangen, weil der Ring als Zeichen des Verlöbnisses übergeben wurde. § 1301 S. 1 BGB</a:t>
            </a:r>
          </a:p>
        </p:txBody>
      </p:sp>
      <p:sp>
        <p:nvSpPr>
          <p:cNvPr id="6" name="Abgerundetes Rechteck 2">
            <a:extLst>
              <a:ext uri="{FF2B5EF4-FFF2-40B4-BE49-F238E27FC236}">
                <a16:creationId xmlns:a16="http://schemas.microsoft.com/office/drawing/2014/main" id="{3BAC8C21-53D9-26AC-485F-D9E472569C7C}"/>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Tree>
    <p:extLst>
      <p:ext uri="{BB962C8B-B14F-4D97-AF65-F5344CB8AC3E}">
        <p14:creationId xmlns:p14="http://schemas.microsoft.com/office/powerpoint/2010/main" val="25891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0" y="1108638"/>
            <a:ext cx="10244138" cy="12080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rPr>
              <a:t>Aufgabe 5) </a:t>
            </a:r>
            <a:r>
              <a:rPr lang="de-DE" dirty="0">
                <a:solidFill>
                  <a:schemeClr val="tx1"/>
                </a:solidFill>
              </a:rPr>
              <a:t>Um welches Verfahren handelt es sich beim Familiengericht zu Aufgabe 4)? Geben Sie die gesetzliche Bestimmung an.</a:t>
            </a:r>
          </a:p>
          <a:p>
            <a:endParaRPr lang="de-DE" i="1" dirty="0">
              <a:solidFill>
                <a:schemeClr val="tx1"/>
              </a:solidFill>
            </a:endParaRP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7" name="Rechteck 6"/>
          <p:cNvSpPr/>
          <p:nvPr/>
        </p:nvSpPr>
        <p:spPr>
          <a:xfrm>
            <a:off x="1231956" y="3313218"/>
            <a:ext cx="10244137" cy="9443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800" dirty="0">
                <a:solidFill>
                  <a:schemeClr val="accent6">
                    <a:lumMod val="75000"/>
                  </a:schemeClr>
                </a:solidFill>
              </a:rPr>
              <a:t>Familienstreitsache</a:t>
            </a:r>
            <a:r>
              <a:rPr lang="de-DE" sz="2800" baseline="30000" dirty="0">
                <a:solidFill>
                  <a:schemeClr val="accent6">
                    <a:lumMod val="75000"/>
                  </a:schemeClr>
                </a:solidFill>
              </a:rPr>
              <a:t> </a:t>
            </a:r>
            <a:r>
              <a:rPr lang="de-DE" sz="2800" dirty="0">
                <a:solidFill>
                  <a:schemeClr val="accent6">
                    <a:lumMod val="75000"/>
                  </a:schemeClr>
                </a:solidFill>
              </a:rPr>
              <a:t>§ 112 Nr. 3 </a:t>
            </a:r>
            <a:r>
              <a:rPr lang="de-DE" sz="2800" dirty="0" err="1">
                <a:solidFill>
                  <a:schemeClr val="accent6">
                    <a:lumMod val="75000"/>
                  </a:schemeClr>
                </a:solidFill>
              </a:rPr>
              <a:t>FamFG</a:t>
            </a:r>
            <a:br>
              <a:rPr lang="de-DE" sz="2800" baseline="30000" dirty="0">
                <a:solidFill>
                  <a:schemeClr val="accent6">
                    <a:lumMod val="75000"/>
                  </a:schemeClr>
                </a:solidFill>
              </a:rPr>
            </a:br>
            <a:r>
              <a:rPr lang="de-DE" sz="2800" dirty="0">
                <a:solidFill>
                  <a:schemeClr val="accent6">
                    <a:lumMod val="75000"/>
                  </a:schemeClr>
                </a:solidFill>
              </a:rPr>
              <a:t>Sonstige Familiensache</a:t>
            </a:r>
            <a:r>
              <a:rPr lang="de-DE" sz="2800" baseline="30000" dirty="0">
                <a:solidFill>
                  <a:schemeClr val="accent6">
                    <a:lumMod val="75000"/>
                  </a:schemeClr>
                </a:solidFill>
              </a:rPr>
              <a:t> </a:t>
            </a:r>
            <a:r>
              <a:rPr lang="de-DE" sz="2800" dirty="0">
                <a:solidFill>
                  <a:schemeClr val="accent6">
                    <a:lumMod val="75000"/>
                  </a:schemeClr>
                </a:solidFill>
              </a:rPr>
              <a:t>§ 266 Abs. 1 Nr. 1 </a:t>
            </a:r>
            <a:r>
              <a:rPr lang="de-DE" sz="2800" dirty="0" err="1">
                <a:solidFill>
                  <a:schemeClr val="accent6">
                    <a:lumMod val="75000"/>
                  </a:schemeClr>
                </a:solidFill>
              </a:rPr>
              <a:t>FamFG</a:t>
            </a:r>
            <a:endParaRPr lang="de-DE" sz="2800" dirty="0">
              <a:solidFill>
                <a:schemeClr val="accent6">
                  <a:lumMod val="75000"/>
                </a:schemeClr>
              </a:solidFill>
            </a:endParaRPr>
          </a:p>
        </p:txBody>
      </p:sp>
      <p:sp>
        <p:nvSpPr>
          <p:cNvPr id="6" name="Abgerundetes Rechteck 2">
            <a:extLst>
              <a:ext uri="{FF2B5EF4-FFF2-40B4-BE49-F238E27FC236}">
                <a16:creationId xmlns:a16="http://schemas.microsoft.com/office/drawing/2014/main" id="{2C4444B4-38F9-DAD3-7052-52E8F68EF1E2}"/>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Tree>
    <p:extLst>
      <p:ext uri="{BB962C8B-B14F-4D97-AF65-F5344CB8AC3E}">
        <p14:creationId xmlns:p14="http://schemas.microsoft.com/office/powerpoint/2010/main" val="364567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4" y="928687"/>
            <a:ext cx="10244138" cy="14446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rPr>
              <a:t>Aufgabe 6) </a:t>
            </a:r>
            <a:r>
              <a:rPr lang="de-DE" dirty="0">
                <a:solidFill>
                  <a:schemeClr val="tx1"/>
                </a:solidFill>
              </a:rPr>
              <a:t>Warum darf ein Scheidungsantrag der Antragsgegnerseite nicht einfach nach § 15 II </a:t>
            </a:r>
            <a:r>
              <a:rPr lang="de-DE" dirty="0" err="1">
                <a:solidFill>
                  <a:schemeClr val="tx1"/>
                </a:solidFill>
              </a:rPr>
              <a:t>FamFG</a:t>
            </a:r>
            <a:r>
              <a:rPr lang="de-DE" dirty="0">
                <a:solidFill>
                  <a:schemeClr val="tx1"/>
                </a:solidFill>
              </a:rPr>
              <a:t> durch die Geschäftsstelle bekannt gegeben werden? Nennen Sie auch die einschlägigen Vorschriften zur korrekten Zustellungsform.</a:t>
            </a:r>
          </a:p>
          <a:p>
            <a:r>
              <a:rPr lang="de-DE" dirty="0">
                <a:solidFill>
                  <a:schemeClr val="tx1"/>
                </a:solidFill>
              </a:rPr>
              <a:t>	</a:t>
            </a: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6" name="Rechteck 5"/>
          <p:cNvSpPr/>
          <p:nvPr/>
        </p:nvSpPr>
        <p:spPr>
          <a:xfrm>
            <a:off x="2659533" y="2898475"/>
            <a:ext cx="8036719" cy="26631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solidFill>
                  <a:schemeClr val="accent6">
                    <a:lumMod val="75000"/>
                  </a:schemeClr>
                </a:solidFill>
              </a:rPr>
              <a:t>§ 15 </a:t>
            </a:r>
            <a:r>
              <a:rPr lang="de-DE" sz="2400" dirty="0" err="1">
                <a:solidFill>
                  <a:schemeClr val="accent6">
                    <a:lumMod val="75000"/>
                  </a:schemeClr>
                </a:solidFill>
              </a:rPr>
              <a:t>FamFG</a:t>
            </a:r>
            <a:r>
              <a:rPr lang="de-DE" sz="2400" dirty="0">
                <a:solidFill>
                  <a:schemeClr val="accent6">
                    <a:lumMod val="75000"/>
                  </a:schemeClr>
                </a:solidFill>
              </a:rPr>
              <a:t> ist in Ehesachen und Familienstreitsachen ausgeschlossen § 113 Abs. 1 </a:t>
            </a:r>
            <a:r>
              <a:rPr lang="de-DE" sz="2400" dirty="0" err="1">
                <a:solidFill>
                  <a:schemeClr val="accent6">
                    <a:lumMod val="75000"/>
                  </a:schemeClr>
                </a:solidFill>
              </a:rPr>
              <a:t>FamFG</a:t>
            </a:r>
            <a:r>
              <a:rPr lang="de-DE" sz="2400" dirty="0">
                <a:solidFill>
                  <a:schemeClr val="accent6">
                    <a:lumMod val="75000"/>
                  </a:schemeClr>
                </a:solidFill>
              </a:rPr>
              <a:t>. Es gelten die strengen Vorschriften der ZPO entsprechend. Der Scheidungsantrag muss der Gegenseite förmlich bekanntgegeben werden (ZU) § 113 Abs. 1 </a:t>
            </a:r>
            <a:r>
              <a:rPr lang="de-DE" sz="2400" dirty="0" err="1">
                <a:solidFill>
                  <a:schemeClr val="accent6">
                    <a:lumMod val="75000"/>
                  </a:schemeClr>
                </a:solidFill>
              </a:rPr>
              <a:t>FamFG</a:t>
            </a:r>
            <a:r>
              <a:rPr lang="de-DE" sz="2400" dirty="0">
                <a:solidFill>
                  <a:schemeClr val="accent6">
                    <a:lumMod val="75000"/>
                  </a:schemeClr>
                </a:solidFill>
              </a:rPr>
              <a:t> </a:t>
            </a:r>
            <a:r>
              <a:rPr lang="de-DE" sz="2400" dirty="0" err="1">
                <a:solidFill>
                  <a:schemeClr val="accent6">
                    <a:lumMod val="75000"/>
                  </a:schemeClr>
                </a:solidFill>
              </a:rPr>
              <a:t>i.v.m</a:t>
            </a:r>
            <a:r>
              <a:rPr lang="de-DE" sz="2400" dirty="0">
                <a:solidFill>
                  <a:schemeClr val="accent6">
                    <a:lumMod val="75000"/>
                  </a:schemeClr>
                </a:solidFill>
              </a:rPr>
              <a:t>. § 253 Abs 1 ZPO</a:t>
            </a:r>
            <a:br>
              <a:rPr lang="de-DE" sz="2400" dirty="0">
                <a:solidFill>
                  <a:schemeClr val="accent6">
                    <a:lumMod val="75000"/>
                  </a:schemeClr>
                </a:solidFill>
              </a:rPr>
            </a:br>
            <a:endParaRPr lang="de-DE" sz="2400" dirty="0">
              <a:solidFill>
                <a:schemeClr val="accent6">
                  <a:lumMod val="75000"/>
                </a:schemeClr>
              </a:solidFill>
            </a:endParaRPr>
          </a:p>
        </p:txBody>
      </p:sp>
      <p:sp>
        <p:nvSpPr>
          <p:cNvPr id="7" name="Abgerundetes Rechteck 2">
            <a:extLst>
              <a:ext uri="{FF2B5EF4-FFF2-40B4-BE49-F238E27FC236}">
                <a16:creationId xmlns:a16="http://schemas.microsoft.com/office/drawing/2014/main" id="{5A9F0825-CCD5-8666-C15F-B226CDE64229}"/>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Tree>
    <p:extLst>
      <p:ext uri="{BB962C8B-B14F-4D97-AF65-F5344CB8AC3E}">
        <p14:creationId xmlns:p14="http://schemas.microsoft.com/office/powerpoint/2010/main" val="283854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71574" y="928687"/>
            <a:ext cx="10244138" cy="21431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rPr>
              <a:t>Aufgabe 7)</a:t>
            </a:r>
            <a:r>
              <a:rPr lang="de-DE" dirty="0">
                <a:solidFill>
                  <a:schemeClr val="tx1"/>
                </a:solidFill>
              </a:rPr>
              <a:t>  </a:t>
            </a:r>
          </a:p>
          <a:p>
            <a:pPr lvl="0"/>
            <a:r>
              <a:rPr lang="de-DE" dirty="0">
                <a:solidFill>
                  <a:schemeClr val="tx1"/>
                </a:solidFill>
              </a:rPr>
              <a:t>Erklären Sie das Prinzip des „Scheidungsverbunds“ (Verbundverfahren) nach § 137 </a:t>
            </a:r>
            <a:r>
              <a:rPr lang="de-DE" dirty="0" err="1">
                <a:solidFill>
                  <a:schemeClr val="tx1"/>
                </a:solidFill>
              </a:rPr>
              <a:t>FamFG</a:t>
            </a:r>
            <a:r>
              <a:rPr lang="de-DE" dirty="0">
                <a:solidFill>
                  <a:schemeClr val="tx1"/>
                </a:solidFill>
              </a:rPr>
              <a:t>. Welche Folgesache nimmt hierbei eine verfahrensrechtliche Sonderstellung ein, weil sie zwingend von Amts wegen durchgeführt wird?</a:t>
            </a:r>
          </a:p>
          <a:p>
            <a:endParaRPr lang="de-DE" i="1" dirty="0">
              <a:solidFill>
                <a:schemeClr val="tx1"/>
              </a:solidFill>
            </a:endParaRP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6" name="Rechteck 5"/>
          <p:cNvSpPr/>
          <p:nvPr/>
        </p:nvSpPr>
        <p:spPr>
          <a:xfrm>
            <a:off x="1347070" y="3429000"/>
            <a:ext cx="9497859" cy="26333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accent6">
                    <a:lumMod val="75000"/>
                  </a:schemeClr>
                </a:solidFill>
              </a:rPr>
              <a:t>Scheidungsverbund besagt, dass die Scheidung und die damit im Zusammenhang stehenden Folgesachen gleichzeitig verhandelt und einheitlich entschieden werden sollen. die Folgesache, die als einzige zwingend von Amtswegen (ohne gesonderten Antrag) durchgeführt werden muss, ist der Versorgungsausgleich </a:t>
            </a:r>
            <a:br>
              <a:rPr lang="de-DE" sz="2400">
                <a:solidFill>
                  <a:schemeClr val="accent6">
                    <a:lumMod val="75000"/>
                  </a:schemeClr>
                </a:solidFill>
              </a:rPr>
            </a:br>
            <a:endParaRPr lang="de-DE" sz="2400" dirty="0">
              <a:solidFill>
                <a:schemeClr val="accent6">
                  <a:lumMod val="75000"/>
                </a:schemeClr>
              </a:solidFill>
            </a:endParaRPr>
          </a:p>
        </p:txBody>
      </p:sp>
      <p:sp>
        <p:nvSpPr>
          <p:cNvPr id="7" name="Abgerundetes Rechteck 2">
            <a:extLst>
              <a:ext uri="{FF2B5EF4-FFF2-40B4-BE49-F238E27FC236}">
                <a16:creationId xmlns:a16="http://schemas.microsoft.com/office/drawing/2014/main" id="{4F38C67B-4B06-BC50-073E-594AEA509714}"/>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Tree>
    <p:extLst>
      <p:ext uri="{BB962C8B-B14F-4D97-AF65-F5344CB8AC3E}">
        <p14:creationId xmlns:p14="http://schemas.microsoft.com/office/powerpoint/2010/main" val="266295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287445" y="1030082"/>
            <a:ext cx="11043753" cy="22208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solidFill>
                  <a:schemeClr val="tx1"/>
                </a:solidFill>
              </a:rPr>
              <a:t>Aufgabe 8</a:t>
            </a:r>
            <a:r>
              <a:rPr lang="de-DE" dirty="0">
                <a:solidFill>
                  <a:schemeClr val="tx1"/>
                </a:solidFill>
              </a:rPr>
              <a:t>)</a:t>
            </a:r>
          </a:p>
          <a:p>
            <a:pPr lvl="0"/>
            <a:r>
              <a:rPr lang="de-DE" dirty="0">
                <a:solidFill>
                  <a:schemeClr val="tx1"/>
                </a:solidFill>
              </a:rPr>
              <a:t>Berechnen Sie die Ehezeit gem. § 3 I </a:t>
            </a:r>
            <a:r>
              <a:rPr lang="de-DE" dirty="0" err="1">
                <a:solidFill>
                  <a:schemeClr val="tx1"/>
                </a:solidFill>
              </a:rPr>
              <a:t>VersAusglG</a:t>
            </a:r>
            <a:r>
              <a:rPr lang="de-DE" dirty="0">
                <a:solidFill>
                  <a:schemeClr val="tx1"/>
                </a:solidFill>
              </a:rPr>
              <a:t> für folgendes Szenario: Die Ehegatten haben am 14.02.2018 geheiratet. Der ordnungsgemäße Scheidungsantrag wurde der Antragsgegnerin am 13.05.2026 zugestellt. Geben Sie den genauen Beginn und das genaue Ende an.</a:t>
            </a:r>
          </a:p>
        </p:txBody>
      </p:sp>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6" name="Abgerundetes Rechteck 2">
            <a:extLst>
              <a:ext uri="{FF2B5EF4-FFF2-40B4-BE49-F238E27FC236}">
                <a16:creationId xmlns:a16="http://schemas.microsoft.com/office/drawing/2014/main" id="{E193B3DF-716C-3CF8-1152-7DD44EE70E86}"/>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
        <p:nvSpPr>
          <p:cNvPr id="7" name="Rechteck 6">
            <a:extLst>
              <a:ext uri="{FF2B5EF4-FFF2-40B4-BE49-F238E27FC236}">
                <a16:creationId xmlns:a16="http://schemas.microsoft.com/office/drawing/2014/main" id="{BD9000D3-D4AD-963D-2D8C-C8293A0B2DB8}"/>
              </a:ext>
            </a:extLst>
          </p:cNvPr>
          <p:cNvSpPr/>
          <p:nvPr/>
        </p:nvSpPr>
        <p:spPr>
          <a:xfrm>
            <a:off x="2508310" y="3607059"/>
            <a:ext cx="6870579" cy="15442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3600" i="1" dirty="0">
                <a:solidFill>
                  <a:schemeClr val="accent6">
                    <a:lumMod val="75000"/>
                  </a:schemeClr>
                </a:solidFill>
              </a:rPr>
              <a:t>01.02.2018   -  30.04.2026</a:t>
            </a:r>
            <a:endParaRPr lang="de-DE" sz="3600" dirty="0">
              <a:solidFill>
                <a:schemeClr val="accent6">
                  <a:lumMod val="75000"/>
                </a:schemeClr>
              </a:solidFill>
            </a:endParaRPr>
          </a:p>
        </p:txBody>
      </p:sp>
    </p:spTree>
    <p:extLst>
      <p:ext uri="{BB962C8B-B14F-4D97-AF65-F5344CB8AC3E}">
        <p14:creationId xmlns:p14="http://schemas.microsoft.com/office/powerpoint/2010/main" val="174148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6615112"/>
            <a:ext cx="828675" cy="24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KG-Ref.AF Carus</a:t>
            </a:r>
          </a:p>
        </p:txBody>
      </p:sp>
      <p:sp>
        <p:nvSpPr>
          <p:cNvPr id="2" name="Abgerundetes Rechteck 2">
            <a:extLst>
              <a:ext uri="{FF2B5EF4-FFF2-40B4-BE49-F238E27FC236}">
                <a16:creationId xmlns:a16="http://schemas.microsoft.com/office/drawing/2014/main" id="{976FC1F4-608F-8446-FEBC-18B39E2934C9}"/>
              </a:ext>
            </a:extLst>
          </p:cNvPr>
          <p:cNvSpPr/>
          <p:nvPr/>
        </p:nvSpPr>
        <p:spPr>
          <a:xfrm>
            <a:off x="3314700" y="271462"/>
            <a:ext cx="5257800" cy="50006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Lösung – Übungsaufgaben</a:t>
            </a:r>
          </a:p>
        </p:txBody>
      </p:sp>
      <p:sp>
        <p:nvSpPr>
          <p:cNvPr id="7" name="Rechteck 6">
            <a:extLst>
              <a:ext uri="{FF2B5EF4-FFF2-40B4-BE49-F238E27FC236}">
                <a16:creationId xmlns:a16="http://schemas.microsoft.com/office/drawing/2014/main" id="{9C783B2D-0838-77A2-18F5-D1AE3DF2FE5A}"/>
              </a:ext>
            </a:extLst>
          </p:cNvPr>
          <p:cNvSpPr/>
          <p:nvPr/>
        </p:nvSpPr>
        <p:spPr>
          <a:xfrm>
            <a:off x="868939" y="1132496"/>
            <a:ext cx="11031177" cy="13864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solidFill>
                  <a:schemeClr val="tx1"/>
                </a:solidFill>
              </a:rPr>
              <a:t>Aufgabe 9)</a:t>
            </a:r>
          </a:p>
          <a:p>
            <a:pPr lvl="0"/>
            <a:r>
              <a:rPr lang="de-DE" dirty="0">
                <a:solidFill>
                  <a:schemeClr val="tx1"/>
                </a:solidFill>
              </a:rPr>
              <a:t>Ein Ehegatte reicht nach Ablauf des Trennungsjahres die Scheidung ein. Der andere Ehegatte widerspricht der Scheidung im Termin vehement, da er die Ehe retten will. Kann sich der Antragsteller hier auf eine gesetzliche Vermutung des Scheitern nach § 1566 BGB stützen? Begründen Sie kurz</a:t>
            </a:r>
          </a:p>
        </p:txBody>
      </p:sp>
      <p:sp>
        <p:nvSpPr>
          <p:cNvPr id="8" name="Rechteck 7">
            <a:extLst>
              <a:ext uri="{FF2B5EF4-FFF2-40B4-BE49-F238E27FC236}">
                <a16:creationId xmlns:a16="http://schemas.microsoft.com/office/drawing/2014/main" id="{28A90BFD-BEC8-C516-F924-FFE0AF225CEB}"/>
              </a:ext>
            </a:extLst>
          </p:cNvPr>
          <p:cNvSpPr/>
          <p:nvPr/>
        </p:nvSpPr>
        <p:spPr>
          <a:xfrm>
            <a:off x="868939" y="2648309"/>
            <a:ext cx="11031177" cy="36427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solidFill>
                  <a:schemeClr val="accent6">
                    <a:lumMod val="75000"/>
                  </a:schemeClr>
                </a:solidFill>
              </a:rPr>
              <a:t>Nein. Er kann sich hier nicht auf die Vermutungsregelungen stützen. Die einjährige Trennungsfrist nach § 1566 Abs. 1 BGB setzt die unwiderlegbare Vermutung nur frei, wenn beide Ehegatten die Scheidung beantragen oder der Antragsgegner zustimmt. Da die </a:t>
            </a:r>
            <a:r>
              <a:rPr lang="de-DE" sz="2400" dirty="0" err="1">
                <a:solidFill>
                  <a:schemeClr val="accent6">
                    <a:lumMod val="75000"/>
                  </a:schemeClr>
                </a:solidFill>
              </a:rPr>
              <a:t>Agg’in</a:t>
            </a:r>
            <a:r>
              <a:rPr lang="de-DE" sz="2400" dirty="0">
                <a:solidFill>
                  <a:schemeClr val="accent6">
                    <a:lumMod val="75000"/>
                  </a:schemeClr>
                </a:solidFill>
              </a:rPr>
              <a:t> widerspricht, entfällt dies. Die dreijährige Trennungsfrist nach § 1566 II BGB (Scheidung auch gegen den Willen vermutet) ist zeitlich noch nicht erfüllt. Das Scheitern der Ehe muss bewiesen werden!</a:t>
            </a:r>
          </a:p>
          <a:p>
            <a:r>
              <a:rPr lang="de-DE" sz="2400" i="1" dirty="0">
                <a:solidFill>
                  <a:schemeClr val="accent6">
                    <a:lumMod val="75000"/>
                  </a:schemeClr>
                </a:solidFill>
              </a:rPr>
              <a:t>Wann ist eine Ehe gescheitert. </a:t>
            </a:r>
            <a:br>
              <a:rPr lang="de-DE" sz="2400" i="1" dirty="0">
                <a:solidFill>
                  <a:schemeClr val="accent6">
                    <a:lumMod val="75000"/>
                  </a:schemeClr>
                </a:solidFill>
              </a:rPr>
            </a:br>
            <a:r>
              <a:rPr lang="de-DE" sz="2400" i="1" dirty="0">
                <a:solidFill>
                  <a:schemeClr val="accent6">
                    <a:lumMod val="50000"/>
                  </a:schemeClr>
                </a:solidFill>
              </a:rPr>
              <a:t>§ 1565 Abs. 1 BGB, eine Ehe kann nur geschieden werden, wenn sie gescheitert ist. Das ist der Fall wenn die Lebensgemeinschaft der Ehegatten nicht mehr besteht und nicht erwartet werden kann, dass die Ehegatte sie wiederherstellen </a:t>
            </a:r>
            <a:endParaRPr lang="de-DE" sz="2400" dirty="0">
              <a:solidFill>
                <a:schemeClr val="accent6">
                  <a:lumMod val="50000"/>
                </a:schemeClr>
              </a:solidFill>
            </a:endParaRPr>
          </a:p>
        </p:txBody>
      </p:sp>
    </p:spTree>
    <p:extLst>
      <p:ext uri="{BB962C8B-B14F-4D97-AF65-F5344CB8AC3E}">
        <p14:creationId xmlns:p14="http://schemas.microsoft.com/office/powerpoint/2010/main" val="416414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813</Words>
  <Application>Microsoft Office PowerPoint</Application>
  <PresentationFormat>Breitbild</PresentationFormat>
  <Paragraphs>66</Paragraphs>
  <Slides>9</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Aptos</vt: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32</cp:revision>
  <dcterms:created xsi:type="dcterms:W3CDTF">2023-08-28T19:13:31Z</dcterms:created>
  <dcterms:modified xsi:type="dcterms:W3CDTF">2026-07-16T09:06:57Z</dcterms:modified>
</cp:coreProperties>
</file>