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18EC7-C153-4893-AA84-49C05D850D40}" type="datetimeFigureOut">
              <a:rPr lang="de-DE" smtClean="0"/>
              <a:t>04.10.2024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3EEFF-8447-43F6-BD21-D43371DCF1F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250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53C12-FBE0-4A2C-8922-B2BCCB26DDE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02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Gerichtliche Entscheidungen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2339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Abarbeitung von Verfügungen (§ 10 GOV)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Grundsätzlich ist der </a:t>
            </a:r>
            <a:r>
              <a:rPr lang="de-DE" dirty="0" err="1" smtClean="0"/>
              <a:t>Udg</a:t>
            </a:r>
            <a:r>
              <a:rPr lang="de-DE" dirty="0" smtClean="0"/>
              <a:t> für die Überwachung der Ausführungen von Verfügungen zuständig</a:t>
            </a:r>
          </a:p>
          <a:p>
            <a:r>
              <a:rPr lang="de-DE" dirty="0" smtClean="0"/>
              <a:t>Verfügungen sollen chronologisch nach der Nummerierung der Arbeitsschritte abgearbeitet werden.</a:t>
            </a:r>
          </a:p>
          <a:p>
            <a:r>
              <a:rPr lang="de-DE" dirty="0" smtClean="0"/>
              <a:t>Nach der Erledigung eines Verfügungspunktes, ist dies durch einen Vermerk kenntlich zu machen.</a:t>
            </a:r>
          </a:p>
          <a:p>
            <a:r>
              <a:rPr lang="de-DE" dirty="0" smtClean="0"/>
              <a:t>Der Erledigungsvermerk dient dem Nachweis der vollzogenen Arbeitsschritte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69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Unterschiedliche Verfügungspunkte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Verfügungen können mehrere Punkte enthalten. Der letzte Punkt soll darüber Auskunft geben, wie es mit der Akte weitergeht.</a:t>
            </a:r>
          </a:p>
          <a:p>
            <a:r>
              <a:rPr lang="de-DE" dirty="0" smtClean="0"/>
              <a:t>WV (Wiedervorlage)</a:t>
            </a:r>
          </a:p>
          <a:p>
            <a:r>
              <a:rPr lang="de-DE" dirty="0" err="1" smtClean="0"/>
              <a:t>Z.Fr</a:t>
            </a:r>
            <a:r>
              <a:rPr lang="de-DE" dirty="0" smtClean="0"/>
              <a:t>. (zur Frist)</a:t>
            </a:r>
          </a:p>
          <a:p>
            <a:r>
              <a:rPr lang="de-DE" dirty="0" smtClean="0"/>
              <a:t>Z.d.A. (zu den Akten)</a:t>
            </a:r>
          </a:p>
          <a:p>
            <a:r>
              <a:rPr lang="de-DE" dirty="0" err="1" smtClean="0"/>
              <a:t>Wegl</a:t>
            </a:r>
            <a:r>
              <a:rPr lang="de-DE" dirty="0" smtClean="0"/>
              <a:t> (weglegen)</a:t>
            </a:r>
          </a:p>
          <a:p>
            <a:r>
              <a:rPr lang="de-DE" dirty="0" smtClean="0"/>
              <a:t>V (Vermerk)</a:t>
            </a:r>
          </a:p>
          <a:p>
            <a:r>
              <a:rPr lang="de-DE" dirty="0" err="1" smtClean="0"/>
              <a:t>Hr</a:t>
            </a:r>
            <a:r>
              <a:rPr lang="de-DE" dirty="0" smtClean="0"/>
              <a:t>/Fr. </a:t>
            </a:r>
            <a:r>
              <a:rPr lang="de-DE" dirty="0" err="1" smtClean="0"/>
              <a:t>UdG</a:t>
            </a:r>
            <a:r>
              <a:rPr lang="de-DE" dirty="0" smtClean="0"/>
              <a:t> z. weiteren Veranlassung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16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4A1BB-3154-4F85-A7CE-98BD022D3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Arten gerichtlicher Entscheidungen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6F897B-3955-4867-B338-774E05C31D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Die ZPO stellt dem Richter verschiedene Instrumente zur Verfügung, um einen Rechtsstreit voranzubringen und zu beenden.</a:t>
            </a:r>
          </a:p>
          <a:p>
            <a:pPr marL="0" indent="0">
              <a:buNone/>
            </a:pPr>
            <a:r>
              <a:rPr lang="de-DE" dirty="0"/>
              <a:t>Die möglichen Aktionsformen sind Urteile, Beschlüsse und Verfügungen</a:t>
            </a:r>
          </a:p>
          <a:p>
            <a:pPr marL="0" indent="0">
              <a:buNone/>
            </a:pPr>
            <a:r>
              <a:rPr lang="de-DE" dirty="0"/>
              <a:t>§ 160 Abs. 3 Nr. 6 ZPO</a:t>
            </a:r>
          </a:p>
        </p:txBody>
      </p:sp>
    </p:spTree>
    <p:extLst>
      <p:ext uri="{BB962C8B-B14F-4D97-AF65-F5344CB8AC3E}">
        <p14:creationId xmlns:p14="http://schemas.microsoft.com/office/powerpoint/2010/main" val="40503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5CC5C-9050-4CD1-B33F-6195B1F55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Urteile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9A69F-8B9D-4AD3-9583-D86C55A2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wichtigste Entscheidungsart im Prozess ist das Urteil. Das Urteil entscheidet über den Rechtsstreit zwischen den Parteien ganz oder teilweise.</a:t>
            </a:r>
          </a:p>
          <a:p>
            <a:r>
              <a:rPr lang="de-DE" dirty="0"/>
              <a:t>Urteile ergehen in der Regel aufgrund einer mündlichen Verhandlung.</a:t>
            </a:r>
          </a:p>
          <a:p>
            <a:r>
              <a:rPr lang="de-DE" dirty="0"/>
              <a:t>Nur ausnahmsweise ist eine mündliche Verhandlung entbehrlich (schriftliches Verfahren § 128 Abs. 2 ZPO)</a:t>
            </a:r>
          </a:p>
        </p:txBody>
      </p:sp>
    </p:spTree>
    <p:extLst>
      <p:ext uri="{BB962C8B-B14F-4D97-AF65-F5344CB8AC3E}">
        <p14:creationId xmlns:p14="http://schemas.microsoft.com/office/powerpoint/2010/main" val="184635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7494F-9DCB-4D23-B25F-0D4CFD26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Urteile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6209D5-D2BB-4F8E-B5B0-9C99E0654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Urteil muss eine bestimmte Form einhalten (§ 313 ZPO) und muss offiziell verkündet werden (§ 310 ZPO)</a:t>
            </a:r>
          </a:p>
          <a:p>
            <a:r>
              <a:rPr lang="de-DE" dirty="0"/>
              <a:t>Das Gericht ist an sein Urteil gebunden und darf es nicht mehr ändern (§ 318 ZPO)</a:t>
            </a:r>
          </a:p>
          <a:p>
            <a:r>
              <a:rPr lang="de-DE" dirty="0"/>
              <a:t>Ein Urteil kann mit der Berufung (§ 511 Abs. 1 ZPO) oder Revision (§ 542 Abs. 1 ZPO)angefochten werden. Gegen ein Versäumnisurteil ist der Einspruch statthaft (§ 338 ZPO)</a:t>
            </a:r>
          </a:p>
        </p:txBody>
      </p:sp>
    </p:spTree>
    <p:extLst>
      <p:ext uri="{BB962C8B-B14F-4D97-AF65-F5344CB8AC3E}">
        <p14:creationId xmlns:p14="http://schemas.microsoft.com/office/powerpoint/2010/main" val="361936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F9A0E-D86D-407C-8968-B0C3D6670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Beschlüsse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B24A1C-CC5F-423E-9DA7-959F796AB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Beschlüsse werden in der Regel ohne mündliche Verhandlung erlassen § 128 Abs. 4 ZPO) und allein aufgrund Aktenlage entschieden werden.</a:t>
            </a:r>
          </a:p>
          <a:p>
            <a:r>
              <a:rPr lang="de-DE" dirty="0"/>
              <a:t>Gegen Beschlüsse findet gemäß § 567 Abs. 1 ZPO die sofortige Beschwerde statt, wenn dies ausdrücklich im Gesetz bestimmt ist.</a:t>
            </a:r>
          </a:p>
        </p:txBody>
      </p:sp>
    </p:spTree>
    <p:extLst>
      <p:ext uri="{BB962C8B-B14F-4D97-AF65-F5344CB8AC3E}">
        <p14:creationId xmlns:p14="http://schemas.microsoft.com/office/powerpoint/2010/main" val="125070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75BED-5DB3-4F1F-8C86-786C8240D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Verfügungen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D20E48-E311-48A8-BBBA-B62A1E862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Verfügungen sind prozessleitende Maßnahmen des Richters.</a:t>
            </a:r>
          </a:p>
          <a:p>
            <a:r>
              <a:rPr lang="de-DE" dirty="0"/>
              <a:t>Bsp. Terminbestimmungen § 272 Abs. 2 ZPO)</a:t>
            </a:r>
          </a:p>
          <a:p>
            <a:r>
              <a:rPr lang="de-DE" dirty="0"/>
              <a:t>Verfügungen können im Rahmen des Verfahrens auch von Rechtspflegern und </a:t>
            </a:r>
            <a:r>
              <a:rPr lang="de-DE" dirty="0" err="1"/>
              <a:t>UdG</a:t>
            </a:r>
            <a:r>
              <a:rPr lang="de-DE" dirty="0"/>
              <a:t> erlassen werden.</a:t>
            </a:r>
          </a:p>
        </p:txBody>
      </p:sp>
    </p:spTree>
    <p:extLst>
      <p:ext uri="{BB962C8B-B14F-4D97-AF65-F5344CB8AC3E}">
        <p14:creationId xmlns:p14="http://schemas.microsoft.com/office/powerpoint/2010/main" val="5326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Definition und Aufbau einer Verfügung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Eine Verfügung ist eine Zusammenfassung von zu erledigenden Arbeitsschritten und dient der Bearbeitung von Verfahrensakten</a:t>
            </a:r>
            <a:endParaRPr lang="de-DE" dirty="0" smtClean="0"/>
          </a:p>
          <a:p>
            <a:r>
              <a:rPr lang="de-DE" dirty="0" smtClean="0"/>
              <a:t>Der Begriff darf nicht mit dem Erlass von gerichtlichen Verfügungen verwechselt werden, was einer Entscheidung entspricht (z.B. eine einstweilige Verfügung)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924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Erlass und Nutzen von Verfügungen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Verfügungen ergehen in der Regel durch den Sachbearbeiter und sind durch die </a:t>
            </a:r>
            <a:r>
              <a:rPr lang="de-DE" dirty="0" err="1" smtClean="0"/>
              <a:t>UdG</a:t>
            </a:r>
            <a:r>
              <a:rPr lang="de-DE" dirty="0" smtClean="0"/>
              <a:t> abzuarbeiten.</a:t>
            </a:r>
          </a:p>
          <a:p>
            <a:r>
              <a:rPr lang="de-DE" dirty="0" smtClean="0"/>
              <a:t>Verfügungen dienen als verfahrensleitendes Mittel. Es wird sichergestellt, dass die Akten nicht in Vergessenheit geraten und Aufgaben abgearbeitet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76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Aufbau einer Verfügung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Sie besteht aus:</a:t>
            </a:r>
          </a:p>
          <a:p>
            <a:r>
              <a:rPr lang="de-DE" dirty="0" smtClean="0"/>
              <a:t>Der Überschrift „Verfügung“ oder der Abkürzung </a:t>
            </a:r>
            <a:r>
              <a:rPr lang="de-DE" dirty="0" err="1" smtClean="0"/>
              <a:t>Vfg</a:t>
            </a:r>
            <a:r>
              <a:rPr lang="de-DE" dirty="0" smtClean="0"/>
              <a:t>. </a:t>
            </a:r>
          </a:p>
          <a:p>
            <a:r>
              <a:rPr lang="de-DE" dirty="0" smtClean="0"/>
              <a:t>Einer Nummerierung (bei mehr als 2 Verfügungspunkten)</a:t>
            </a:r>
          </a:p>
          <a:p>
            <a:r>
              <a:rPr lang="de-DE" dirty="0" smtClean="0"/>
              <a:t>Einem Datum (wann wurde die Verfügung erlassen)</a:t>
            </a:r>
          </a:p>
          <a:p>
            <a:r>
              <a:rPr lang="de-DE" dirty="0" smtClean="0"/>
              <a:t>Dem Namen inkl. </a:t>
            </a:r>
            <a:r>
              <a:rPr lang="de-DE" dirty="0"/>
              <a:t>d</a:t>
            </a:r>
            <a:r>
              <a:rPr lang="de-DE" dirty="0" smtClean="0"/>
              <a:t>er Dienstbezeichnung</a:t>
            </a:r>
          </a:p>
          <a:p>
            <a:r>
              <a:rPr lang="de-DE" dirty="0" smtClean="0"/>
              <a:t>Unterschrift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85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480</Words>
  <Application>Microsoft Office PowerPoint</Application>
  <PresentationFormat>Breitbild</PresentationFormat>
  <Paragraphs>48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 3</vt:lpstr>
      <vt:lpstr>Segment</vt:lpstr>
      <vt:lpstr>Gerichtliche Entscheidungen</vt:lpstr>
      <vt:lpstr>Arten gerichtlicher Entscheidungen</vt:lpstr>
      <vt:lpstr>Urteile</vt:lpstr>
      <vt:lpstr>Urteile</vt:lpstr>
      <vt:lpstr>Beschlüsse</vt:lpstr>
      <vt:lpstr>Verfügungen</vt:lpstr>
      <vt:lpstr>Definition und Aufbau einer Verfügung</vt:lpstr>
      <vt:lpstr>Erlass und Nutzen von Verfügungen</vt:lpstr>
      <vt:lpstr>Aufbau einer Verfügung</vt:lpstr>
      <vt:lpstr>Abarbeitung von Verfügungen (§ 10 GOV)</vt:lpstr>
      <vt:lpstr>Unterschiedliche Verfügungspunkte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Gerichtliche Entscheidungen</dc:title>
  <dc:creator>Neuendorf-Schulz, Simone</dc:creator>
  <cp:lastModifiedBy>Neuendorf-Schulz, Simone</cp:lastModifiedBy>
  <cp:revision>1</cp:revision>
  <dcterms:created xsi:type="dcterms:W3CDTF">2024-10-04T06:59:19Z</dcterms:created>
  <dcterms:modified xsi:type="dcterms:W3CDTF">2024-10-04T07:02:15Z</dcterms:modified>
</cp:coreProperties>
</file>