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8CB1"/>
    <a:srgbClr val="F0C688"/>
    <a:srgbClr val="EED4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39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37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9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73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111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6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971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221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07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325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05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D92DE-5D27-4010-91AF-5931C8CFB02A}" type="datetimeFigureOut">
              <a:rPr lang="de-DE" smtClean="0"/>
              <a:t>01.08.2023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71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bgerundetes Rechteck 10"/>
          <p:cNvSpPr/>
          <p:nvPr/>
        </p:nvSpPr>
        <p:spPr>
          <a:xfrm>
            <a:off x="6011093" y="3248689"/>
            <a:ext cx="4918845" cy="211452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für gerichtliche Tätigkeiten oder Aufwendungen angesetzte Pauschalen (z.B. Pauschale für die Herstellung von Kopien oder Postpauschale)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758837" y="3302863"/>
            <a:ext cx="4984737" cy="20603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tatsächlich in der jeweiligen Höhe entstandene Aufwendungen </a:t>
            </a:r>
            <a:r>
              <a:rPr lang="de-DE" sz="2400" b="1" dirty="0" smtClean="0"/>
              <a:t>des</a:t>
            </a:r>
          </a:p>
          <a:p>
            <a:pPr algn="ctr"/>
            <a:r>
              <a:rPr lang="de-DE" sz="2400" b="1" dirty="0" smtClean="0"/>
              <a:t> </a:t>
            </a:r>
            <a:r>
              <a:rPr lang="de-DE" sz="2400" b="1" dirty="0"/>
              <a:t>Gerichts </a:t>
            </a:r>
            <a:endParaRPr lang="de-DE" sz="2400" b="1" dirty="0" smtClean="0"/>
          </a:p>
          <a:p>
            <a:pPr algn="ctr"/>
            <a:r>
              <a:rPr lang="de-DE" sz="2400" b="1" dirty="0" smtClean="0"/>
              <a:t>(</a:t>
            </a:r>
            <a:r>
              <a:rPr lang="de-DE" sz="2400" b="1" dirty="0"/>
              <a:t>z.B. </a:t>
            </a:r>
            <a:r>
              <a:rPr lang="de-DE" sz="2400" b="1" dirty="0" smtClean="0"/>
              <a:t>Sachverständigen-</a:t>
            </a:r>
          </a:p>
          <a:p>
            <a:pPr algn="ctr"/>
            <a:r>
              <a:rPr lang="de-DE" sz="2400" b="1" dirty="0" err="1" smtClean="0"/>
              <a:t>entschädigung</a:t>
            </a:r>
            <a:r>
              <a:rPr lang="de-DE" sz="2400" b="1" dirty="0"/>
              <a:t>) 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3857625" y="1525403"/>
            <a:ext cx="4746834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Auslagen des Gerichts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435769" y="2694575"/>
            <a:ext cx="10851356" cy="6411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Auslagen werden für bestimmte Aufwendungen des Gerichts erhoben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99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272383">
            <a:off x="9734173" y="1601092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Um einen 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Auslagentat-bestand </a:t>
            </a:r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zu erfüllen, </a:t>
            </a:r>
          </a:p>
        </p:txBody>
      </p:sp>
      <p:sp>
        <p:nvSpPr>
          <p:cNvPr id="5" name="Abgerundetes Rechteck 4"/>
          <p:cNvSpPr/>
          <p:nvPr/>
        </p:nvSpPr>
        <p:spPr>
          <a:xfrm>
            <a:off x="775896" y="5460130"/>
            <a:ext cx="10171101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Anlage I zu § 3 Abs. 2 GKG sind im Teil 9 - „Auslagen“ die Auslagentatbestände abschließend aufgeführt </a:t>
            </a:r>
          </a:p>
        </p:txBody>
      </p:sp>
      <p:sp>
        <p:nvSpPr>
          <p:cNvPr id="12" name="Gefaltete Ecke 11"/>
          <p:cNvSpPr/>
          <p:nvPr/>
        </p:nvSpPr>
        <p:spPr>
          <a:xfrm rot="163807">
            <a:off x="9707339" y="3216799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müssen die  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066808">
            <a:off x="9954476" y="4443413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Aufwendungen </a:t>
            </a:r>
            <a:r>
              <a:rPr lang="de-DE" sz="2000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entstanden </a:t>
            </a:r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und </a:t>
            </a:r>
            <a:r>
              <a:rPr lang="de-DE" sz="2000" b="1" u="sng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bestimmbar</a:t>
            </a:r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sein.</a:t>
            </a:r>
          </a:p>
        </p:txBody>
      </p:sp>
    </p:spTree>
    <p:extLst>
      <p:ext uri="{BB962C8B-B14F-4D97-AF65-F5344CB8AC3E}">
        <p14:creationId xmlns:p14="http://schemas.microsoft.com/office/powerpoint/2010/main" val="1878898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 animBg="1"/>
      <p:bldP spid="4" grpId="0" animBg="1"/>
      <p:bldP spid="7" grpId="0" animBg="1"/>
      <p:bldP spid="8" grpId="0" animBg="1"/>
      <p:bldP spid="5" grpId="0" animBg="1"/>
      <p:bldP spid="12" grpId="0" animBg="1"/>
      <p:bldP spid="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4428429" y="1349380"/>
            <a:ext cx="3593953" cy="56791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Fälligkeit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108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920295" y="5589278"/>
            <a:ext cx="10610220" cy="74719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tabLst>
                <a:tab pos="1493838" algn="l"/>
              </a:tabLst>
            </a:pPr>
            <a:r>
              <a:rPr lang="de-DE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der Praxis werden auch diese Kosten regelmäßig erst mit der</a:t>
            </a:r>
          </a:p>
          <a:p>
            <a:pPr algn="ctr">
              <a:tabLst>
                <a:tab pos="1493838" algn="l"/>
              </a:tabLst>
            </a:pPr>
            <a:r>
              <a:rPr lang="de-DE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Schlusskostenrechnung angefordert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871536" y="2027999"/>
            <a:ext cx="10658979" cy="109972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Auslagen werden immer dann fällig, wenn das Verfahren </a:t>
            </a:r>
            <a:endParaRPr lang="de-DE" sz="28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de-DE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de-DE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statistisch) erledig ist</a:t>
            </a:r>
          </a:p>
        </p:txBody>
      </p:sp>
      <p:grpSp>
        <p:nvGrpSpPr>
          <p:cNvPr id="5" name="Gruppieren 4"/>
          <p:cNvGrpSpPr/>
          <p:nvPr/>
        </p:nvGrpSpPr>
        <p:grpSpPr>
          <a:xfrm>
            <a:off x="920294" y="3488400"/>
            <a:ext cx="10610221" cy="1997479"/>
            <a:chOff x="920294" y="3488400"/>
            <a:chExt cx="10610221" cy="1997479"/>
          </a:xfrm>
        </p:grpSpPr>
        <p:sp>
          <p:nvSpPr>
            <p:cNvPr id="7" name="Abgerundetes Rechteck 6"/>
            <p:cNvSpPr/>
            <p:nvPr/>
          </p:nvSpPr>
          <p:spPr>
            <a:xfrm>
              <a:off x="920294" y="3793732"/>
              <a:ext cx="10610221" cy="1692147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tabLst>
                  <a:tab pos="2427288" algn="l"/>
                </a:tabLst>
              </a:pPr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>
                <a:tabLst>
                  <a:tab pos="2427288" algn="l"/>
                </a:tabLst>
              </a:pPr>
              <a:endPara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>
                <a:tabLst>
                  <a:tab pos="2427288" algn="l"/>
                </a:tabLst>
              </a:pPr>
              <a:r>
                <a:rPr lang="de-DE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Dokumentenpauschale </a:t>
              </a:r>
              <a:r>
                <a:rPr lang="de-DE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(KV-Nr. 9000) und Kosten für Aktenversendung (KV-Nr. 9003) werden sofort nach Entstehung fällig</a:t>
              </a:r>
            </a:p>
            <a:p>
              <a:pPr>
                <a:tabLst>
                  <a:tab pos="2427288" algn="l"/>
                </a:tabLst>
              </a:pPr>
              <a:endPara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" name="Abgerundetes Rechteck 26"/>
            <p:cNvSpPr/>
            <p:nvPr/>
          </p:nvSpPr>
          <p:spPr>
            <a:xfrm>
              <a:off x="2603150" y="3488400"/>
              <a:ext cx="4064607" cy="610663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§ 9 Abs. 3 GKG</a:t>
              </a:r>
            </a:p>
          </p:txBody>
        </p:sp>
      </p:grpSp>
      <p:sp>
        <p:nvSpPr>
          <p:cNvPr id="3" name="Ellipse 2"/>
          <p:cNvSpPr/>
          <p:nvPr/>
        </p:nvSpPr>
        <p:spPr>
          <a:xfrm>
            <a:off x="303774" y="3240540"/>
            <a:ext cx="3001622" cy="1282881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 smtClean="0">
                <a:solidFill>
                  <a:schemeClr val="bg1"/>
                </a:solidFill>
              </a:rPr>
              <a:t>Ausnahme!</a:t>
            </a:r>
            <a:endParaRPr lang="de-DE" sz="3200" dirty="0">
              <a:solidFill>
                <a:schemeClr val="bg1"/>
              </a:solidFill>
            </a:endParaRPr>
          </a:p>
        </p:txBody>
      </p:sp>
      <p:grpSp>
        <p:nvGrpSpPr>
          <p:cNvPr id="23" name="Gruppieren 22"/>
          <p:cNvGrpSpPr/>
          <p:nvPr/>
        </p:nvGrpSpPr>
        <p:grpSpPr>
          <a:xfrm>
            <a:off x="695283" y="5418747"/>
            <a:ext cx="1334657" cy="1240649"/>
            <a:chOff x="695283" y="5418747"/>
            <a:chExt cx="1334657" cy="1240649"/>
          </a:xfrm>
        </p:grpSpPr>
        <p:sp>
          <p:nvSpPr>
            <p:cNvPr id="8" name="Gefaltete Ecke 7"/>
            <p:cNvSpPr/>
            <p:nvPr/>
          </p:nvSpPr>
          <p:spPr>
            <a:xfrm>
              <a:off x="695283" y="5418747"/>
              <a:ext cx="1334657" cy="1240649"/>
            </a:xfrm>
            <a:prstGeom prst="foldedCorner">
              <a:avLst/>
            </a:prstGeom>
            <a:solidFill>
              <a:srgbClr val="E9DA69"/>
            </a:solidFill>
            <a:ln>
              <a:solidFill>
                <a:schemeClr val="bg1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n-NO" sz="3200" b="1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Aber!!</a:t>
              </a:r>
              <a:endParaRPr lang="de-DE" sz="32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</p:txBody>
        </p:sp>
        <p:cxnSp>
          <p:nvCxnSpPr>
            <p:cNvPr id="11" name="Gerade Verbindung mit Pfeil 10"/>
            <p:cNvCxnSpPr/>
            <p:nvPr/>
          </p:nvCxnSpPr>
          <p:spPr>
            <a:xfrm>
              <a:off x="871536" y="6216316"/>
              <a:ext cx="933049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85770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 animBg="1"/>
      <p:bldP spid="14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758837" y="3302863"/>
            <a:ext cx="9213838" cy="20603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Kostenschuldner der Dokumenten- und der Aktenversendungspauschale (KV 9000 und 9003) ist gem. </a:t>
            </a:r>
            <a:endParaRPr lang="de-DE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de-DE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 </a:t>
            </a:r>
            <a:r>
              <a:rPr lang="de-DE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 Abs. 1 und 2 GKG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ausschließlich der Antragsteller der Maßnahme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3857625" y="1525403"/>
            <a:ext cx="4746834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Auslagen des Gerichts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26424" y="2621692"/>
            <a:ext cx="3857760" cy="64114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Beachte! 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100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272383">
            <a:off x="1862702" y="4785068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KV 9000</a:t>
            </a: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u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nd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9003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Gefaltete Ecke 11"/>
          <p:cNvSpPr/>
          <p:nvPr/>
        </p:nvSpPr>
        <p:spPr>
          <a:xfrm>
            <a:off x="6643903" y="4785068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Diese </a:t>
            </a:r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Auslagen folgen also nicht der Kostengrundentscheidung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!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20917929">
            <a:off x="9711611" y="3222164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28 </a:t>
            </a:r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 + II GKG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</a:p>
        </p:txBody>
      </p:sp>
      <p:sp>
        <p:nvSpPr>
          <p:cNvPr id="11" name="Gefaltete Ecke 10"/>
          <p:cNvSpPr/>
          <p:nvPr/>
        </p:nvSpPr>
        <p:spPr>
          <a:xfrm>
            <a:off x="3926886" y="4865242"/>
            <a:ext cx="1985041" cy="1828800"/>
          </a:xfrm>
          <a:prstGeom prst="foldedCorner">
            <a:avLst/>
          </a:prstGeom>
          <a:solidFill>
            <a:srgbClr val="EC8CB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Beachten!!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KV 9002</a:t>
            </a: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ei mehr als 10 Zustellungen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356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  <p:bldP spid="12" grpId="0" animBg="1"/>
      <p:bldP spid="14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002230" y="3205822"/>
            <a:ext cx="10464191" cy="40422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Justizvergütungs- und Entschädigungsgesetz (JVEG). 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2030052" y="1360902"/>
            <a:ext cx="8342674" cy="56791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Zeugen- und Sachverständigenentschädigung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1002230" y="2030798"/>
            <a:ext cx="10446351" cy="107303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Entschädigungsanspruch = öffentlich-rechtlicher Anspruch  </a:t>
            </a:r>
            <a:br>
              <a:rPr lang="de-DE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e-DE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Entschädigung ist ein Verwaltungsakt 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101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002231" y="3702511"/>
            <a:ext cx="10446350" cy="74404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§ 1 JVEG benennt die Berechtigten (z.B. Sachverständige, Zeugen, Dolmetscher)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1002229" y="4553971"/>
            <a:ext cx="10446351" cy="68656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Berechtigte werden nur auf Antrag entschädigt</a:t>
            </a:r>
          </a:p>
        </p:txBody>
      </p:sp>
      <p:sp>
        <p:nvSpPr>
          <p:cNvPr id="15" name="Abgerundetes Rechteck 14"/>
          <p:cNvSpPr/>
          <p:nvPr/>
        </p:nvSpPr>
        <p:spPr>
          <a:xfrm>
            <a:off x="1011150" y="5347949"/>
            <a:ext cx="10446350" cy="9144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Entschädigungsanspruch erlischt, wenn er nicht binnen 3 Monaten geltend gemacht wird (§ 2 Abs. 1 S. 1 JVEG) </a:t>
            </a:r>
          </a:p>
        </p:txBody>
      </p:sp>
      <p:sp>
        <p:nvSpPr>
          <p:cNvPr id="8" name="Gefaltete Ecke 7"/>
          <p:cNvSpPr/>
          <p:nvPr/>
        </p:nvSpPr>
        <p:spPr>
          <a:xfrm rot="272383">
            <a:off x="936822" y="4388898"/>
            <a:ext cx="2044169" cy="1918102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Sachverständige &amp; </a:t>
            </a:r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Dolmetscher: 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8 - 14 JVEG</a:t>
            </a:r>
          </a:p>
        </p:txBody>
      </p:sp>
      <p:sp>
        <p:nvSpPr>
          <p:cNvPr id="12" name="Gefaltete Ecke 11"/>
          <p:cNvSpPr/>
          <p:nvPr/>
        </p:nvSpPr>
        <p:spPr>
          <a:xfrm rot="20994542">
            <a:off x="9481380" y="4592865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Zeugen und Dritte:	 §§ 19 - 23 JVEG</a:t>
            </a:r>
          </a:p>
        </p:txBody>
      </p:sp>
    </p:spTree>
    <p:extLst>
      <p:ext uri="{BB962C8B-B14F-4D97-AF65-F5344CB8AC3E}">
        <p14:creationId xmlns:p14="http://schemas.microsoft.com/office/powerpoint/2010/main" val="1229459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5" grpId="0" animBg="1"/>
      <p:bldP spid="13" grpId="0" animBg="1"/>
      <p:bldP spid="15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030052" y="1360902"/>
            <a:ext cx="8342674" cy="56791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Zeugen- und Sachverständigenentschädigung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1020067" y="2468904"/>
            <a:ext cx="10446350" cy="92553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Anweisungsbeamter“ der Entschädigungsstelle, anderenfalls der zuständige Geschäftsstellenbeamte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102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011148" y="3943791"/>
            <a:ext cx="10455269" cy="132958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nach Eingang des Antrages auf Entschädigung zur Akte ergeht die </a:t>
            </a:r>
            <a:r>
              <a:rPr lang="de-DE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richterl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Anordnung „Der Zeuge/ Sachverständige/ Dolmetscher ist antragsgemäß zu entschädigen“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1011148" y="5339311"/>
            <a:ext cx="10446351" cy="107179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55763" indent="-1655763">
              <a:buNone/>
            </a:pPr>
            <a:endParaRPr lang="de-DE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655763" indent="-1655763">
              <a:buNone/>
            </a:pP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Akte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 der Entschädigungsstelle zuzuleiten, welche dann die Höhe des tatsächlichen Entschädigungsanspruchs feststellt.</a:t>
            </a:r>
          </a:p>
          <a:p>
            <a:endParaRPr lang="de-DE" sz="2400" dirty="0"/>
          </a:p>
        </p:txBody>
      </p:sp>
      <p:sp>
        <p:nvSpPr>
          <p:cNvPr id="8" name="Gefaltete Ecke 7"/>
          <p:cNvSpPr/>
          <p:nvPr/>
        </p:nvSpPr>
        <p:spPr>
          <a:xfrm rot="20756644">
            <a:off x="10306520" y="1907567"/>
            <a:ext cx="1705902" cy="168911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eist eine extra Abteilung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435769" y="1994746"/>
            <a:ext cx="2321719" cy="57199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Zuständigkeit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435769" y="3453893"/>
            <a:ext cx="2321719" cy="54880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Verfahren</a:t>
            </a:r>
          </a:p>
        </p:txBody>
      </p:sp>
    </p:spTree>
    <p:extLst>
      <p:ext uri="{BB962C8B-B14F-4D97-AF65-F5344CB8AC3E}">
        <p14:creationId xmlns:p14="http://schemas.microsoft.com/office/powerpoint/2010/main" val="3927813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5" grpId="0" animBg="1"/>
      <p:bldP spid="13" grpId="0" animBg="1"/>
      <p:bldP spid="8" grpId="0" animBg="1"/>
      <p:bldP spid="14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030052" y="1360902"/>
            <a:ext cx="8342674" cy="56791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Zeugen- und Sachverständigenentschädigung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997771" y="2389914"/>
            <a:ext cx="10446350" cy="167443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sofern bereits ein ausreichender Vorschuss vorhanden ist </a:t>
            </a:r>
            <a:endParaRPr lang="de-DE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vgl. § 17 Abs. 1 GKG), ist die Entschädigung lediglich ein „durchlaufender Posten“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103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997771" y="4694275"/>
            <a:ext cx="10468646" cy="185763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reicht Vorschuss nicht, ist die Entschädigung trotzdem vorzunehmen und der fehlende Betrag unmittelbar von der vorschusspflichtigen Partei (§ 18 GKG) bzw. vom Entscheidungs-/Übernahmeschuldner (§ 29 Nr. 1., 2. GKG) einzufordern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Gefaltete Ecke 7"/>
          <p:cNvSpPr/>
          <p:nvPr/>
        </p:nvSpPr>
        <p:spPr>
          <a:xfrm rot="20756644">
            <a:off x="451766" y="4778538"/>
            <a:ext cx="1705902" cy="168911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</a:t>
            </a:r>
            <a:r>
              <a:rPr lang="nn-NO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29 </a:t>
            </a:r>
            <a:endParaRPr lang="nn-NO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nn-NO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Nr.1</a:t>
            </a:r>
            <a:r>
              <a:rPr lang="nn-NO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., 2. </a:t>
            </a:r>
            <a:endParaRPr lang="nn-NO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nn-NO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GKG</a:t>
            </a:r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435769" y="1994746"/>
            <a:ext cx="2321719" cy="6411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435768" y="4143343"/>
            <a:ext cx="2321719" cy="6411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/>
              <a:t>Verfahren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1563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5" grpId="0" animBg="1"/>
      <p:bldP spid="8" grpId="0" animBg="1"/>
      <p:bldP spid="14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030052" y="1360902"/>
            <a:ext cx="8342674" cy="56791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Zeugen- und Sachverständigenentschädigung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997771" y="2389914"/>
            <a:ext cx="10446350" cy="239457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nach dem JVEG aus der Landeskasse gezahlten Beträge gehören zu den Kosten des Rechtsstreits und sind als solche in der abschließenden Gerichtskostenrechnung unter dem Auslagentatbestand der KV-Nr. 9005 mit abzurechnen. 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104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318940">
            <a:off x="2345009" y="4514087"/>
            <a:ext cx="2007667" cy="2018587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In die Schlusskosten-</a:t>
            </a:r>
          </a:p>
          <a:p>
            <a:pPr algn="ctr"/>
            <a:r>
              <a:rPr lang="nn-NO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rechnung aufnehmen!</a:t>
            </a:r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Gefaltete Ecke 10"/>
          <p:cNvSpPr/>
          <p:nvPr/>
        </p:nvSpPr>
        <p:spPr>
          <a:xfrm rot="21385870">
            <a:off x="5412059" y="4514088"/>
            <a:ext cx="2007667" cy="2018587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KV-Nr.</a:t>
            </a:r>
          </a:p>
          <a:p>
            <a:pPr algn="ctr"/>
            <a:r>
              <a:rPr lang="nn-NO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9005</a:t>
            </a:r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260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863997" y="1340464"/>
            <a:ext cx="6713898" cy="56791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Vorschussleistungen bzgl. Auslagen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997771" y="2566683"/>
            <a:ext cx="10468646" cy="168403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wird Vornahme einer Handlung beantragt, die mit Auslagen 	verbunden sind, hat das Gericht grundsätzlich einen Vorschuss 	anzufordern (z.B. für Zeugenladungen oder Beauftragung eines 	Sachverständigen), 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105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997771" y="4694275"/>
            <a:ext cx="10468646" cy="166686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gilt auch für Herstellung und Überlassung von Dokumenten auf 	Antrag (KV-Nr. 9000) und die Versendung von Akten </a:t>
            </a:r>
            <a:endParaRPr lang="de-DE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KV-Nr. 9003)</a:t>
            </a:r>
          </a:p>
        </p:txBody>
      </p:sp>
      <p:sp>
        <p:nvSpPr>
          <p:cNvPr id="8" name="Gefaltete Ecke 7"/>
          <p:cNvSpPr/>
          <p:nvPr/>
        </p:nvSpPr>
        <p:spPr>
          <a:xfrm rot="443106">
            <a:off x="1022304" y="5273374"/>
            <a:ext cx="1489169" cy="1425124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KV-Nr.</a:t>
            </a:r>
          </a:p>
          <a:p>
            <a:pPr algn="ctr"/>
            <a:r>
              <a:rPr lang="nn-NO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9003</a:t>
            </a:r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435769" y="1994746"/>
            <a:ext cx="2321719" cy="6411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 17 GKG: </a:t>
            </a:r>
          </a:p>
        </p:txBody>
      </p:sp>
      <p:sp>
        <p:nvSpPr>
          <p:cNvPr id="16" name="Abgerundetes Rechteck 15"/>
          <p:cNvSpPr/>
          <p:nvPr/>
        </p:nvSpPr>
        <p:spPr>
          <a:xfrm>
            <a:off x="435768" y="4143343"/>
            <a:ext cx="2850357" cy="6411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 17 Abs. 2 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GKG: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88545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5" grpId="0" animBg="1"/>
      <p:bldP spid="8" grpId="0" animBg="1"/>
      <p:bldP spid="14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4428429" y="1349380"/>
            <a:ext cx="3593953" cy="56791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Haftung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997771" y="2482851"/>
            <a:ext cx="10468646" cy="188849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für die Auslagen, </a:t>
            </a:r>
            <a:r>
              <a:rPr lang="de-DE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auf Antrag einer Partei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entstanden sind, 	haftet diese Partei auch dann noch, wenn die Kosten des 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Verfahrens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anderen Partei auferlegt oder von dieser 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übernommen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wurden (=Zweitschuldnerhaftung, § 31 Abs. 2 GKG)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106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997771" y="4936904"/>
            <a:ext cx="10468646" cy="113310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Antragsteller (z.B. Kläger oder Widerkläger) haftet für alle 	durch seinen Hauptsacheantrag verursachten Kosten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Gefaltete Ecke 7"/>
          <p:cNvSpPr/>
          <p:nvPr/>
        </p:nvSpPr>
        <p:spPr>
          <a:xfrm rot="21338554">
            <a:off x="9815255" y="3834851"/>
            <a:ext cx="1334657" cy="1240649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31 II</a:t>
            </a:r>
          </a:p>
          <a:p>
            <a:pPr algn="ctr"/>
            <a:r>
              <a:rPr lang="nn-NO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GKG</a:t>
            </a:r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435769" y="1994746"/>
            <a:ext cx="2321719" cy="6411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 18 GKG: 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435769" y="4455176"/>
            <a:ext cx="2850357" cy="6411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 22 I S. 1 GKG</a:t>
            </a:r>
          </a:p>
        </p:txBody>
      </p:sp>
    </p:spTree>
    <p:extLst>
      <p:ext uri="{BB962C8B-B14F-4D97-AF65-F5344CB8AC3E}">
        <p14:creationId xmlns:p14="http://schemas.microsoft.com/office/powerpoint/2010/main" val="525079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5" grpId="0" animBg="1"/>
      <p:bldP spid="8" grpId="0" animBg="1"/>
      <p:bldP spid="14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4428429" y="1349380"/>
            <a:ext cx="3593953" cy="56791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Fälligkeit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107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21338554">
            <a:off x="10643931" y="842993"/>
            <a:ext cx="1334657" cy="1240649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31 II</a:t>
            </a:r>
          </a:p>
          <a:p>
            <a:pPr algn="ctr"/>
            <a:r>
              <a:rPr lang="nn-NO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GKG</a:t>
            </a:r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424870" y="1879713"/>
            <a:ext cx="2553143" cy="6411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 9 Abs. 2 GKG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650081" y="2482852"/>
            <a:ext cx="10816336" cy="526795"/>
            <a:chOff x="650081" y="2482852"/>
            <a:chExt cx="10816336" cy="526795"/>
          </a:xfrm>
        </p:grpSpPr>
        <p:sp>
          <p:nvSpPr>
            <p:cNvPr id="7" name="Abgerundetes Rechteck 6"/>
            <p:cNvSpPr/>
            <p:nvPr/>
          </p:nvSpPr>
          <p:spPr>
            <a:xfrm>
              <a:off x="997771" y="2482852"/>
              <a:ext cx="10468646" cy="526795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mit Erlass einer unbedingten Kostenentscheidung</a:t>
              </a:r>
            </a:p>
          </p:txBody>
        </p:sp>
        <p:sp>
          <p:nvSpPr>
            <p:cNvPr id="3" name="Ellipse 2"/>
            <p:cNvSpPr/>
            <p:nvPr/>
          </p:nvSpPr>
          <p:spPr>
            <a:xfrm>
              <a:off x="650081" y="2550938"/>
              <a:ext cx="442913" cy="428625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650080" y="3148860"/>
            <a:ext cx="10809647" cy="570488"/>
            <a:chOff x="650081" y="2482852"/>
            <a:chExt cx="10809647" cy="570488"/>
          </a:xfrm>
        </p:grpSpPr>
        <p:sp>
          <p:nvSpPr>
            <p:cNvPr id="15" name="Abgerundetes Rechteck 14"/>
            <p:cNvSpPr/>
            <p:nvPr/>
          </p:nvSpPr>
          <p:spPr>
            <a:xfrm>
              <a:off x="991082" y="2482852"/>
              <a:ext cx="10468646" cy="570488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>
                <a:tabLst>
                  <a:tab pos="2427288" algn="l"/>
                </a:tabLst>
              </a:pPr>
              <a:r>
                <a:rPr lang="de-DE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bei Beendigung des Verfahrens durch Vergleich oder Zurücknahme</a:t>
              </a:r>
            </a:p>
          </p:txBody>
        </p:sp>
        <p:sp>
          <p:nvSpPr>
            <p:cNvPr id="17" name="Ellipse 16"/>
            <p:cNvSpPr/>
            <p:nvPr/>
          </p:nvSpPr>
          <p:spPr>
            <a:xfrm>
              <a:off x="650081" y="2554996"/>
              <a:ext cx="442913" cy="428625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grpSp>
        <p:nvGrpSpPr>
          <p:cNvPr id="21" name="Gruppieren 20"/>
          <p:cNvGrpSpPr/>
          <p:nvPr/>
        </p:nvGrpSpPr>
        <p:grpSpPr>
          <a:xfrm>
            <a:off x="643390" y="3876589"/>
            <a:ext cx="10816337" cy="539622"/>
            <a:chOff x="650080" y="2482852"/>
            <a:chExt cx="10816337" cy="539622"/>
          </a:xfrm>
        </p:grpSpPr>
        <p:sp>
          <p:nvSpPr>
            <p:cNvPr id="22" name="Abgerundetes Rechteck 21"/>
            <p:cNvSpPr/>
            <p:nvPr/>
          </p:nvSpPr>
          <p:spPr>
            <a:xfrm>
              <a:off x="997771" y="2482852"/>
              <a:ext cx="10468646" cy="539622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>
                <a:tabLst>
                  <a:tab pos="2427288" algn="l"/>
                </a:tabLst>
              </a:pPr>
              <a:r>
                <a:rPr lang="de-DE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wenn das Verfahren 6 Monate ruht oder nicht betrieben wurde</a:t>
              </a:r>
            </a:p>
          </p:txBody>
        </p:sp>
        <p:sp>
          <p:nvSpPr>
            <p:cNvPr id="23" name="Ellipse 22"/>
            <p:cNvSpPr/>
            <p:nvPr/>
          </p:nvSpPr>
          <p:spPr>
            <a:xfrm>
              <a:off x="650080" y="2505705"/>
              <a:ext cx="442913" cy="428625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grpSp>
        <p:nvGrpSpPr>
          <p:cNvPr id="24" name="Gruppieren 23"/>
          <p:cNvGrpSpPr/>
          <p:nvPr/>
        </p:nvGrpSpPr>
        <p:grpSpPr>
          <a:xfrm>
            <a:off x="650080" y="4561058"/>
            <a:ext cx="10809647" cy="555022"/>
            <a:chOff x="656770" y="2482852"/>
            <a:chExt cx="10809647" cy="555022"/>
          </a:xfrm>
        </p:grpSpPr>
        <p:sp>
          <p:nvSpPr>
            <p:cNvPr id="25" name="Abgerundetes Rechteck 24"/>
            <p:cNvSpPr/>
            <p:nvPr/>
          </p:nvSpPr>
          <p:spPr>
            <a:xfrm>
              <a:off x="997771" y="2482852"/>
              <a:ext cx="10468646" cy="555022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>
                <a:tabLst>
                  <a:tab pos="2427288" algn="l"/>
                </a:tabLst>
              </a:pPr>
              <a:r>
                <a:rPr lang="de-DE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wenn das Verfahren für 6 Monate unterbrochen oder ausgesetzt war</a:t>
              </a:r>
            </a:p>
          </p:txBody>
        </p:sp>
        <p:sp>
          <p:nvSpPr>
            <p:cNvPr id="26" name="Ellipse 25"/>
            <p:cNvSpPr/>
            <p:nvPr/>
          </p:nvSpPr>
          <p:spPr>
            <a:xfrm>
              <a:off x="656770" y="2544973"/>
              <a:ext cx="442913" cy="428625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grpSp>
        <p:nvGrpSpPr>
          <p:cNvPr id="29" name="Gruppieren 28"/>
          <p:cNvGrpSpPr/>
          <p:nvPr/>
        </p:nvGrpSpPr>
        <p:grpSpPr>
          <a:xfrm>
            <a:off x="643390" y="5279836"/>
            <a:ext cx="10806084" cy="532115"/>
            <a:chOff x="660333" y="2482852"/>
            <a:chExt cx="10806084" cy="532115"/>
          </a:xfrm>
        </p:grpSpPr>
        <p:sp>
          <p:nvSpPr>
            <p:cNvPr id="30" name="Abgerundetes Rechteck 29"/>
            <p:cNvSpPr/>
            <p:nvPr/>
          </p:nvSpPr>
          <p:spPr>
            <a:xfrm>
              <a:off x="997771" y="2482852"/>
              <a:ext cx="10468646" cy="532115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>
                <a:tabLst>
                  <a:tab pos="2427288" algn="l"/>
                </a:tabLst>
              </a:pPr>
              <a:r>
                <a:rPr lang="de-DE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wenn das Verfahren für 6 Monate unterbrochen oder ausgesetzt war</a:t>
              </a:r>
            </a:p>
          </p:txBody>
        </p:sp>
        <p:sp>
          <p:nvSpPr>
            <p:cNvPr id="31" name="Ellipse 30"/>
            <p:cNvSpPr/>
            <p:nvPr/>
          </p:nvSpPr>
          <p:spPr>
            <a:xfrm>
              <a:off x="660333" y="2529594"/>
              <a:ext cx="442913" cy="428625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grpSp>
        <p:nvGrpSpPr>
          <p:cNvPr id="33" name="Gruppieren 32"/>
          <p:cNvGrpSpPr/>
          <p:nvPr/>
        </p:nvGrpSpPr>
        <p:grpSpPr>
          <a:xfrm>
            <a:off x="643390" y="5975707"/>
            <a:ext cx="10806084" cy="532115"/>
            <a:chOff x="660333" y="2482852"/>
            <a:chExt cx="10806084" cy="532115"/>
          </a:xfrm>
        </p:grpSpPr>
        <p:sp>
          <p:nvSpPr>
            <p:cNvPr id="34" name="Abgerundetes Rechteck 33"/>
            <p:cNvSpPr/>
            <p:nvPr/>
          </p:nvSpPr>
          <p:spPr>
            <a:xfrm>
              <a:off x="997771" y="2482852"/>
              <a:ext cx="10468646" cy="532115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>
                <a:tabLst>
                  <a:tab pos="2427288" algn="l"/>
                </a:tabLst>
              </a:pPr>
              <a:r>
                <a:rPr lang="de-DE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wenn das Verfahren durch anderweitige Erledigung beendet ist</a:t>
              </a:r>
            </a:p>
          </p:txBody>
        </p:sp>
        <p:sp>
          <p:nvSpPr>
            <p:cNvPr id="35" name="Ellipse 34"/>
            <p:cNvSpPr/>
            <p:nvPr/>
          </p:nvSpPr>
          <p:spPr>
            <a:xfrm>
              <a:off x="660333" y="2529594"/>
              <a:ext cx="442913" cy="428625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1529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4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746</Words>
  <Application>Microsoft Office PowerPoint</Application>
  <PresentationFormat>Breitbild</PresentationFormat>
  <Paragraphs>127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18</cp:revision>
  <dcterms:created xsi:type="dcterms:W3CDTF">2023-05-04T13:22:15Z</dcterms:created>
  <dcterms:modified xsi:type="dcterms:W3CDTF">2023-08-01T10:55:15Z</dcterms:modified>
</cp:coreProperties>
</file>