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90" r:id="rId2"/>
    <p:sldId id="391" r:id="rId3"/>
    <p:sldId id="392" r:id="rId4"/>
    <p:sldId id="393" r:id="rId5"/>
    <p:sldId id="395" r:id="rId6"/>
    <p:sldId id="396" r:id="rId7"/>
    <p:sldId id="397" r:id="rId8"/>
    <p:sldId id="398" r:id="rId9"/>
    <p:sldId id="399" r:id="rId10"/>
    <p:sldId id="400" r:id="rId11"/>
    <p:sldId id="401" r:id="rId12"/>
    <p:sldId id="402"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81" d="100"/>
          <a:sy n="81" d="100"/>
        </p:scale>
        <p:origin x="120" y="1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Titelmasterformat durch Klicken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0087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Date Placeholder 2"/>
          <p:cNvSpPr>
            <a:spLocks noGrp="1"/>
          </p:cNvSpPr>
          <p:nvPr>
            <p:ph type="dt" sz="half" idx="10"/>
          </p:nvPr>
        </p:nvSpPr>
        <p:spPr/>
        <p:txBody>
          <a:bodyPr/>
          <a:lstStyle/>
          <a:p>
            <a:fld id="{1317EEDE-9A0F-4F4C-9483-37B287FACD18}" type="datetimeFigureOut">
              <a:rPr lang="de-DE" smtClean="0"/>
              <a:t>10.05.2026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281604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663935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895107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677037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925239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037874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338250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735408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nchor="ct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849247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1317EEDE-9A0F-4F4C-9483-37B287FACD18}" type="datetimeFigureOut">
              <a:rPr lang="de-DE" smtClean="0"/>
              <a:t>10.05.2026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770147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673185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317EEDE-9A0F-4F4C-9483-37B287FACD18}" type="datetimeFigureOut">
              <a:rPr lang="de-DE" smtClean="0"/>
              <a:t>10.05.2026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016379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1317EEDE-9A0F-4F4C-9483-37B287FACD18}" type="datetimeFigureOut">
              <a:rPr lang="de-DE" smtClean="0"/>
              <a:t>10.05.2026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51014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17EEDE-9A0F-4F4C-9483-37B287FACD18}" type="datetimeFigureOut">
              <a:rPr lang="de-DE" smtClean="0"/>
              <a:t>10.05.2026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2931724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Titelmasterformat durch Klicken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3699411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Titelmasterformat durch Klicken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1317EEDE-9A0F-4F4C-9483-37B287FACD18}" type="datetimeFigureOut">
              <a:rPr lang="de-DE" smtClean="0"/>
              <a:t>10.05.2026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7E79344-8BBB-424A-A73A-F5C83737747D}" type="slidenum">
              <a:rPr lang="de-DE" smtClean="0"/>
              <a:t>‹Nr.›</a:t>
            </a:fld>
            <a:endParaRPr lang="de-DE"/>
          </a:p>
        </p:txBody>
      </p:sp>
    </p:spTree>
    <p:extLst>
      <p:ext uri="{BB962C8B-B14F-4D97-AF65-F5344CB8AC3E}">
        <p14:creationId xmlns:p14="http://schemas.microsoft.com/office/powerpoint/2010/main" val="1649800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317EEDE-9A0F-4F4C-9483-37B287FACD18}" type="datetimeFigureOut">
              <a:rPr lang="de-DE" smtClean="0"/>
              <a:t>10.05.2026</a:t>
            </a:fld>
            <a:endParaRPr lang="de-D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de-D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7E79344-8BBB-424A-A73A-F5C83737747D}" type="slidenum">
              <a:rPr lang="de-DE" smtClean="0"/>
              <a:t>‹Nr.›</a:t>
            </a:fld>
            <a:endParaRPr lang="de-DE"/>
          </a:p>
        </p:txBody>
      </p:sp>
    </p:spTree>
    <p:extLst>
      <p:ext uri="{BB962C8B-B14F-4D97-AF65-F5344CB8AC3E}">
        <p14:creationId xmlns:p14="http://schemas.microsoft.com/office/powerpoint/2010/main" val="27196730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7F1C43DF-8D9A-42E0-9DA3-AA3BCA8784E4}"/>
              </a:ext>
            </a:extLst>
          </p:cNvPr>
          <p:cNvSpPr txBox="1"/>
          <p:nvPr/>
        </p:nvSpPr>
        <p:spPr>
          <a:xfrm>
            <a:off x="1326501" y="1731874"/>
            <a:ext cx="8819581"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 Arial Narrow"/>
                <a:ea typeface="+mn-ea"/>
                <a:cs typeface="+mn-cs"/>
              </a:rPr>
              <a:t>Das Verpflichtungsgespräch </a:t>
            </a:r>
          </a:p>
        </p:txBody>
      </p:sp>
    </p:spTree>
    <p:extLst>
      <p:ext uri="{BB962C8B-B14F-4D97-AF65-F5344CB8AC3E}">
        <p14:creationId xmlns:p14="http://schemas.microsoft.com/office/powerpoint/2010/main" val="1265196895"/>
      </p:ext>
    </p:extLst>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19803" y="610136"/>
            <a:ext cx="10985326" cy="458587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Jährliche Rechnungslegung/Jahresbericht (§ 1863-1865/1873 BGB)</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2400" b="1" i="0" u="sng" strike="noStrike" kern="1200" cap="none" spc="0" normalizeH="0" baseline="0" noProof="0" dirty="0">
              <a:ln>
                <a:noFill/>
              </a:ln>
              <a:solidFill>
                <a:srgbClr val="32435F"/>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Alle Betreuer haben die Pflicht, mindestens jährlich über die persönlichen Verhältnisse des Betroffenen zu berichten. Diese Pflicht ergibt sich aus §§ 1859 Abs. 1, 1863 Abs. 1,3,4, 1864 BGB.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Inhalt: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wie oft hat er den Betroffenen im Berichtszeitraum gesehen.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sofern der Aufgabenkreis „Vermögenssorge“ besteht, ist ebenfalls jährlich die Rechnungslegung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beim Betreuungsgericht einzureichen, §§ 1865 Abs. 2, 1873 Abs. 1 und 2 BGB.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Die Rechnungslegung hat alle Einnahmen und Ausgaben bezüglich des vom Betreuer verwalteten Vermögens des Betroffenen zu enthalten. Dies ist durch Kontoauszüge und Quittungen zu belegen!</a:t>
            </a:r>
          </a:p>
        </p:txBody>
      </p:sp>
    </p:spTree>
    <p:extLst>
      <p:ext uri="{BB962C8B-B14F-4D97-AF65-F5344CB8AC3E}">
        <p14:creationId xmlns:p14="http://schemas.microsoft.com/office/powerpoint/2010/main" val="2159278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38619" y="731998"/>
            <a:ext cx="11110587" cy="323165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Jährliche Rechnungslegung (§1863 Abs. 2  BGB)</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Von der Pflicht zur periodischen Rechnungslegung sind die sog. „befreiten Betreuer“ ausgenommen § 1859 Abs. 1 S. 2BGB.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Die Befreiung bewirkt bezüglich der periodischen Rechnungslegung, dass diese jährlich in Form einer Vermögensübersicht zu erteilen ist. Das Betreuungsgericht kann diesen Zeitraum bis auf fünf Jahre ausweiten. Außerdem muss der befreite Betreuer den § 1865 BGB nicht beachten, welcher den Inhalt der Rechnungslegung vorschreibt.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Der befreite Betreuer muss lediglich den Bestand des verwalteten Vermögens in einer Übersicht darstellen. </a:t>
            </a:r>
          </a:p>
        </p:txBody>
      </p:sp>
    </p:spTree>
    <p:extLst>
      <p:ext uri="{BB962C8B-B14F-4D97-AF65-F5344CB8AC3E}">
        <p14:creationId xmlns:p14="http://schemas.microsoft.com/office/powerpoint/2010/main" val="2068996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01251" y="756521"/>
            <a:ext cx="10734804" cy="243143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Schlussrechnungslegung §1872 BGB</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36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Endet die Betreuung, so muss der Betreuer das evtl. verwaltete Vermögen und alle Unterlagen an den Betreuten, an die Erben oder einen neuen Betreuer aushändigen und auf Verlangen Rechenschaft über die Zeit der Betreuung ablegen.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Die Schlussrechnung wird (evtl. nur auf Verlangen) durch das Betreuungsgericht geprüft.</a:t>
            </a:r>
          </a:p>
        </p:txBody>
      </p:sp>
    </p:spTree>
    <p:extLst>
      <p:ext uri="{BB962C8B-B14F-4D97-AF65-F5344CB8AC3E}">
        <p14:creationId xmlns:p14="http://schemas.microsoft.com/office/powerpoint/2010/main" val="737312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25677" y="530195"/>
            <a:ext cx="11511419" cy="415498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 Arial Narrow"/>
                <a:ea typeface="+mn-ea"/>
                <a:cs typeface="+mn-cs"/>
              </a:rPr>
              <a:t>Das Verpflichtungsgespräch</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2800" b="1" i="0" u="sng"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mn-cs"/>
              </a:rPr>
              <a:t>§ 1861 (2) BGB sieht vor, dass der Betreuer mündlich verpflichtet und über seine Aufgaben unterrichtet wird (sog. Verpflichtungsgespräch). Dabei wird der Betreuer mit der Bedeutung der Betreuung und dem Umfang seiner Aufgabenkreise vertraut gemacht. Er wird über die bestehenden Berichtsund Rechenschaftspflichten informiert.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prstClr val="black"/>
              </a:solidFill>
              <a:effectLst/>
              <a:uLnTx/>
              <a:uFillTx/>
              <a:latin typeface=" Arial Narrow"/>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mn-cs"/>
              </a:rPr>
              <a:t>Das Verpflichtungsgespräch kann für folgende Personen entfallen: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mn-cs"/>
              </a:rPr>
              <a:t>Betreuungsverein- und </a:t>
            </a:r>
            <a:r>
              <a:rPr kumimoji="0" lang="de-DE" sz="2000" b="1" i="0" u="none" strike="noStrike" kern="1200" cap="none" spc="0" normalizeH="0" baseline="0" noProof="0" dirty="0" err="1">
                <a:ln>
                  <a:noFill/>
                </a:ln>
                <a:solidFill>
                  <a:prstClr val="black"/>
                </a:solidFill>
                <a:effectLst/>
                <a:uLnTx/>
                <a:uFillTx/>
                <a:latin typeface=" Arial Narrow"/>
                <a:ea typeface="+mn-ea"/>
                <a:cs typeface="+mn-cs"/>
              </a:rPr>
              <a:t>behörde</a:t>
            </a:r>
            <a:endParaRPr kumimoji="0" lang="de-DE" sz="2000" b="1" i="0" u="none" strike="noStrike" kern="1200" cap="none" spc="0" normalizeH="0" baseline="0" noProof="0" dirty="0">
              <a:ln>
                <a:noFill/>
              </a:ln>
              <a:solidFill>
                <a:prstClr val="black"/>
              </a:solidFill>
              <a:effectLst/>
              <a:uLnTx/>
              <a:uFillTx/>
              <a:latin typeface=" Arial Narrow"/>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mn-cs"/>
              </a:rPr>
              <a:t>Berufsbetreuer</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 Arial Narrow"/>
                <a:ea typeface="+mn-ea"/>
                <a:cs typeface="+mn-cs"/>
              </a:rPr>
              <a:t>Ehrenamtliche Betreuer, die mehr als eine Betreuung führen oder in den letzten zwei Jahren geführt haben</a:t>
            </a:r>
            <a:br>
              <a:rPr kumimoji="0" lang="de-DE" sz="2000" b="1" i="0" u="none" strike="noStrike" kern="1200" cap="none" spc="0" normalizeH="0" baseline="0" noProof="0" dirty="0">
                <a:ln>
                  <a:noFill/>
                </a:ln>
                <a:solidFill>
                  <a:prstClr val="black"/>
                </a:solidFill>
                <a:effectLst/>
                <a:uLnTx/>
                <a:uFillTx/>
                <a:latin typeface=" Arial Narrow"/>
                <a:ea typeface="+mn-ea"/>
                <a:cs typeface="+mn-cs"/>
              </a:rPr>
            </a:br>
            <a:endParaRPr kumimoji="0" lang="de-DE" sz="2000" b="1" i="0" u="none" strike="noStrike" kern="1200" cap="none" spc="0" normalizeH="0" baseline="0" noProof="0" dirty="0">
              <a:ln>
                <a:noFill/>
              </a:ln>
              <a:solidFill>
                <a:prstClr val="black"/>
              </a:solidFill>
              <a:effectLst/>
              <a:uLnTx/>
              <a:uFillTx/>
              <a:latin typeface=" Arial Narrow"/>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sng" strike="noStrike" kern="1200" cap="none" spc="0" normalizeH="0" baseline="0" noProof="0" dirty="0">
                <a:ln>
                  <a:noFill/>
                </a:ln>
                <a:solidFill>
                  <a:prstClr val="black"/>
                </a:solidFill>
                <a:effectLst/>
                <a:uLnTx/>
                <a:uFillTx/>
                <a:latin typeface=" Arial Narrow"/>
                <a:ea typeface="+mn-ea"/>
                <a:cs typeface="+mn-cs"/>
              </a:rPr>
              <a:t>Das Verpflichtungsgespräch führt der Rechtspfleger </a:t>
            </a:r>
            <a:r>
              <a:rPr kumimoji="0" lang="de-DE" sz="2000" b="1" i="0" u="none" strike="noStrike" kern="1200" cap="none" spc="0" normalizeH="0" baseline="0" noProof="0" dirty="0">
                <a:ln>
                  <a:noFill/>
                </a:ln>
                <a:solidFill>
                  <a:prstClr val="black"/>
                </a:solidFill>
                <a:effectLst/>
                <a:uLnTx/>
                <a:uFillTx/>
                <a:latin typeface=" Arial Narrow"/>
                <a:ea typeface="+mn-ea"/>
                <a:cs typeface="+mn-cs"/>
              </a:rPr>
              <a:t>(§ 3 Nr. 2b </a:t>
            </a:r>
            <a:r>
              <a:rPr kumimoji="0" lang="de-DE" sz="2000" b="1" i="0" u="none" strike="noStrike" kern="1200" cap="none" spc="0" normalizeH="0" baseline="0" noProof="0" dirty="0" err="1">
                <a:ln>
                  <a:noFill/>
                </a:ln>
                <a:solidFill>
                  <a:prstClr val="black"/>
                </a:solidFill>
                <a:effectLst/>
                <a:uLnTx/>
                <a:uFillTx/>
                <a:latin typeface=" Arial Narrow"/>
                <a:ea typeface="+mn-ea"/>
                <a:cs typeface="+mn-cs"/>
              </a:rPr>
              <a:t>i.V.m</a:t>
            </a:r>
            <a:r>
              <a:rPr kumimoji="0" lang="de-DE" sz="2000" b="1" i="0" u="none" strike="noStrike" kern="1200" cap="none" spc="0" normalizeH="0" baseline="0" noProof="0" dirty="0">
                <a:ln>
                  <a:noFill/>
                </a:ln>
                <a:solidFill>
                  <a:prstClr val="black"/>
                </a:solidFill>
                <a:effectLst/>
                <a:uLnTx/>
                <a:uFillTx/>
                <a:latin typeface=" Arial Narrow"/>
                <a:ea typeface="+mn-ea"/>
                <a:cs typeface="+mn-cs"/>
              </a:rPr>
              <a:t>. § 15 RPflG)</a:t>
            </a:r>
          </a:p>
        </p:txBody>
      </p:sp>
    </p:spTree>
    <p:extLst>
      <p:ext uri="{BB962C8B-B14F-4D97-AF65-F5344CB8AC3E}">
        <p14:creationId xmlns:p14="http://schemas.microsoft.com/office/powerpoint/2010/main" val="1628510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E0BB5-D7FF-455A-94B4-53FA19DA1BE8}"/>
              </a:ext>
            </a:extLst>
          </p:cNvPr>
          <p:cNvSpPr>
            <a:spLocks noGrp="1"/>
          </p:cNvSpPr>
          <p:nvPr>
            <p:ph type="title"/>
          </p:nvPr>
        </p:nvSpPr>
        <p:spPr>
          <a:xfrm>
            <a:off x="838200" y="95552"/>
            <a:ext cx="10515600" cy="1325563"/>
          </a:xfrm>
        </p:spPr>
        <p:txBody>
          <a:bodyPr/>
          <a:lstStyle/>
          <a:p>
            <a:r>
              <a:rPr lang="de-DE" b="1" u="sng" dirty="0">
                <a:solidFill>
                  <a:schemeClr val="bg1"/>
                </a:solidFill>
                <a:latin typeface=" Arial Narrow"/>
              </a:rPr>
              <a:t>Betreuerausweis</a:t>
            </a:r>
          </a:p>
        </p:txBody>
      </p:sp>
      <p:sp>
        <p:nvSpPr>
          <p:cNvPr id="3" name="Inhaltsplatzhalter 2">
            <a:extLst>
              <a:ext uri="{FF2B5EF4-FFF2-40B4-BE49-F238E27FC236}">
                <a16:creationId xmlns:a16="http://schemas.microsoft.com/office/drawing/2014/main" id="{B7CA8F6B-24AE-4AC8-8F39-86D5451CF357}"/>
              </a:ext>
            </a:extLst>
          </p:cNvPr>
          <p:cNvSpPr>
            <a:spLocks noGrp="1"/>
          </p:cNvSpPr>
          <p:nvPr>
            <p:ph idx="1"/>
          </p:nvPr>
        </p:nvSpPr>
        <p:spPr>
          <a:xfrm>
            <a:off x="761206" y="1114855"/>
            <a:ext cx="10669588" cy="2838450"/>
          </a:xfrm>
        </p:spPr>
        <p:txBody>
          <a:bodyPr/>
          <a:lstStyle/>
          <a:p>
            <a:r>
              <a:rPr lang="de-DE" b="1" dirty="0">
                <a:solidFill>
                  <a:schemeClr val="bg1"/>
                </a:solidFill>
                <a:latin typeface=" Arial Narrow"/>
              </a:rPr>
              <a:t>geregelt in § 290 FamFG</a:t>
            </a:r>
          </a:p>
          <a:p>
            <a:r>
              <a:rPr lang="de-DE" b="1" dirty="0">
                <a:solidFill>
                  <a:schemeClr val="bg1"/>
                </a:solidFill>
                <a:latin typeface=" Arial Narrow"/>
              </a:rPr>
              <a:t>Übergabe meist bei Verpflichtung, wenn ehrenamtlicher Betreuer</a:t>
            </a:r>
          </a:p>
          <a:p>
            <a:r>
              <a:rPr lang="de-DE" b="1" dirty="0">
                <a:solidFill>
                  <a:schemeClr val="bg1"/>
                </a:solidFill>
                <a:latin typeface=" Arial Narrow"/>
              </a:rPr>
              <a:t>Wenn Verpflichtung nicht erforderlich </a:t>
            </a:r>
            <a:r>
              <a:rPr lang="de-DE" b="1" dirty="0">
                <a:solidFill>
                  <a:schemeClr val="bg1"/>
                </a:solidFill>
                <a:latin typeface=" Arial Narrow"/>
                <a:sym typeface="Wingdings" panose="05000000000000000000" pitchFamily="2" charset="2"/>
              </a:rPr>
              <a:t> Übersendung per Post</a:t>
            </a:r>
          </a:p>
          <a:p>
            <a:r>
              <a:rPr lang="de-DE" b="1" dirty="0">
                <a:solidFill>
                  <a:schemeClr val="bg1"/>
                </a:solidFill>
                <a:latin typeface=" Arial Narrow"/>
                <a:sym typeface="Wingdings" panose="05000000000000000000" pitchFamily="2" charset="2"/>
              </a:rPr>
              <a:t>Rückgabe bei Beendigung oder Änderung der Aufgabenkreise</a:t>
            </a:r>
            <a:endParaRPr lang="de-DE" b="1" dirty="0">
              <a:solidFill>
                <a:schemeClr val="bg1"/>
              </a:solidFill>
              <a:latin typeface=" Arial Narrow"/>
            </a:endParaRPr>
          </a:p>
          <a:p>
            <a:endParaRPr lang="de-DE" b="1" dirty="0"/>
          </a:p>
        </p:txBody>
      </p:sp>
      <p:sp>
        <p:nvSpPr>
          <p:cNvPr id="4" name="Fußzeilenplatzhalter 3">
            <a:extLst>
              <a:ext uri="{FF2B5EF4-FFF2-40B4-BE49-F238E27FC236}">
                <a16:creationId xmlns:a16="http://schemas.microsoft.com/office/drawing/2014/main" id="{280EB036-FDE1-46E6-8738-B50C6ED9A1E3}"/>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46194">
                    <a:lumMod val="50000"/>
                  </a:srgbClr>
                </a:solidFill>
                <a:effectLst/>
                <a:uLnTx/>
                <a:uFillTx/>
                <a:latin typeface="Century Gothic" panose="020B0502020202020204"/>
                <a:ea typeface="+mn-ea"/>
                <a:cs typeface="+mn-cs"/>
              </a:rPr>
              <a:t>www.marc-ruttkus.de</a:t>
            </a: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Legende: Linie 4">
            <a:extLst>
              <a:ext uri="{FF2B5EF4-FFF2-40B4-BE49-F238E27FC236}">
                <a16:creationId xmlns:a16="http://schemas.microsoft.com/office/drawing/2014/main" id="{CA0D65FB-3F72-4597-ABA8-7244E4965270}"/>
              </a:ext>
            </a:extLst>
          </p:cNvPr>
          <p:cNvSpPr/>
          <p:nvPr/>
        </p:nvSpPr>
        <p:spPr>
          <a:xfrm>
            <a:off x="5298660" y="3122443"/>
            <a:ext cx="6674265" cy="3700329"/>
          </a:xfrm>
          <a:prstGeom prst="borderCallout1">
            <a:avLst>
              <a:gd name="adj1" fmla="val 13669"/>
              <a:gd name="adj2" fmla="val -10"/>
              <a:gd name="adj3" fmla="val 565"/>
              <a:gd name="adj4" fmla="val -17213"/>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white"/>
                </a:solidFill>
                <a:effectLst/>
                <a:uLnTx/>
                <a:uFillTx/>
                <a:latin typeface="Century Gothic" panose="020B0502020202020204"/>
                <a:ea typeface="+mn-ea"/>
                <a:cs typeface="+mn-cs"/>
              </a:rPr>
              <a:t>„</a:t>
            </a:r>
            <a:r>
              <a:rPr kumimoji="0" lang="de-DE" sz="1600" b="0"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Century Gothic" panose="020B0502020202020204"/>
                <a:ea typeface="+mn-ea"/>
                <a:cs typeface="+mn-cs"/>
              </a:rPr>
              <a:t>Der Betreuer erhält eine Urkunde über seine Bestellung. Die Urkunde soll enthalten: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Century Gothic" panose="020B0502020202020204"/>
                <a:ea typeface="+mn-ea"/>
                <a:cs typeface="+mn-cs"/>
              </a:rPr>
              <a:t>1.	die Bezeichnung des Betroffenen und des Betreuers;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Century Gothic" panose="020B0502020202020204"/>
                <a:ea typeface="+mn-ea"/>
                <a:cs typeface="+mn-cs"/>
              </a:rPr>
              <a:t>2.	bei Bestellung eines Vereinsbetreuers oder Behördenbetreuers 	diese Bezeichnung und die Bezeichnung des Vereins oder der 	Behörde;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Century Gothic" panose="020B0502020202020204"/>
                <a:ea typeface="+mn-ea"/>
                <a:cs typeface="+mn-cs"/>
              </a:rPr>
              <a:t>3.	den Aufgabenkreis des Betreuers;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Century Gothic" panose="020B0502020202020204"/>
                <a:ea typeface="+mn-ea"/>
                <a:cs typeface="+mn-cs"/>
              </a:rPr>
              <a:t>4.	bei Anordnung eines Einwilligungsvorbehalts die 	Bezeichnung des Kreises der einwilligungsbedürftigen 	Willenserklärungen;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Century Gothic" panose="020B0502020202020204"/>
                <a:ea typeface="+mn-ea"/>
                <a:cs typeface="+mn-cs"/>
              </a:rPr>
              <a:t>5.	bei der Bestellung eines vorläufigen Betreuers durch einstweilige 	Anordnung das Ende der einstweiligen Maßnahme.“</a:t>
            </a:r>
          </a:p>
        </p:txBody>
      </p:sp>
    </p:spTree>
    <p:extLst>
      <p:ext uri="{BB962C8B-B14F-4D97-AF65-F5344CB8AC3E}">
        <p14:creationId xmlns:p14="http://schemas.microsoft.com/office/powerpoint/2010/main" val="55870430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DB843E18-63E4-45D9-BF6A-02C52E876859}"/>
              </a:ext>
            </a:extLst>
          </p:cNvPr>
          <p:cNvGraphicFramePr>
            <a:graphicFrameLocks noChangeAspect="1"/>
          </p:cNvGraphicFramePr>
          <p:nvPr/>
        </p:nvGraphicFramePr>
        <p:xfrm>
          <a:off x="533176" y="898824"/>
          <a:ext cx="5813571" cy="5670957"/>
        </p:xfrm>
        <a:graphic>
          <a:graphicData uri="http://schemas.openxmlformats.org/presentationml/2006/ole">
            <mc:AlternateContent xmlns:mc="http://schemas.openxmlformats.org/markup-compatibility/2006">
              <mc:Choice xmlns:v="urn:schemas-microsoft-com:vml" Requires="v">
                <p:oleObj name="Acrobat Document" r:id="rId2" imgW="5667280" imgH="8019860" progId="AcroExch.Document.DC">
                  <p:embed/>
                </p:oleObj>
              </mc:Choice>
              <mc:Fallback>
                <p:oleObj name="Acrobat Document" r:id="rId2" imgW="5667280" imgH="8019860" progId="AcroExch.Document.DC">
                  <p:embed/>
                  <p:pic>
                    <p:nvPicPr>
                      <p:cNvPr id="2" name="Objekt 1">
                        <a:extLst>
                          <a:ext uri="{FF2B5EF4-FFF2-40B4-BE49-F238E27FC236}">
                            <a16:creationId xmlns:a16="http://schemas.microsoft.com/office/drawing/2014/main" id="{DB843E18-63E4-45D9-BF6A-02C52E876859}"/>
                          </a:ext>
                        </a:extLst>
                      </p:cNvPr>
                      <p:cNvPicPr/>
                      <p:nvPr/>
                    </p:nvPicPr>
                    <p:blipFill>
                      <a:blip r:embed="rId3"/>
                      <a:stretch>
                        <a:fillRect/>
                      </a:stretch>
                    </p:blipFill>
                    <p:spPr>
                      <a:xfrm>
                        <a:off x="533176" y="898824"/>
                        <a:ext cx="5813571" cy="5670957"/>
                      </a:xfrm>
                      <a:prstGeom prst="rect">
                        <a:avLst/>
                      </a:prstGeom>
                    </p:spPr>
                  </p:pic>
                </p:oleObj>
              </mc:Fallback>
            </mc:AlternateContent>
          </a:graphicData>
        </a:graphic>
      </p:graphicFrame>
      <p:sp>
        <p:nvSpPr>
          <p:cNvPr id="3" name="Textfeld 2">
            <a:extLst>
              <a:ext uri="{FF2B5EF4-FFF2-40B4-BE49-F238E27FC236}">
                <a16:creationId xmlns:a16="http://schemas.microsoft.com/office/drawing/2014/main" id="{9FAD2505-B5E8-4A2A-AEC5-5E917E4EA136}"/>
              </a:ext>
            </a:extLst>
          </p:cNvPr>
          <p:cNvSpPr txBox="1"/>
          <p:nvPr/>
        </p:nvSpPr>
        <p:spPr>
          <a:xfrm>
            <a:off x="7279093" y="898824"/>
            <a:ext cx="3607265"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 Arial Narrow"/>
                <a:ea typeface="+mn-ea"/>
                <a:cs typeface="+mn-cs"/>
              </a:rPr>
              <a:t>Der Betreuerausweis wird in seiner derzeitigen Form im DinA4-Format erstellt</a:t>
            </a:r>
          </a:p>
        </p:txBody>
      </p:sp>
      <p:sp>
        <p:nvSpPr>
          <p:cNvPr id="12" name="Pfeil: nach links 11">
            <a:extLst>
              <a:ext uri="{FF2B5EF4-FFF2-40B4-BE49-F238E27FC236}">
                <a16:creationId xmlns:a16="http://schemas.microsoft.com/office/drawing/2014/main" id="{78910555-081A-4183-AA28-E5DF0FA3CB13}"/>
              </a:ext>
            </a:extLst>
          </p:cNvPr>
          <p:cNvSpPr/>
          <p:nvPr/>
        </p:nvSpPr>
        <p:spPr>
          <a:xfrm>
            <a:off x="3652368" y="1161882"/>
            <a:ext cx="176203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Century Gothic" panose="020B0502020202020204"/>
                <a:ea typeface="+mn-ea"/>
                <a:cs typeface="+mn-cs"/>
              </a:rPr>
              <a:t>Aktenzeichen</a:t>
            </a:r>
          </a:p>
        </p:txBody>
      </p:sp>
      <p:sp>
        <p:nvSpPr>
          <p:cNvPr id="14" name="Pfeil: nach links 13">
            <a:extLst>
              <a:ext uri="{FF2B5EF4-FFF2-40B4-BE49-F238E27FC236}">
                <a16:creationId xmlns:a16="http://schemas.microsoft.com/office/drawing/2014/main" id="{0DAF218A-346B-445B-B237-B31B98710D91}"/>
              </a:ext>
            </a:extLst>
          </p:cNvPr>
          <p:cNvSpPr/>
          <p:nvPr/>
        </p:nvSpPr>
        <p:spPr>
          <a:xfrm>
            <a:off x="4181393" y="1822154"/>
            <a:ext cx="176203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entury Gothic" panose="020B0502020202020204"/>
                <a:ea typeface="+mn-ea"/>
                <a:cs typeface="+mn-cs"/>
              </a:rPr>
              <a:t>Betreuerbezeichnung</a:t>
            </a:r>
          </a:p>
        </p:txBody>
      </p:sp>
      <p:sp>
        <p:nvSpPr>
          <p:cNvPr id="15" name="Pfeil: nach links 14">
            <a:extLst>
              <a:ext uri="{FF2B5EF4-FFF2-40B4-BE49-F238E27FC236}">
                <a16:creationId xmlns:a16="http://schemas.microsoft.com/office/drawing/2014/main" id="{96B0F32F-C18F-4CCB-8830-3D77AA7352D7}"/>
              </a:ext>
            </a:extLst>
          </p:cNvPr>
          <p:cNvSpPr/>
          <p:nvPr/>
        </p:nvSpPr>
        <p:spPr>
          <a:xfrm>
            <a:off x="3422708" y="2681078"/>
            <a:ext cx="1762033" cy="57503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entury Gothic" panose="020B0502020202020204"/>
                <a:ea typeface="+mn-ea"/>
                <a:cs typeface="+mn-cs"/>
              </a:rPr>
              <a:t>Bezeichnung der Aufgabenkreise</a:t>
            </a:r>
          </a:p>
        </p:txBody>
      </p:sp>
      <p:sp>
        <p:nvSpPr>
          <p:cNvPr id="16" name="Pfeil: nach links 15">
            <a:extLst>
              <a:ext uri="{FF2B5EF4-FFF2-40B4-BE49-F238E27FC236}">
                <a16:creationId xmlns:a16="http://schemas.microsoft.com/office/drawing/2014/main" id="{047D07FE-30C5-40E4-9E4A-9A0DE1A172F1}"/>
              </a:ext>
            </a:extLst>
          </p:cNvPr>
          <p:cNvSpPr/>
          <p:nvPr/>
        </p:nvSpPr>
        <p:spPr>
          <a:xfrm>
            <a:off x="4035452" y="4119512"/>
            <a:ext cx="1762032" cy="57503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entury Gothic" panose="020B0502020202020204"/>
                <a:ea typeface="+mn-ea"/>
                <a:cs typeface="+mn-cs"/>
              </a:rPr>
              <a:t>Evtl. Einwilligungsvorbehalt</a:t>
            </a:r>
          </a:p>
        </p:txBody>
      </p:sp>
      <p:sp>
        <p:nvSpPr>
          <p:cNvPr id="17" name="Pfeil: nach links 16">
            <a:extLst>
              <a:ext uri="{FF2B5EF4-FFF2-40B4-BE49-F238E27FC236}">
                <a16:creationId xmlns:a16="http://schemas.microsoft.com/office/drawing/2014/main" id="{8DE6E782-DA10-4306-8D96-D813EEB03778}"/>
              </a:ext>
            </a:extLst>
          </p:cNvPr>
          <p:cNvSpPr/>
          <p:nvPr/>
        </p:nvSpPr>
        <p:spPr>
          <a:xfrm>
            <a:off x="3091992" y="4581427"/>
            <a:ext cx="143287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entury Gothic" panose="020B0502020202020204"/>
                <a:ea typeface="+mn-ea"/>
                <a:cs typeface="+mn-cs"/>
              </a:rPr>
              <a:t>Unterschrift</a:t>
            </a:r>
          </a:p>
        </p:txBody>
      </p:sp>
      <p:sp>
        <p:nvSpPr>
          <p:cNvPr id="19" name="Sprechblase: oval 18">
            <a:extLst>
              <a:ext uri="{FF2B5EF4-FFF2-40B4-BE49-F238E27FC236}">
                <a16:creationId xmlns:a16="http://schemas.microsoft.com/office/drawing/2014/main" id="{447816A1-4E61-476C-B654-1571A275154C}"/>
              </a:ext>
            </a:extLst>
          </p:cNvPr>
          <p:cNvSpPr/>
          <p:nvPr/>
        </p:nvSpPr>
        <p:spPr>
          <a:xfrm>
            <a:off x="8135332" y="3578721"/>
            <a:ext cx="1894788" cy="1681435"/>
          </a:xfrm>
          <a:prstGeom prst="wedgeEllipseCallout">
            <a:avLst>
              <a:gd name="adj1" fmla="val -265163"/>
              <a:gd name="adj2" fmla="val -28283"/>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entury Gothic" panose="020B0502020202020204"/>
                <a:ea typeface="+mn-ea"/>
                <a:cs typeface="+mn-cs"/>
              </a:rPr>
              <a:t>Bei vorläufiger Betreuung, das Ende der Einstweiligen Maßnahme </a:t>
            </a:r>
          </a:p>
        </p:txBody>
      </p:sp>
    </p:spTree>
    <p:extLst>
      <p:ext uri="{BB962C8B-B14F-4D97-AF65-F5344CB8AC3E}">
        <p14:creationId xmlns:p14="http://schemas.microsoft.com/office/powerpoint/2010/main" val="2229483602"/>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7F1C43DF-8D9A-42E0-9DA3-AA3BCA8784E4}"/>
              </a:ext>
            </a:extLst>
          </p:cNvPr>
          <p:cNvSpPr txBox="1"/>
          <p:nvPr/>
        </p:nvSpPr>
        <p:spPr>
          <a:xfrm>
            <a:off x="3084727" y="1717244"/>
            <a:ext cx="619791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Rechnungslegung und Berichte</a:t>
            </a:r>
          </a:p>
        </p:txBody>
      </p:sp>
    </p:spTree>
    <p:extLst>
      <p:ext uri="{BB962C8B-B14F-4D97-AF65-F5344CB8AC3E}">
        <p14:creationId xmlns:p14="http://schemas.microsoft.com/office/powerpoint/2010/main" val="944912492"/>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88291" y="665018"/>
            <a:ext cx="9938327" cy="29238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Rechnungslegung und Berichte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4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Betreuer hat dem Betreuungsgericht grundsätzlich jährlich zu berichten</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wenn Vermögenssorge </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 Rechnungslegung</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Vermögensverzeichnis zu Anfang</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Schlussrechnung nach Beendigung der Betreuung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099674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42668" y="701932"/>
            <a:ext cx="11260899" cy="286232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Berichts- und Verzeichnispflichten §§ 1863 ff BGB </a:t>
            </a:r>
            <a:r>
              <a:rPr kumimoji="0" lang="de-DE" sz="3600" b="1" i="0" u="sng"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nF</a:t>
            </a:r>
            <a:endParaRPr kumimoji="0" lang="de-DE" sz="36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3200" b="1" i="0" u="sng"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Neben der Bestellung des Betreuers und der Führung der Genehmigungsverfahren kommen dem Betreuungsgericht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auch noch weitere Aufgaben zu. Der Betreuer führt die Betreuung grundsätzlich selbstständig und ist nur im Innenverhältnis an die Interessen des Betroffenen gebunden. Allerdings hat das Betreuungsgericht einige Beratungs- und Kontrollpflichten, die im Folgenden behandelt werden sollen</a:t>
            </a:r>
            <a:r>
              <a:rPr kumimoji="0" lang="de-DE" sz="32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t>
            </a:r>
          </a:p>
        </p:txBody>
      </p:sp>
    </p:spTree>
    <p:extLst>
      <p:ext uri="{BB962C8B-B14F-4D97-AF65-F5344CB8AC3E}">
        <p14:creationId xmlns:p14="http://schemas.microsoft.com/office/powerpoint/2010/main" val="2119457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p:cNvGraphicFramePr>
            <a:graphicFrameLocks noChangeAspect="1"/>
          </p:cNvGraphicFramePr>
          <p:nvPr/>
        </p:nvGraphicFramePr>
        <p:xfrm>
          <a:off x="3052763" y="0"/>
          <a:ext cx="6540500" cy="6653213"/>
        </p:xfrm>
        <a:graphic>
          <a:graphicData uri="http://schemas.openxmlformats.org/presentationml/2006/ole">
            <mc:AlternateContent xmlns:mc="http://schemas.openxmlformats.org/markup-compatibility/2006">
              <mc:Choice xmlns:v="urn:schemas-microsoft-com:vml" Requires="v">
                <p:oleObj name="Document" r:id="rId2" imgW="6265487" imgH="6380720" progId="Word.Document.12">
                  <p:embed/>
                </p:oleObj>
              </mc:Choice>
              <mc:Fallback>
                <p:oleObj name="Document" r:id="rId2" imgW="6265487" imgH="6380720" progId="Word.Document.12">
                  <p:embed/>
                  <p:pic>
                    <p:nvPicPr>
                      <p:cNvPr id="2" name="Objekt 1"/>
                      <p:cNvPicPr/>
                      <p:nvPr/>
                    </p:nvPicPr>
                    <p:blipFill>
                      <a:blip r:embed="rId3"/>
                      <a:stretch>
                        <a:fillRect/>
                      </a:stretch>
                    </p:blipFill>
                    <p:spPr>
                      <a:xfrm>
                        <a:off x="3052763" y="0"/>
                        <a:ext cx="6540500" cy="6653213"/>
                      </a:xfrm>
                      <a:prstGeom prst="rect">
                        <a:avLst/>
                      </a:prstGeom>
                    </p:spPr>
                  </p:pic>
                </p:oleObj>
              </mc:Fallback>
            </mc:AlternateContent>
          </a:graphicData>
        </a:graphic>
      </p:graphicFrame>
    </p:spTree>
    <p:extLst>
      <p:ext uri="{BB962C8B-B14F-4D97-AF65-F5344CB8AC3E}">
        <p14:creationId xmlns:p14="http://schemas.microsoft.com/office/powerpoint/2010/main" val="2366251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26302" y="676405"/>
            <a:ext cx="10672174" cy="323165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36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Vermögensverzeichnis § 1835 BGB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2800" b="1" i="0" u="sng"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Am Anfang einer Betreuung ist es regelmäßig erforderlich, dass der Betreuer ein Vermögensverzeichnis beim Betreuungsgericht einreicht. Dies ergibt sich aus den §§ 1859 und 1863 (1) S. 3 BGB </a:t>
            </a:r>
            <a:r>
              <a:rPr kumimoji="0" lang="de-DE" sz="2000" b="1" i="0" u="none" strike="noStrike" kern="1200" cap="none" spc="0" normalizeH="0" baseline="0" noProof="0" dirty="0" err="1">
                <a:ln>
                  <a:noFill/>
                </a:ln>
                <a:solidFill>
                  <a:prstClr val="black"/>
                </a:solidFill>
                <a:effectLst/>
                <a:uLnTx/>
                <a:uFillTx/>
                <a:latin typeface="Arial Narrow" panose="020B0606020202030204" pitchFamily="34" charset="0"/>
                <a:ea typeface="+mn-ea"/>
                <a:cs typeface="+mn-cs"/>
              </a:rPr>
              <a:t>nF</a:t>
            </a: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Das Vermögensverzeichnis soll sämtliches zu verwaltendes Vermögen des Betroffenen enthalten und ist mit der Versicherung der Richtigkeit und Vollständigkeit zu versehen. Voraussetzung für die Pflicht zur Einreichung eines Vermögensverzeichnisses ist, dass der Aufgabenkreis „Vermögenssorge“ überhaupt besteht. Ansonsten ist auch ein befreiter Betreuer zur Einreichung des Vermögensverzeichnisses verpflichtet.</a:t>
            </a:r>
          </a:p>
        </p:txBody>
      </p:sp>
    </p:spTree>
    <p:extLst>
      <p:ext uri="{BB962C8B-B14F-4D97-AF65-F5344CB8AC3E}">
        <p14:creationId xmlns:p14="http://schemas.microsoft.com/office/powerpoint/2010/main" val="159225806"/>
      </p:ext>
    </p:extLst>
  </p:cSld>
  <p:clrMapOvr>
    <a:masterClrMapping/>
  </p:clrMapOvr>
</p:sld>
</file>

<file path=ppt/theme/theme1.xml><?xml version="1.0" encoding="utf-8"?>
<a:theme xmlns:a="http://schemas.openxmlformats.org/drawingml/2006/main" name="Segment">
  <a:themeElements>
    <a:clrScheme name="Segment">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gment">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gment">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0</TotalTime>
  <Words>710</Words>
  <Application>Microsoft Office PowerPoint</Application>
  <PresentationFormat>Breitbild</PresentationFormat>
  <Paragraphs>61</Paragraphs>
  <Slides>12</Slides>
  <Notes>0</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2</vt:i4>
      </vt:variant>
      <vt:variant>
        <vt:lpstr>Folientitel</vt:lpstr>
      </vt:variant>
      <vt:variant>
        <vt:i4>12</vt:i4>
      </vt:variant>
    </vt:vector>
  </HeadingPairs>
  <TitlesOfParts>
    <vt:vector size="20" baseType="lpstr">
      <vt:lpstr> Arial Narrow</vt:lpstr>
      <vt:lpstr>Arial</vt:lpstr>
      <vt:lpstr>Arial Narrow</vt:lpstr>
      <vt:lpstr>Century Gothic</vt:lpstr>
      <vt:lpstr>Wingdings 3</vt:lpstr>
      <vt:lpstr>Segment</vt:lpstr>
      <vt:lpstr>Acrobat Document</vt:lpstr>
      <vt:lpstr>Document</vt:lpstr>
      <vt:lpstr>PowerPoint-Präsentation</vt:lpstr>
      <vt:lpstr>PowerPoint-Präsentation</vt:lpstr>
      <vt:lpstr>Betreuerausweis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Simmerl-Hübner, Susanne</dc:creator>
  <cp:lastModifiedBy>Simmerl-Hübner, Susanne</cp:lastModifiedBy>
  <cp:revision>1</cp:revision>
  <dcterms:created xsi:type="dcterms:W3CDTF">2026-05-10T16:16:05Z</dcterms:created>
  <dcterms:modified xsi:type="dcterms:W3CDTF">2026-05-10T16:16:38Z</dcterms:modified>
</cp:coreProperties>
</file>