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Lst>
  <p:sldSz cx="18288000" cy="10287000"/>
  <p:notesSz cx="6858000" cy="9144000"/>
  <p:embeddedFontLst>
    <p:embeddedFont>
      <p:font typeface="Calibri" panose="020F0502020204030204" pitchFamily="34" charset="0"/>
      <p:regular r:id="rId8"/>
      <p:bold r:id="rId9"/>
      <p:italic r:id="rId10"/>
      <p:boldItalic r:id="rId11"/>
    </p:embeddedFont>
    <p:embeddedFont>
      <p:font typeface="Canva Sans" panose="020B0604020202020204" charset="0"/>
      <p:regular r:id="rId12"/>
    </p:embeddedFont>
    <p:embeddedFont>
      <p:font typeface="Canva Sans Bold" panose="020B0604020202020204" charset="0"/>
      <p:regular r:id="rId13"/>
      <p:bold r:id="rId14"/>
    </p:embeddedFont>
    <p:embeddedFont>
      <p:font typeface="Pompiere" panose="020B060402020202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86BD9C-C382-0344-8F4C-A5934448CEAA}" v="4" dt="2025-01-01T14:42:08.5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04" autoAdjust="0"/>
    <p:restoredTop sz="94569" autoAdjust="0"/>
  </p:normalViewPr>
  <p:slideViewPr>
    <p:cSldViewPr>
      <p:cViewPr varScale="1">
        <p:scale>
          <a:sx n="42" d="100"/>
          <a:sy n="42" d="100"/>
        </p:scale>
        <p:origin x="816"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image" Target="../media/image5.png"/><Relationship Id="rId10" Type="http://schemas.openxmlformats.org/officeDocument/2006/relationships/slide" Target="slide3.xml"/><Relationship Id="rId4" Type="http://schemas.openxmlformats.org/officeDocument/2006/relationships/image" Target="../media/image4.sv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jpeg"/><Relationship Id="rId7"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slide" Target="slide4.xml"/><Relationship Id="rId4" Type="http://schemas.openxmlformats.org/officeDocument/2006/relationships/image" Target="../media/image3.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jpeg"/><Relationship Id="rId7"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slide" Target="slide5.xml"/><Relationship Id="rId4" Type="http://schemas.openxmlformats.org/officeDocument/2006/relationships/image" Target="../media/image3.pn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jpeg"/><Relationship Id="rId7"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slide" Target="slide5.xml"/><Relationship Id="rId4" Type="http://schemas.openxmlformats.org/officeDocument/2006/relationships/image" Target="../media/image3.png"/><Relationship Id="rId9" Type="http://schemas.openxmlformats.org/officeDocument/2006/relationships/image" Target="../media/image10.sv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jpeg"/><Relationship Id="rId7"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slide" Target="slide5.xml"/><Relationship Id="rId4" Type="http://schemas.openxmlformats.org/officeDocument/2006/relationships/image" Target="../media/image3.png"/><Relationship Id="rId9"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4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de-DE" dirty="0"/>
          </a:p>
        </p:txBody>
      </p:sp>
      <p:grpSp>
        <p:nvGrpSpPr>
          <p:cNvPr id="3" name="Group 3"/>
          <p:cNvGrpSpPr/>
          <p:nvPr/>
        </p:nvGrpSpPr>
        <p:grpSpPr>
          <a:xfrm>
            <a:off x="14663881" y="-558188"/>
            <a:ext cx="3491568" cy="4114800"/>
            <a:chOff x="0" y="0"/>
            <a:chExt cx="4655424" cy="5486400"/>
          </a:xfrm>
        </p:grpSpPr>
        <p:sp>
          <p:nvSpPr>
            <p:cNvPr id="4" name="Freeform 4"/>
            <p:cNvSpPr/>
            <p:nvPr/>
          </p:nvSpPr>
          <p:spPr>
            <a:xfrm>
              <a:off x="0" y="0"/>
              <a:ext cx="4655424" cy="5486400"/>
            </a:xfrm>
            <a:custGeom>
              <a:avLst/>
              <a:gdLst/>
              <a:ahLst/>
              <a:cxnLst/>
              <a:rect l="l" t="t" r="r" b="b"/>
              <a:pathLst>
                <a:path w="4655424" h="5486400">
                  <a:moveTo>
                    <a:pt x="0" y="0"/>
                  </a:moveTo>
                  <a:lnTo>
                    <a:pt x="4655424" y="0"/>
                  </a:lnTo>
                  <a:lnTo>
                    <a:pt x="4655424" y="5486400"/>
                  </a:lnTo>
                  <a:lnTo>
                    <a:pt x="0" y="5486400"/>
                  </a:lnTo>
                  <a:lnTo>
                    <a:pt x="0" y="0"/>
                  </a:lnTo>
                  <a:close/>
                </a:path>
              </a:pathLst>
            </a:custGeom>
            <a:blipFill>
              <a:blip r:embed="rId3"/>
              <a:stretch>
                <a:fillRect/>
              </a:stretch>
            </a:blipFill>
          </p:spPr>
          <p:txBody>
            <a:bodyPr/>
            <a:lstStyle/>
            <a:p>
              <a:endParaRPr lang="de-DE"/>
            </a:p>
          </p:txBody>
        </p:sp>
      </p:grpSp>
      <p:sp>
        <p:nvSpPr>
          <p:cNvPr id="9" name="TextBox 9"/>
          <p:cNvSpPr txBox="1"/>
          <p:nvPr/>
        </p:nvSpPr>
        <p:spPr>
          <a:xfrm>
            <a:off x="15392400" y="1174639"/>
            <a:ext cx="1828800" cy="1545295"/>
          </a:xfrm>
          <a:prstGeom prst="rect">
            <a:avLst/>
          </a:prstGeom>
        </p:spPr>
        <p:txBody>
          <a:bodyPr wrap="square" lIns="0" tIns="0" rIns="0" bIns="0" rtlCol="0" anchor="t">
            <a:spAutoFit/>
          </a:bodyPr>
          <a:lstStyle/>
          <a:p>
            <a:pPr algn="ctr">
              <a:lnSpc>
                <a:spcPts val="12880"/>
              </a:lnSpc>
            </a:pPr>
            <a:r>
              <a:rPr lang="en-US" sz="9200" b="1" dirty="0">
                <a:solidFill>
                  <a:srgbClr val="000000"/>
                </a:solidFill>
                <a:latin typeface="Canva Sans Bold"/>
                <a:ea typeface="Canva Sans Bold"/>
                <a:cs typeface="Canva Sans Bold"/>
                <a:sym typeface="Canva Sans Bold"/>
              </a:rPr>
              <a:t>D9</a:t>
            </a:r>
          </a:p>
        </p:txBody>
      </p:sp>
      <p:sp>
        <p:nvSpPr>
          <p:cNvPr id="16" name="TextBox 16"/>
          <p:cNvSpPr txBox="1"/>
          <p:nvPr/>
        </p:nvSpPr>
        <p:spPr>
          <a:xfrm>
            <a:off x="2034541" y="3885025"/>
            <a:ext cx="14249399" cy="3693319"/>
          </a:xfrm>
          <a:prstGeom prst="rect">
            <a:avLst/>
          </a:prstGeom>
        </p:spPr>
        <p:txBody>
          <a:bodyPr wrap="square" lIns="0" tIns="0" rIns="0" bIns="0" rtlCol="0" anchor="t">
            <a:spAutoFit/>
          </a:bodyPr>
          <a:lstStyle/>
          <a:p>
            <a:r>
              <a:rPr lang="de-DE" sz="6000" dirty="0">
                <a:latin typeface="Arial" panose="020B0604020202020204" pitchFamily="34" charset="0"/>
                <a:cs typeface="Arial" panose="020B0604020202020204" pitchFamily="34" charset="0"/>
              </a:rPr>
              <a:t>Bearbeiten Sie die folgenden Fälle! Begründen Sie Ihre Antwort! Nennen Sie die gesetzlichen Bestimmungen! (Hilfsmittel: Nomos, Handout)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828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de-DE"/>
          </a:p>
        </p:txBody>
      </p:sp>
      <p:sp>
        <p:nvSpPr>
          <p:cNvPr id="5" name="Freeform 5"/>
          <p:cNvSpPr/>
          <p:nvPr/>
        </p:nvSpPr>
        <p:spPr>
          <a:xfrm>
            <a:off x="499431" y="540275"/>
            <a:ext cx="2506640" cy="1836114"/>
          </a:xfrm>
          <a:custGeom>
            <a:avLst/>
            <a:gdLst/>
            <a:ahLst/>
            <a:cxnLst/>
            <a:rect l="l" t="t" r="r" b="b"/>
            <a:pathLst>
              <a:path w="2506640" h="1836114">
                <a:moveTo>
                  <a:pt x="0" y="0"/>
                </a:moveTo>
                <a:lnTo>
                  <a:pt x="2506640" y="0"/>
                </a:lnTo>
                <a:lnTo>
                  <a:pt x="2506640" y="1836114"/>
                </a:lnTo>
                <a:lnTo>
                  <a:pt x="0" y="18361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grpSp>
        <p:nvGrpSpPr>
          <p:cNvPr id="6" name="Group 6"/>
          <p:cNvGrpSpPr/>
          <p:nvPr/>
        </p:nvGrpSpPr>
        <p:grpSpPr>
          <a:xfrm>
            <a:off x="15191718" y="6888150"/>
            <a:ext cx="2602999" cy="4114800"/>
            <a:chOff x="0" y="0"/>
            <a:chExt cx="3470665" cy="5486400"/>
          </a:xfrm>
        </p:grpSpPr>
        <p:sp>
          <p:nvSpPr>
            <p:cNvPr id="7" name="Freeform 7"/>
            <p:cNvSpPr/>
            <p:nvPr/>
          </p:nvSpPr>
          <p:spPr>
            <a:xfrm>
              <a:off x="0" y="0"/>
              <a:ext cx="3470665" cy="5486399"/>
            </a:xfrm>
            <a:custGeom>
              <a:avLst/>
              <a:gdLst/>
              <a:ahLst/>
              <a:cxnLst/>
              <a:rect l="l" t="t" r="r" b="b"/>
              <a:pathLst>
                <a:path w="3470665" h="5486399">
                  <a:moveTo>
                    <a:pt x="0" y="0"/>
                  </a:moveTo>
                  <a:lnTo>
                    <a:pt x="3470665" y="0"/>
                  </a:lnTo>
                  <a:lnTo>
                    <a:pt x="3470665" y="5486399"/>
                  </a:lnTo>
                  <a:lnTo>
                    <a:pt x="0" y="5486399"/>
                  </a:lnTo>
                  <a:lnTo>
                    <a:pt x="0" y="0"/>
                  </a:lnTo>
                  <a:close/>
                </a:path>
              </a:pathLst>
            </a:custGeom>
            <a:blipFill>
              <a:blip r:embed="rId5"/>
              <a:stretch>
                <a:fillRect/>
              </a:stretch>
            </a:blipFill>
          </p:spPr>
          <p:txBody>
            <a:bodyPr/>
            <a:lstStyle/>
            <a:p>
              <a:endParaRPr lang="de-DE"/>
            </a:p>
          </p:txBody>
        </p:sp>
      </p:grpSp>
      <p:sp>
        <p:nvSpPr>
          <p:cNvPr id="8" name="TextBox 8"/>
          <p:cNvSpPr txBox="1"/>
          <p:nvPr/>
        </p:nvSpPr>
        <p:spPr>
          <a:xfrm>
            <a:off x="16003622" y="7850720"/>
            <a:ext cx="979190" cy="671018"/>
          </a:xfrm>
          <a:prstGeom prst="rect">
            <a:avLst/>
          </a:prstGeom>
        </p:spPr>
        <p:txBody>
          <a:bodyPr wrap="square" lIns="0" tIns="0" rIns="0" bIns="0" rtlCol="0" anchor="t">
            <a:spAutoFit/>
          </a:bodyPr>
          <a:lstStyle/>
          <a:p>
            <a:pPr algn="ctr">
              <a:lnSpc>
                <a:spcPts val="5599"/>
              </a:lnSpc>
            </a:pPr>
            <a:r>
              <a:rPr lang="en-US" sz="3999" u="sng" dirty="0">
                <a:solidFill>
                  <a:srgbClr val="004AAD"/>
                </a:solidFill>
                <a:latin typeface="Canva Sans"/>
                <a:ea typeface="Canva Sans"/>
                <a:cs typeface="Canva Sans"/>
                <a:sym typeface="Canva Sans"/>
                <a:hlinkClick r:id="rId6" action="ppaction://hlinksldjump"/>
              </a:rPr>
              <a:t>D9</a:t>
            </a:r>
          </a:p>
        </p:txBody>
      </p:sp>
      <p:grpSp>
        <p:nvGrpSpPr>
          <p:cNvPr id="11" name="Gruppieren 10">
            <a:extLst>
              <a:ext uri="{FF2B5EF4-FFF2-40B4-BE49-F238E27FC236}">
                <a16:creationId xmlns:a16="http://schemas.microsoft.com/office/drawing/2014/main" id="{31B4E60C-CDB3-4431-9DAE-CB5C883C85F2}"/>
              </a:ext>
            </a:extLst>
          </p:cNvPr>
          <p:cNvGrpSpPr/>
          <p:nvPr/>
        </p:nvGrpSpPr>
        <p:grpSpPr>
          <a:xfrm>
            <a:off x="2990831" y="1415261"/>
            <a:ext cx="14255359" cy="3258712"/>
            <a:chOff x="2918233" y="1625625"/>
            <a:chExt cx="14255359" cy="4811750"/>
          </a:xfrm>
        </p:grpSpPr>
        <p:grpSp>
          <p:nvGrpSpPr>
            <p:cNvPr id="3" name="Group 3"/>
            <p:cNvGrpSpPr/>
            <p:nvPr/>
          </p:nvGrpSpPr>
          <p:grpSpPr>
            <a:xfrm>
              <a:off x="2918233" y="1625625"/>
              <a:ext cx="14255359" cy="4811750"/>
              <a:chOff x="0" y="0"/>
              <a:chExt cx="2208528" cy="226699"/>
            </a:xfrm>
          </p:grpSpPr>
          <p:sp>
            <p:nvSpPr>
              <p:cNvPr id="4" name="Freeform 4"/>
              <p:cNvSpPr/>
              <p:nvPr/>
            </p:nvSpPr>
            <p:spPr>
              <a:xfrm>
                <a:off x="0" y="0"/>
                <a:ext cx="2208528" cy="226699"/>
              </a:xfrm>
              <a:custGeom>
                <a:avLst/>
                <a:gdLst/>
                <a:ahLst/>
                <a:cxnLst/>
                <a:rect l="l" t="t" r="r" b="b"/>
                <a:pathLst>
                  <a:path w="2208528" h="226699">
                    <a:moveTo>
                      <a:pt x="12491" y="0"/>
                    </a:moveTo>
                    <a:lnTo>
                      <a:pt x="2196037" y="0"/>
                    </a:lnTo>
                    <a:cubicBezTo>
                      <a:pt x="2202936" y="0"/>
                      <a:pt x="2208528" y="5592"/>
                      <a:pt x="2208528" y="12491"/>
                    </a:cubicBezTo>
                    <a:lnTo>
                      <a:pt x="2208528" y="214208"/>
                    </a:lnTo>
                    <a:cubicBezTo>
                      <a:pt x="2208528" y="221107"/>
                      <a:pt x="2202936" y="226699"/>
                      <a:pt x="2196037" y="226699"/>
                    </a:cubicBezTo>
                    <a:lnTo>
                      <a:pt x="12491" y="226699"/>
                    </a:lnTo>
                    <a:cubicBezTo>
                      <a:pt x="5592" y="226699"/>
                      <a:pt x="0" y="221107"/>
                      <a:pt x="0" y="214208"/>
                    </a:cubicBezTo>
                    <a:lnTo>
                      <a:pt x="0" y="12491"/>
                    </a:lnTo>
                    <a:cubicBezTo>
                      <a:pt x="0" y="5592"/>
                      <a:pt x="5592" y="0"/>
                      <a:pt x="12491" y="0"/>
                    </a:cubicBezTo>
                    <a:close/>
                  </a:path>
                </a:pathLst>
              </a:custGeom>
              <a:blipFill>
                <a:blip r:embed="rId7"/>
                <a:stretch>
                  <a:fillRect t="-275142" b="-275142"/>
                </a:stretch>
              </a:blipFill>
            </p:spPr>
            <p:txBody>
              <a:bodyPr/>
              <a:lstStyle/>
              <a:p>
                <a:endParaRPr lang="de-DE">
                  <a:latin typeface="Arial" panose="020B0604020202020204" pitchFamily="34" charset="0"/>
                  <a:cs typeface="Arial" panose="020B0604020202020204" pitchFamily="34" charset="0"/>
                </a:endParaRPr>
              </a:p>
            </p:txBody>
          </p:sp>
        </p:grpSp>
        <p:sp>
          <p:nvSpPr>
            <p:cNvPr id="9" name="TextBox 9"/>
            <p:cNvSpPr txBox="1"/>
            <p:nvPr/>
          </p:nvSpPr>
          <p:spPr>
            <a:xfrm>
              <a:off x="3482642" y="1852096"/>
              <a:ext cx="13555491" cy="2875343"/>
            </a:xfrm>
            <a:prstGeom prst="rect">
              <a:avLst/>
            </a:prstGeom>
          </p:spPr>
          <p:txBody>
            <a:bodyPr wrap="square" lIns="0" tIns="0" rIns="0" bIns="0" rtlCol="0" anchor="t">
              <a:spAutoFit/>
            </a:bodyPr>
            <a:lstStyle/>
            <a:p>
              <a:r>
                <a:rPr lang="de-DE" sz="3600" dirty="0">
                  <a:latin typeface="Arial" panose="020B0604020202020204" pitchFamily="34" charset="0"/>
                  <a:cs typeface="Arial" panose="020B0604020202020204" pitchFamily="34" charset="0"/>
                </a:rPr>
                <a:t>Franz macht eine Ausbildung als Elektriker. Die Eltern haben mit ihm zusammen den Vertrag unterschrieben. Der Arbeitgeber ordnet an, dass Franz mit der Leiter Bewegungsmelder unter Dachrinnen repariert. Franz ist einverstanden, aber die Eltern finden es zu gefährlich und verbieten es. Geht das? </a:t>
              </a:r>
            </a:p>
          </p:txBody>
        </p:sp>
      </p:grpSp>
      <p:sp>
        <p:nvSpPr>
          <p:cNvPr id="12" name="TextBox 10">
            <a:extLst>
              <a:ext uri="{FF2B5EF4-FFF2-40B4-BE49-F238E27FC236}">
                <a16:creationId xmlns:a16="http://schemas.microsoft.com/office/drawing/2014/main" id="{E4023FF2-9D57-4AE5-8177-0D58F1056C47}"/>
              </a:ext>
            </a:extLst>
          </p:cNvPr>
          <p:cNvSpPr txBox="1"/>
          <p:nvPr/>
        </p:nvSpPr>
        <p:spPr>
          <a:xfrm>
            <a:off x="1028701" y="5476834"/>
            <a:ext cx="13757065" cy="3877985"/>
          </a:xfrm>
          <a:prstGeom prst="rect">
            <a:avLst/>
          </a:prstGeom>
        </p:spPr>
        <p:txBody>
          <a:bodyPr wrap="square" lIns="0" tIns="0" rIns="0" bIns="0" rtlCol="0" anchor="t">
            <a:spAutoFit/>
          </a:bodyPr>
          <a:lstStyle/>
          <a:p>
            <a:r>
              <a:rPr lang="de-DE" sz="3600" dirty="0">
                <a:latin typeface="Arial" panose="020B0604020202020204" pitchFamily="34" charset="0"/>
                <a:cs typeface="Arial" panose="020B0604020202020204" pitchFamily="34" charset="0"/>
              </a:rPr>
              <a:t>nein, die Eltern haben Franz durch den unterschriebenen Vertrag ermächtigt, in das Ausbildungsverhältnis zu gehen, so ist der Minderjährige für solche Rechtsgeschäfte unbeschränkt geschäftsfähig, Franz ist voll geschäftsfähig für die Eingehung/Aufhebung des Dienst- oder Arbeitsverhältnisses und der sich aus einem solchen Verhältnis ergebenden Verpflichtungen (§ 113 BGB)</a:t>
            </a:r>
          </a:p>
        </p:txBody>
      </p:sp>
      <p:grpSp>
        <p:nvGrpSpPr>
          <p:cNvPr id="14" name="Gruppieren 13">
            <a:extLst>
              <a:ext uri="{FF2B5EF4-FFF2-40B4-BE49-F238E27FC236}">
                <a16:creationId xmlns:a16="http://schemas.microsoft.com/office/drawing/2014/main" id="{78EAAEE9-72C5-475C-B51F-66ABFE893D5F}"/>
              </a:ext>
            </a:extLst>
          </p:cNvPr>
          <p:cNvGrpSpPr/>
          <p:nvPr/>
        </p:nvGrpSpPr>
        <p:grpSpPr>
          <a:xfrm>
            <a:off x="2419556" y="2868379"/>
            <a:ext cx="756442" cy="753921"/>
            <a:chOff x="627522" y="651740"/>
            <a:chExt cx="756442" cy="753921"/>
          </a:xfrm>
        </p:grpSpPr>
        <p:sp>
          <p:nvSpPr>
            <p:cNvPr id="15" name="Freeform 5">
              <a:extLst>
                <a:ext uri="{FF2B5EF4-FFF2-40B4-BE49-F238E27FC236}">
                  <a16:creationId xmlns:a16="http://schemas.microsoft.com/office/drawing/2014/main" id="{84B58EE0-87C5-46EC-9D19-C89BBDF1A747}"/>
                </a:ext>
              </a:extLst>
            </p:cNvPr>
            <p:cNvSpPr/>
            <p:nvPr/>
          </p:nvSpPr>
          <p:spPr>
            <a:xfrm>
              <a:off x="627522" y="651740"/>
              <a:ext cx="756442" cy="753921"/>
            </a:xfrm>
            <a:custGeom>
              <a:avLst/>
              <a:gdLst/>
              <a:ahLst/>
              <a:cxnLst/>
              <a:rect l="l" t="t" r="r" b="b"/>
              <a:pathLst>
                <a:path w="756442" h="753921">
                  <a:moveTo>
                    <a:pt x="0" y="0"/>
                  </a:moveTo>
                  <a:lnTo>
                    <a:pt x="756442" y="0"/>
                  </a:lnTo>
                  <a:lnTo>
                    <a:pt x="756442" y="753920"/>
                  </a:lnTo>
                  <a:lnTo>
                    <a:pt x="0" y="75392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16" name="TextBox 12">
              <a:extLst>
                <a:ext uri="{FF2B5EF4-FFF2-40B4-BE49-F238E27FC236}">
                  <a16:creationId xmlns:a16="http://schemas.microsoft.com/office/drawing/2014/main" id="{8B95BE12-0E74-4B7E-9C82-4C036AA4F98C}"/>
                </a:ext>
              </a:extLst>
            </p:cNvPr>
            <p:cNvSpPr txBox="1"/>
            <p:nvPr/>
          </p:nvSpPr>
          <p:spPr>
            <a:xfrm>
              <a:off x="864815" y="747712"/>
              <a:ext cx="239837" cy="504825"/>
            </a:xfrm>
            <a:prstGeom prst="rect">
              <a:avLst/>
            </a:prstGeom>
          </p:spPr>
          <p:txBody>
            <a:bodyPr lIns="0" tIns="0" rIns="0" bIns="0" rtlCol="0" anchor="t">
              <a:spAutoFit/>
            </a:bodyPr>
            <a:lstStyle/>
            <a:p>
              <a:pPr algn="ctr">
                <a:lnSpc>
                  <a:spcPts val="4199"/>
                </a:lnSpc>
              </a:pPr>
              <a:r>
                <a:rPr lang="en-US" sz="2999" u="sng" dirty="0">
                  <a:solidFill>
                    <a:srgbClr val="000000"/>
                  </a:solidFill>
                  <a:latin typeface="Pompiere"/>
                  <a:ea typeface="Pompiere"/>
                  <a:cs typeface="Pompiere"/>
                  <a:sym typeface="Pompiere"/>
                  <a:hlinkClick r:id="rId10" action="ppaction://hlinksldjump"/>
                </a:rPr>
                <a:t>a)</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de-DE"/>
          </a:p>
        </p:txBody>
      </p:sp>
      <p:grpSp>
        <p:nvGrpSpPr>
          <p:cNvPr id="3" name="Group 3"/>
          <p:cNvGrpSpPr/>
          <p:nvPr/>
        </p:nvGrpSpPr>
        <p:grpSpPr>
          <a:xfrm>
            <a:off x="3876933" y="434544"/>
            <a:ext cx="12742286" cy="3645635"/>
            <a:chOff x="0" y="0"/>
            <a:chExt cx="2208528" cy="334785"/>
          </a:xfrm>
        </p:grpSpPr>
        <p:sp>
          <p:nvSpPr>
            <p:cNvPr id="4" name="Freeform 4"/>
            <p:cNvSpPr/>
            <p:nvPr/>
          </p:nvSpPr>
          <p:spPr>
            <a:xfrm>
              <a:off x="0" y="0"/>
              <a:ext cx="2208528" cy="334785"/>
            </a:xfrm>
            <a:custGeom>
              <a:avLst/>
              <a:gdLst/>
              <a:ahLst/>
              <a:cxnLst/>
              <a:rect l="l" t="t" r="r" b="b"/>
              <a:pathLst>
                <a:path w="2208528" h="334785">
                  <a:moveTo>
                    <a:pt x="12491" y="0"/>
                  </a:moveTo>
                  <a:lnTo>
                    <a:pt x="2196037" y="0"/>
                  </a:lnTo>
                  <a:cubicBezTo>
                    <a:pt x="2202936" y="0"/>
                    <a:pt x="2208528" y="5592"/>
                    <a:pt x="2208528" y="12491"/>
                  </a:cubicBezTo>
                  <a:lnTo>
                    <a:pt x="2208528" y="322294"/>
                  </a:lnTo>
                  <a:cubicBezTo>
                    <a:pt x="2208528" y="329192"/>
                    <a:pt x="2202936" y="334785"/>
                    <a:pt x="2196037" y="334785"/>
                  </a:cubicBezTo>
                  <a:lnTo>
                    <a:pt x="12491" y="334785"/>
                  </a:lnTo>
                  <a:cubicBezTo>
                    <a:pt x="5592" y="334785"/>
                    <a:pt x="0" y="329192"/>
                    <a:pt x="0" y="322294"/>
                  </a:cubicBezTo>
                  <a:lnTo>
                    <a:pt x="0" y="12491"/>
                  </a:lnTo>
                  <a:cubicBezTo>
                    <a:pt x="0" y="5592"/>
                    <a:pt x="5592" y="0"/>
                    <a:pt x="12491" y="0"/>
                  </a:cubicBezTo>
                  <a:close/>
                </a:path>
              </a:pathLst>
            </a:custGeom>
            <a:blipFill>
              <a:blip r:embed="rId3"/>
              <a:stretch>
                <a:fillRect t="-170170" b="-170170"/>
              </a:stretch>
            </a:blipFill>
          </p:spPr>
          <p:txBody>
            <a:bodyPr/>
            <a:lstStyle/>
            <a:p>
              <a:endParaRPr lang="de-DE" dirty="0">
                <a:latin typeface="Arial" panose="020B0604020202020204" pitchFamily="34" charset="0"/>
                <a:cs typeface="Arial" panose="020B0604020202020204" pitchFamily="34" charset="0"/>
              </a:endParaRPr>
            </a:p>
          </p:txBody>
        </p:sp>
      </p:grpSp>
      <p:sp>
        <p:nvSpPr>
          <p:cNvPr id="5" name="Freeform 5"/>
          <p:cNvSpPr/>
          <p:nvPr/>
        </p:nvSpPr>
        <p:spPr>
          <a:xfrm>
            <a:off x="499431" y="540275"/>
            <a:ext cx="2506640" cy="1836114"/>
          </a:xfrm>
          <a:custGeom>
            <a:avLst/>
            <a:gdLst/>
            <a:ahLst/>
            <a:cxnLst/>
            <a:rect l="l" t="t" r="r" b="b"/>
            <a:pathLst>
              <a:path w="2506640" h="1836114">
                <a:moveTo>
                  <a:pt x="0" y="0"/>
                </a:moveTo>
                <a:lnTo>
                  <a:pt x="2506640" y="0"/>
                </a:lnTo>
                <a:lnTo>
                  <a:pt x="2506640" y="1836114"/>
                </a:lnTo>
                <a:lnTo>
                  <a:pt x="0" y="18361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6" name="Group 6"/>
          <p:cNvGrpSpPr/>
          <p:nvPr/>
        </p:nvGrpSpPr>
        <p:grpSpPr>
          <a:xfrm>
            <a:off x="15216619" y="6539429"/>
            <a:ext cx="2602999" cy="4114800"/>
            <a:chOff x="0" y="0"/>
            <a:chExt cx="3470665" cy="5486400"/>
          </a:xfrm>
        </p:grpSpPr>
        <p:sp>
          <p:nvSpPr>
            <p:cNvPr id="7" name="Freeform 7"/>
            <p:cNvSpPr/>
            <p:nvPr/>
          </p:nvSpPr>
          <p:spPr>
            <a:xfrm>
              <a:off x="0" y="0"/>
              <a:ext cx="3470665" cy="5486399"/>
            </a:xfrm>
            <a:custGeom>
              <a:avLst/>
              <a:gdLst/>
              <a:ahLst/>
              <a:cxnLst/>
              <a:rect l="l" t="t" r="r" b="b"/>
              <a:pathLst>
                <a:path w="3470665" h="5486399">
                  <a:moveTo>
                    <a:pt x="0" y="0"/>
                  </a:moveTo>
                  <a:lnTo>
                    <a:pt x="3470665" y="0"/>
                  </a:lnTo>
                  <a:lnTo>
                    <a:pt x="3470665" y="5486399"/>
                  </a:lnTo>
                  <a:lnTo>
                    <a:pt x="0" y="5486399"/>
                  </a:lnTo>
                  <a:lnTo>
                    <a:pt x="0" y="0"/>
                  </a:lnTo>
                  <a:close/>
                </a:path>
              </a:pathLst>
            </a:custGeom>
            <a:blipFill>
              <a:blip r:embed="rId6"/>
              <a:stretch>
                <a:fillRect/>
              </a:stretch>
            </a:blipFill>
          </p:spPr>
          <p:txBody>
            <a:bodyPr/>
            <a:lstStyle/>
            <a:p>
              <a:endParaRPr lang="de-DE"/>
            </a:p>
          </p:txBody>
        </p:sp>
      </p:grpSp>
      <p:sp>
        <p:nvSpPr>
          <p:cNvPr id="8" name="TextBox 8"/>
          <p:cNvSpPr txBox="1"/>
          <p:nvPr/>
        </p:nvSpPr>
        <p:spPr>
          <a:xfrm>
            <a:off x="16154400" y="7604126"/>
            <a:ext cx="914399" cy="671018"/>
          </a:xfrm>
          <a:prstGeom prst="rect">
            <a:avLst/>
          </a:prstGeom>
        </p:spPr>
        <p:txBody>
          <a:bodyPr wrap="square" lIns="0" tIns="0" rIns="0" bIns="0" rtlCol="0" anchor="t">
            <a:spAutoFit/>
          </a:bodyPr>
          <a:lstStyle/>
          <a:p>
            <a:pPr algn="ctr">
              <a:lnSpc>
                <a:spcPts val="5599"/>
              </a:lnSpc>
            </a:pPr>
            <a:r>
              <a:rPr lang="en-US" sz="3999" u="sng" dirty="0">
                <a:solidFill>
                  <a:srgbClr val="004AAD"/>
                </a:solidFill>
                <a:latin typeface="Canva Sans"/>
                <a:ea typeface="Canva Sans"/>
                <a:cs typeface="Canva Sans"/>
                <a:sym typeface="Canva Sans"/>
                <a:hlinkClick r:id="rId7" action="ppaction://hlinksldjump"/>
              </a:rPr>
              <a:t>D9</a:t>
            </a:r>
          </a:p>
        </p:txBody>
      </p:sp>
      <p:sp>
        <p:nvSpPr>
          <p:cNvPr id="10" name="TextBox 10"/>
          <p:cNvSpPr txBox="1"/>
          <p:nvPr/>
        </p:nvSpPr>
        <p:spPr>
          <a:xfrm>
            <a:off x="2438400" y="5696919"/>
            <a:ext cx="13056512" cy="1107996"/>
          </a:xfrm>
          <a:prstGeom prst="rect">
            <a:avLst/>
          </a:prstGeom>
        </p:spPr>
        <p:txBody>
          <a:bodyPr wrap="square" lIns="0" tIns="0" rIns="0" bIns="0" rtlCol="0" anchor="t">
            <a:spAutoFit/>
          </a:bodyPr>
          <a:lstStyle/>
          <a:p>
            <a:r>
              <a:rPr lang="de-DE" sz="3600" dirty="0">
                <a:latin typeface="Arial" panose="020B0604020202020204" pitchFamily="34" charset="0"/>
                <a:cs typeface="Arial" panose="020B0604020202020204" pitchFamily="34" charset="0"/>
              </a:rPr>
              <a:t>die Vermögenssorge erstreckt sich nicht auf ererbte Vermögen des Kindes, wenn der Erblasser es so bestimmt (§ 1638 BGB)</a:t>
            </a:r>
          </a:p>
        </p:txBody>
      </p:sp>
      <p:grpSp>
        <p:nvGrpSpPr>
          <p:cNvPr id="11" name="Gruppieren 10">
            <a:extLst>
              <a:ext uri="{FF2B5EF4-FFF2-40B4-BE49-F238E27FC236}">
                <a16:creationId xmlns:a16="http://schemas.microsoft.com/office/drawing/2014/main" id="{35E5F72C-7708-4B55-91DC-37E38B43EE97}"/>
              </a:ext>
            </a:extLst>
          </p:cNvPr>
          <p:cNvGrpSpPr/>
          <p:nvPr/>
        </p:nvGrpSpPr>
        <p:grpSpPr>
          <a:xfrm>
            <a:off x="3294298" y="2192297"/>
            <a:ext cx="756442" cy="753921"/>
            <a:chOff x="621097" y="1666676"/>
            <a:chExt cx="756442" cy="753921"/>
          </a:xfrm>
        </p:grpSpPr>
        <p:sp>
          <p:nvSpPr>
            <p:cNvPr id="12" name="Freeform 6">
              <a:extLst>
                <a:ext uri="{FF2B5EF4-FFF2-40B4-BE49-F238E27FC236}">
                  <a16:creationId xmlns:a16="http://schemas.microsoft.com/office/drawing/2014/main" id="{281247DA-7583-48B7-9A91-6A57C92696F7}"/>
                </a:ext>
              </a:extLst>
            </p:cNvPr>
            <p:cNvSpPr/>
            <p:nvPr/>
          </p:nvSpPr>
          <p:spPr>
            <a:xfrm>
              <a:off x="621097" y="1666676"/>
              <a:ext cx="756442" cy="753921"/>
            </a:xfrm>
            <a:custGeom>
              <a:avLst/>
              <a:gdLst/>
              <a:ahLst/>
              <a:cxnLst/>
              <a:rect l="l" t="t" r="r" b="b"/>
              <a:pathLst>
                <a:path w="756442" h="753921">
                  <a:moveTo>
                    <a:pt x="0" y="0"/>
                  </a:moveTo>
                  <a:lnTo>
                    <a:pt x="756442" y="0"/>
                  </a:lnTo>
                  <a:lnTo>
                    <a:pt x="756442" y="753921"/>
                  </a:lnTo>
                  <a:lnTo>
                    <a:pt x="0" y="75392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13" name="TextBox 13">
              <a:extLst>
                <a:ext uri="{FF2B5EF4-FFF2-40B4-BE49-F238E27FC236}">
                  <a16:creationId xmlns:a16="http://schemas.microsoft.com/office/drawing/2014/main" id="{57DBF278-4793-40C6-85D1-424FD9F49971}"/>
                </a:ext>
              </a:extLst>
            </p:cNvPr>
            <p:cNvSpPr txBox="1"/>
            <p:nvPr/>
          </p:nvSpPr>
          <p:spPr>
            <a:xfrm>
              <a:off x="860089" y="1762649"/>
              <a:ext cx="249287" cy="504825"/>
            </a:xfrm>
            <a:prstGeom prst="rect">
              <a:avLst/>
            </a:prstGeom>
          </p:spPr>
          <p:txBody>
            <a:bodyPr lIns="0" tIns="0" rIns="0" bIns="0" rtlCol="0" anchor="t">
              <a:spAutoFit/>
            </a:bodyPr>
            <a:lstStyle/>
            <a:p>
              <a:pPr algn="ctr">
                <a:lnSpc>
                  <a:spcPts val="4199"/>
                </a:lnSpc>
              </a:pPr>
              <a:r>
                <a:rPr lang="en-US" sz="2999" u="sng" dirty="0">
                  <a:solidFill>
                    <a:srgbClr val="000000"/>
                  </a:solidFill>
                  <a:latin typeface="Pompiere"/>
                  <a:ea typeface="Pompiere"/>
                  <a:cs typeface="Pompiere"/>
                  <a:sym typeface="Pompiere"/>
                  <a:hlinkClick r:id="rId10" action="ppaction://hlinksldjump"/>
                </a:rPr>
                <a:t>b)</a:t>
              </a:r>
            </a:p>
          </p:txBody>
        </p:sp>
      </p:grpSp>
      <p:sp>
        <p:nvSpPr>
          <p:cNvPr id="15" name="Rechteck 14">
            <a:extLst>
              <a:ext uri="{FF2B5EF4-FFF2-40B4-BE49-F238E27FC236}">
                <a16:creationId xmlns:a16="http://schemas.microsoft.com/office/drawing/2014/main" id="{CE2F33F4-D14D-45FC-8575-7E16B296E9D8}"/>
              </a:ext>
            </a:extLst>
          </p:cNvPr>
          <p:cNvSpPr/>
          <p:nvPr/>
        </p:nvSpPr>
        <p:spPr>
          <a:xfrm>
            <a:off x="4633205" y="826200"/>
            <a:ext cx="12321898" cy="2862322"/>
          </a:xfrm>
          <a:prstGeom prst="rect">
            <a:avLst/>
          </a:prstGeom>
        </p:spPr>
        <p:txBody>
          <a:bodyPr wrap="square">
            <a:spAutoFit/>
          </a:bodyPr>
          <a:lstStyle/>
          <a:p>
            <a:r>
              <a:rPr lang="de-DE" sz="3600" dirty="0">
                <a:latin typeface="Arial" panose="020B0604020202020204" pitchFamily="34" charset="0"/>
                <a:cs typeface="Arial" panose="020B0604020202020204" pitchFamily="34" charset="0"/>
              </a:rPr>
              <a:t>Aris erbt 50.000,00 € von seiner Tante Rabia. In ihrem Testament steht: „Aris Eltern können nicht mit Geld umgehen. Bis Aris volljährig ist, soll sein Onkel Joe das Gold für ihn verwalten.“ Müssen sich die Eltern danach richten?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de-DE"/>
          </a:p>
        </p:txBody>
      </p:sp>
      <p:grpSp>
        <p:nvGrpSpPr>
          <p:cNvPr id="3" name="Group 3"/>
          <p:cNvGrpSpPr/>
          <p:nvPr/>
        </p:nvGrpSpPr>
        <p:grpSpPr>
          <a:xfrm>
            <a:off x="3029311" y="925803"/>
            <a:ext cx="13609661" cy="3951146"/>
            <a:chOff x="0" y="0"/>
            <a:chExt cx="2208528" cy="254250"/>
          </a:xfrm>
        </p:grpSpPr>
        <p:sp>
          <p:nvSpPr>
            <p:cNvPr id="4" name="Freeform 4"/>
            <p:cNvSpPr/>
            <p:nvPr/>
          </p:nvSpPr>
          <p:spPr>
            <a:xfrm>
              <a:off x="0" y="0"/>
              <a:ext cx="2208528" cy="254250"/>
            </a:xfrm>
            <a:custGeom>
              <a:avLst/>
              <a:gdLst/>
              <a:ahLst/>
              <a:cxnLst/>
              <a:rect l="l" t="t" r="r" b="b"/>
              <a:pathLst>
                <a:path w="2208528" h="254250">
                  <a:moveTo>
                    <a:pt x="12491" y="0"/>
                  </a:moveTo>
                  <a:lnTo>
                    <a:pt x="2196037" y="0"/>
                  </a:lnTo>
                  <a:cubicBezTo>
                    <a:pt x="2202936" y="0"/>
                    <a:pt x="2208528" y="5592"/>
                    <a:pt x="2208528" y="12491"/>
                  </a:cubicBezTo>
                  <a:lnTo>
                    <a:pt x="2208528" y="241759"/>
                  </a:lnTo>
                  <a:cubicBezTo>
                    <a:pt x="2208528" y="248658"/>
                    <a:pt x="2202936" y="254250"/>
                    <a:pt x="2196037" y="254250"/>
                  </a:cubicBezTo>
                  <a:lnTo>
                    <a:pt x="12491" y="254250"/>
                  </a:lnTo>
                  <a:cubicBezTo>
                    <a:pt x="5592" y="254250"/>
                    <a:pt x="0" y="248658"/>
                    <a:pt x="0" y="241759"/>
                  </a:cubicBezTo>
                  <a:lnTo>
                    <a:pt x="0" y="12491"/>
                  </a:lnTo>
                  <a:cubicBezTo>
                    <a:pt x="0" y="5592"/>
                    <a:pt x="5592" y="0"/>
                    <a:pt x="12491" y="0"/>
                  </a:cubicBezTo>
                  <a:close/>
                </a:path>
              </a:pathLst>
            </a:custGeom>
            <a:blipFill>
              <a:blip r:embed="rId3"/>
              <a:stretch>
                <a:fillRect t="-239909" b="-239909"/>
              </a:stretch>
            </a:blipFill>
          </p:spPr>
          <p:txBody>
            <a:bodyPr/>
            <a:lstStyle/>
            <a:p>
              <a:endParaRPr lang="de-DE"/>
            </a:p>
          </p:txBody>
        </p:sp>
      </p:grpSp>
      <p:sp>
        <p:nvSpPr>
          <p:cNvPr id="5" name="Freeform 5"/>
          <p:cNvSpPr/>
          <p:nvPr/>
        </p:nvSpPr>
        <p:spPr>
          <a:xfrm>
            <a:off x="499431" y="540275"/>
            <a:ext cx="2506640" cy="1836114"/>
          </a:xfrm>
          <a:custGeom>
            <a:avLst/>
            <a:gdLst/>
            <a:ahLst/>
            <a:cxnLst/>
            <a:rect l="l" t="t" r="r" b="b"/>
            <a:pathLst>
              <a:path w="2506640" h="1836114">
                <a:moveTo>
                  <a:pt x="0" y="0"/>
                </a:moveTo>
                <a:lnTo>
                  <a:pt x="2506640" y="0"/>
                </a:lnTo>
                <a:lnTo>
                  <a:pt x="2506640" y="1836114"/>
                </a:lnTo>
                <a:lnTo>
                  <a:pt x="0" y="18361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6" name="Group 6"/>
          <p:cNvGrpSpPr/>
          <p:nvPr/>
        </p:nvGrpSpPr>
        <p:grpSpPr>
          <a:xfrm>
            <a:off x="15216619" y="6539429"/>
            <a:ext cx="2602999" cy="4114800"/>
            <a:chOff x="0" y="0"/>
            <a:chExt cx="3470665" cy="5486400"/>
          </a:xfrm>
        </p:grpSpPr>
        <p:sp>
          <p:nvSpPr>
            <p:cNvPr id="7" name="Freeform 7"/>
            <p:cNvSpPr/>
            <p:nvPr/>
          </p:nvSpPr>
          <p:spPr>
            <a:xfrm>
              <a:off x="0" y="0"/>
              <a:ext cx="3470665" cy="5486399"/>
            </a:xfrm>
            <a:custGeom>
              <a:avLst/>
              <a:gdLst/>
              <a:ahLst/>
              <a:cxnLst/>
              <a:rect l="l" t="t" r="r" b="b"/>
              <a:pathLst>
                <a:path w="3470665" h="5486399">
                  <a:moveTo>
                    <a:pt x="0" y="0"/>
                  </a:moveTo>
                  <a:lnTo>
                    <a:pt x="3470665" y="0"/>
                  </a:lnTo>
                  <a:lnTo>
                    <a:pt x="3470665" y="5486399"/>
                  </a:lnTo>
                  <a:lnTo>
                    <a:pt x="0" y="5486399"/>
                  </a:lnTo>
                  <a:lnTo>
                    <a:pt x="0" y="0"/>
                  </a:lnTo>
                  <a:close/>
                </a:path>
              </a:pathLst>
            </a:custGeom>
            <a:blipFill>
              <a:blip r:embed="rId6"/>
              <a:stretch>
                <a:fillRect/>
              </a:stretch>
            </a:blipFill>
          </p:spPr>
          <p:txBody>
            <a:bodyPr/>
            <a:lstStyle/>
            <a:p>
              <a:endParaRPr lang="de-DE"/>
            </a:p>
          </p:txBody>
        </p:sp>
      </p:grpSp>
      <p:sp>
        <p:nvSpPr>
          <p:cNvPr id="8" name="TextBox 8"/>
          <p:cNvSpPr txBox="1"/>
          <p:nvPr/>
        </p:nvSpPr>
        <p:spPr>
          <a:xfrm>
            <a:off x="16141201" y="7581056"/>
            <a:ext cx="753834" cy="679450"/>
          </a:xfrm>
          <a:prstGeom prst="rect">
            <a:avLst/>
          </a:prstGeom>
        </p:spPr>
        <p:txBody>
          <a:bodyPr wrap="square" lIns="0" tIns="0" rIns="0" bIns="0" rtlCol="0" anchor="t">
            <a:spAutoFit/>
          </a:bodyPr>
          <a:lstStyle/>
          <a:p>
            <a:pPr algn="ctr">
              <a:lnSpc>
                <a:spcPts val="5599"/>
              </a:lnSpc>
            </a:pPr>
            <a:r>
              <a:rPr lang="en-US" sz="3999" u="sng" dirty="0">
                <a:solidFill>
                  <a:srgbClr val="004AAD"/>
                </a:solidFill>
                <a:latin typeface="Canva Sans"/>
                <a:ea typeface="Canva Sans"/>
                <a:cs typeface="Canva Sans"/>
                <a:sym typeface="Canva Sans"/>
                <a:hlinkClick r:id="rId7" action="ppaction://hlinksldjump"/>
              </a:rPr>
              <a:t>D9</a:t>
            </a:r>
          </a:p>
        </p:txBody>
      </p:sp>
      <p:sp>
        <p:nvSpPr>
          <p:cNvPr id="9" name="TextBox 9"/>
          <p:cNvSpPr txBox="1"/>
          <p:nvPr/>
        </p:nvSpPr>
        <p:spPr>
          <a:xfrm>
            <a:off x="3386573" y="1178257"/>
            <a:ext cx="13072130" cy="3077766"/>
          </a:xfrm>
          <a:prstGeom prst="rect">
            <a:avLst/>
          </a:prstGeom>
        </p:spPr>
        <p:txBody>
          <a:bodyPr wrap="square" lIns="0" tIns="0" rIns="0" bIns="0" rtlCol="0" anchor="t">
            <a:spAutoFit/>
          </a:bodyPr>
          <a:lstStyle/>
          <a:p>
            <a:r>
              <a:rPr lang="de-DE" sz="4000" dirty="0">
                <a:latin typeface="Arial" panose="020B0604020202020204" pitchFamily="34" charset="0"/>
                <a:cs typeface="Arial" panose="020B0604020202020204" pitchFamily="34" charset="0"/>
              </a:rPr>
              <a:t>Canan erbt 50.000,00 € von ihrem Onkel Abdullah. Er hat bei VW in Wolfsburg gearbeitet und testamentarisch angeordnet, dass für die gesamte Summe Aktien von VW gekauft werden sollen. Canan und ihre Eltern hätten gern auch ein Klavier von dem Geld gekauft. Geht das?</a:t>
            </a:r>
          </a:p>
        </p:txBody>
      </p:sp>
      <p:sp>
        <p:nvSpPr>
          <p:cNvPr id="10" name="TextBox 10"/>
          <p:cNvSpPr txBox="1"/>
          <p:nvPr/>
        </p:nvSpPr>
        <p:spPr>
          <a:xfrm>
            <a:off x="1978151" y="6192054"/>
            <a:ext cx="11260318" cy="2215991"/>
          </a:xfrm>
          <a:prstGeom prst="rect">
            <a:avLst/>
          </a:prstGeom>
        </p:spPr>
        <p:txBody>
          <a:bodyPr wrap="square" lIns="0" tIns="0" rIns="0" bIns="0" rtlCol="0" anchor="t">
            <a:spAutoFit/>
          </a:bodyPr>
          <a:lstStyle/>
          <a:p>
            <a:r>
              <a:rPr lang="de-DE" sz="3600" dirty="0">
                <a:latin typeface="Arial" panose="020B0604020202020204" pitchFamily="34" charset="0"/>
                <a:cs typeface="Arial" panose="020B0604020202020204" pitchFamily="34" charset="0"/>
              </a:rPr>
              <a:t>was der Minderjährige erbt oder geschenkt bekommt, müssen die Eltern nach den Anordnungen des Schenkenden oder Vererbenden verwalten </a:t>
            </a:r>
          </a:p>
          <a:p>
            <a:r>
              <a:rPr lang="de-DE" sz="3600" dirty="0">
                <a:latin typeface="Arial" panose="020B0604020202020204" pitchFamily="34" charset="0"/>
                <a:cs typeface="Arial" panose="020B0604020202020204" pitchFamily="34" charset="0"/>
              </a:rPr>
              <a:t>(§ 1639 BGB)</a:t>
            </a:r>
          </a:p>
        </p:txBody>
      </p:sp>
      <p:grpSp>
        <p:nvGrpSpPr>
          <p:cNvPr id="11" name="Gruppieren 10">
            <a:extLst>
              <a:ext uri="{FF2B5EF4-FFF2-40B4-BE49-F238E27FC236}">
                <a16:creationId xmlns:a16="http://schemas.microsoft.com/office/drawing/2014/main" id="{4FA7934E-68EB-4058-A69C-ADAF1E9ECDC6}"/>
              </a:ext>
            </a:extLst>
          </p:cNvPr>
          <p:cNvGrpSpPr/>
          <p:nvPr/>
        </p:nvGrpSpPr>
        <p:grpSpPr>
          <a:xfrm>
            <a:off x="2449862" y="2861834"/>
            <a:ext cx="756442" cy="753921"/>
            <a:chOff x="621097" y="2952551"/>
            <a:chExt cx="756442" cy="753921"/>
          </a:xfrm>
        </p:grpSpPr>
        <p:sp>
          <p:nvSpPr>
            <p:cNvPr id="12" name="Freeform 7">
              <a:extLst>
                <a:ext uri="{FF2B5EF4-FFF2-40B4-BE49-F238E27FC236}">
                  <a16:creationId xmlns:a16="http://schemas.microsoft.com/office/drawing/2014/main" id="{A192AB1D-03D9-4042-B751-295CAFB43F40}"/>
                </a:ext>
              </a:extLst>
            </p:cNvPr>
            <p:cNvSpPr/>
            <p:nvPr/>
          </p:nvSpPr>
          <p:spPr>
            <a:xfrm>
              <a:off x="621097" y="2952551"/>
              <a:ext cx="756442" cy="753921"/>
            </a:xfrm>
            <a:custGeom>
              <a:avLst/>
              <a:gdLst/>
              <a:ahLst/>
              <a:cxnLst/>
              <a:rect l="l" t="t" r="r" b="b"/>
              <a:pathLst>
                <a:path w="756442" h="753921">
                  <a:moveTo>
                    <a:pt x="0" y="0"/>
                  </a:moveTo>
                  <a:lnTo>
                    <a:pt x="756442" y="0"/>
                  </a:lnTo>
                  <a:lnTo>
                    <a:pt x="756442" y="753921"/>
                  </a:lnTo>
                  <a:lnTo>
                    <a:pt x="0" y="75392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13" name="TextBox 14">
              <a:extLst>
                <a:ext uri="{FF2B5EF4-FFF2-40B4-BE49-F238E27FC236}">
                  <a16:creationId xmlns:a16="http://schemas.microsoft.com/office/drawing/2014/main" id="{F14B88B0-C28B-4D26-81FD-2532BA69EA07}"/>
                </a:ext>
              </a:extLst>
            </p:cNvPr>
            <p:cNvSpPr txBox="1"/>
            <p:nvPr/>
          </p:nvSpPr>
          <p:spPr>
            <a:xfrm>
              <a:off x="865187" y="3048524"/>
              <a:ext cx="296554" cy="504825"/>
            </a:xfrm>
            <a:prstGeom prst="rect">
              <a:avLst/>
            </a:prstGeom>
          </p:spPr>
          <p:txBody>
            <a:bodyPr wrap="square" lIns="0" tIns="0" rIns="0" bIns="0" rtlCol="0" anchor="t">
              <a:spAutoFit/>
            </a:bodyPr>
            <a:lstStyle/>
            <a:p>
              <a:pPr algn="ctr">
                <a:lnSpc>
                  <a:spcPts val="4199"/>
                </a:lnSpc>
              </a:pPr>
              <a:r>
                <a:rPr lang="en-US" sz="2999" u="sng" dirty="0">
                  <a:solidFill>
                    <a:srgbClr val="000000"/>
                  </a:solidFill>
                  <a:latin typeface="Pompiere"/>
                  <a:ea typeface="Pompiere"/>
                  <a:cs typeface="Pompiere"/>
                  <a:sym typeface="Pompiere"/>
                  <a:hlinkClick r:id="rId10" action="ppaction://hlinksldjump"/>
                </a:rPr>
                <a:t>c)</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810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de-DE"/>
          </a:p>
        </p:txBody>
      </p:sp>
      <p:grpSp>
        <p:nvGrpSpPr>
          <p:cNvPr id="3" name="Group 3"/>
          <p:cNvGrpSpPr/>
          <p:nvPr/>
        </p:nvGrpSpPr>
        <p:grpSpPr>
          <a:xfrm>
            <a:off x="3285165" y="913116"/>
            <a:ext cx="13631235" cy="2515884"/>
            <a:chOff x="0" y="0"/>
            <a:chExt cx="2208528" cy="226699"/>
          </a:xfrm>
        </p:grpSpPr>
        <p:sp>
          <p:nvSpPr>
            <p:cNvPr id="4" name="Freeform 4"/>
            <p:cNvSpPr/>
            <p:nvPr/>
          </p:nvSpPr>
          <p:spPr>
            <a:xfrm>
              <a:off x="0" y="0"/>
              <a:ext cx="2208528" cy="226699"/>
            </a:xfrm>
            <a:custGeom>
              <a:avLst/>
              <a:gdLst/>
              <a:ahLst/>
              <a:cxnLst/>
              <a:rect l="l" t="t" r="r" b="b"/>
              <a:pathLst>
                <a:path w="2208528" h="226699">
                  <a:moveTo>
                    <a:pt x="12491" y="0"/>
                  </a:moveTo>
                  <a:lnTo>
                    <a:pt x="2196037" y="0"/>
                  </a:lnTo>
                  <a:cubicBezTo>
                    <a:pt x="2202936" y="0"/>
                    <a:pt x="2208528" y="5592"/>
                    <a:pt x="2208528" y="12491"/>
                  </a:cubicBezTo>
                  <a:lnTo>
                    <a:pt x="2208528" y="214208"/>
                  </a:lnTo>
                  <a:cubicBezTo>
                    <a:pt x="2208528" y="221107"/>
                    <a:pt x="2202936" y="226699"/>
                    <a:pt x="2196037" y="226699"/>
                  </a:cubicBezTo>
                  <a:lnTo>
                    <a:pt x="12491" y="226699"/>
                  </a:lnTo>
                  <a:cubicBezTo>
                    <a:pt x="5592" y="226699"/>
                    <a:pt x="0" y="221107"/>
                    <a:pt x="0" y="214208"/>
                  </a:cubicBezTo>
                  <a:lnTo>
                    <a:pt x="0" y="12491"/>
                  </a:lnTo>
                  <a:cubicBezTo>
                    <a:pt x="0" y="5592"/>
                    <a:pt x="5592" y="0"/>
                    <a:pt x="12491" y="0"/>
                  </a:cubicBezTo>
                  <a:close/>
                </a:path>
              </a:pathLst>
            </a:custGeom>
            <a:blipFill>
              <a:blip r:embed="rId3"/>
              <a:stretch>
                <a:fillRect t="-275142" b="-275142"/>
              </a:stretch>
            </a:blipFill>
          </p:spPr>
          <p:txBody>
            <a:bodyPr/>
            <a:lstStyle/>
            <a:p>
              <a:endParaRPr lang="de-DE"/>
            </a:p>
          </p:txBody>
        </p:sp>
      </p:grpSp>
      <p:sp>
        <p:nvSpPr>
          <p:cNvPr id="5" name="Freeform 5"/>
          <p:cNvSpPr/>
          <p:nvPr/>
        </p:nvSpPr>
        <p:spPr>
          <a:xfrm>
            <a:off x="499431" y="540275"/>
            <a:ext cx="2506640" cy="1836114"/>
          </a:xfrm>
          <a:custGeom>
            <a:avLst/>
            <a:gdLst/>
            <a:ahLst/>
            <a:cxnLst/>
            <a:rect l="l" t="t" r="r" b="b"/>
            <a:pathLst>
              <a:path w="2506640" h="1836114">
                <a:moveTo>
                  <a:pt x="0" y="0"/>
                </a:moveTo>
                <a:lnTo>
                  <a:pt x="2506640" y="0"/>
                </a:lnTo>
                <a:lnTo>
                  <a:pt x="2506640" y="1836114"/>
                </a:lnTo>
                <a:lnTo>
                  <a:pt x="0" y="18361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6" name="Group 6"/>
          <p:cNvGrpSpPr/>
          <p:nvPr/>
        </p:nvGrpSpPr>
        <p:grpSpPr>
          <a:xfrm>
            <a:off x="15216619" y="6539429"/>
            <a:ext cx="2602999" cy="4114800"/>
            <a:chOff x="0" y="0"/>
            <a:chExt cx="3470665" cy="5486400"/>
          </a:xfrm>
        </p:grpSpPr>
        <p:sp>
          <p:nvSpPr>
            <p:cNvPr id="7" name="Freeform 7"/>
            <p:cNvSpPr/>
            <p:nvPr/>
          </p:nvSpPr>
          <p:spPr>
            <a:xfrm>
              <a:off x="0" y="0"/>
              <a:ext cx="3470665" cy="5486399"/>
            </a:xfrm>
            <a:custGeom>
              <a:avLst/>
              <a:gdLst/>
              <a:ahLst/>
              <a:cxnLst/>
              <a:rect l="l" t="t" r="r" b="b"/>
              <a:pathLst>
                <a:path w="3470665" h="5486399">
                  <a:moveTo>
                    <a:pt x="0" y="0"/>
                  </a:moveTo>
                  <a:lnTo>
                    <a:pt x="3470665" y="0"/>
                  </a:lnTo>
                  <a:lnTo>
                    <a:pt x="3470665" y="5486399"/>
                  </a:lnTo>
                  <a:lnTo>
                    <a:pt x="0" y="5486399"/>
                  </a:lnTo>
                  <a:lnTo>
                    <a:pt x="0" y="0"/>
                  </a:lnTo>
                  <a:close/>
                </a:path>
              </a:pathLst>
            </a:custGeom>
            <a:blipFill>
              <a:blip r:embed="rId6"/>
              <a:stretch>
                <a:fillRect/>
              </a:stretch>
            </a:blipFill>
          </p:spPr>
          <p:txBody>
            <a:bodyPr/>
            <a:lstStyle/>
            <a:p>
              <a:endParaRPr lang="de-DE"/>
            </a:p>
          </p:txBody>
        </p:sp>
      </p:grpSp>
      <p:sp>
        <p:nvSpPr>
          <p:cNvPr id="8" name="TextBox 8"/>
          <p:cNvSpPr txBox="1"/>
          <p:nvPr/>
        </p:nvSpPr>
        <p:spPr>
          <a:xfrm>
            <a:off x="16204203" y="7604126"/>
            <a:ext cx="864597" cy="671018"/>
          </a:xfrm>
          <a:prstGeom prst="rect">
            <a:avLst/>
          </a:prstGeom>
        </p:spPr>
        <p:txBody>
          <a:bodyPr wrap="square" lIns="0" tIns="0" rIns="0" bIns="0" rtlCol="0" anchor="t">
            <a:spAutoFit/>
          </a:bodyPr>
          <a:lstStyle/>
          <a:p>
            <a:pPr algn="ctr">
              <a:lnSpc>
                <a:spcPts val="5599"/>
              </a:lnSpc>
            </a:pPr>
            <a:r>
              <a:rPr lang="en-US" sz="3999" u="sng" dirty="0">
                <a:solidFill>
                  <a:srgbClr val="004AAD"/>
                </a:solidFill>
                <a:latin typeface="Canva Sans"/>
                <a:ea typeface="Canva Sans"/>
                <a:cs typeface="Canva Sans"/>
                <a:sym typeface="Canva Sans"/>
                <a:hlinkClick r:id="rId7" action="ppaction://hlinksldjump"/>
              </a:rPr>
              <a:t>D9</a:t>
            </a:r>
          </a:p>
        </p:txBody>
      </p:sp>
      <p:sp>
        <p:nvSpPr>
          <p:cNvPr id="10" name="TextBox 10"/>
          <p:cNvSpPr txBox="1"/>
          <p:nvPr/>
        </p:nvSpPr>
        <p:spPr>
          <a:xfrm>
            <a:off x="2764300" y="5388135"/>
            <a:ext cx="10770512" cy="2215991"/>
          </a:xfrm>
          <a:prstGeom prst="rect">
            <a:avLst/>
          </a:prstGeom>
        </p:spPr>
        <p:txBody>
          <a:bodyPr wrap="square" lIns="0" tIns="0" rIns="0" bIns="0" rtlCol="0" anchor="t">
            <a:spAutoFit/>
          </a:bodyPr>
          <a:lstStyle/>
          <a:p>
            <a:r>
              <a:rPr lang="de-DE" sz="3600" dirty="0">
                <a:latin typeface="Arial" panose="020B0604020202020204" pitchFamily="34" charset="0"/>
                <a:cs typeface="Arial" panose="020B0604020202020204" pitchFamily="34" charset="0"/>
              </a:rPr>
              <a:t>Eltern können nicht in Vertretung des Kindes Schenkungen machen § 1641 BGB, Ausgenommen sind Schenkungen aus „sittlicher Pflicht“ oder „Anstand“</a:t>
            </a:r>
          </a:p>
        </p:txBody>
      </p:sp>
      <p:sp>
        <p:nvSpPr>
          <p:cNvPr id="11" name="Rechteck 10">
            <a:extLst>
              <a:ext uri="{FF2B5EF4-FFF2-40B4-BE49-F238E27FC236}">
                <a16:creationId xmlns:a16="http://schemas.microsoft.com/office/drawing/2014/main" id="{BB7D54A2-E28D-443D-AC27-9686633E50E4}"/>
              </a:ext>
            </a:extLst>
          </p:cNvPr>
          <p:cNvSpPr/>
          <p:nvPr/>
        </p:nvSpPr>
        <p:spPr>
          <a:xfrm>
            <a:off x="3531019" y="1120676"/>
            <a:ext cx="13006624" cy="2308324"/>
          </a:xfrm>
          <a:prstGeom prst="rect">
            <a:avLst/>
          </a:prstGeom>
        </p:spPr>
        <p:txBody>
          <a:bodyPr wrap="square">
            <a:spAutoFit/>
          </a:bodyPr>
          <a:lstStyle/>
          <a:p>
            <a:r>
              <a:rPr lang="de-DE" sz="3600" dirty="0">
                <a:latin typeface="Arial" panose="020B0604020202020204" pitchFamily="34" charset="0"/>
                <a:cs typeface="Arial" panose="020B0604020202020204" pitchFamily="34" charset="0"/>
              </a:rPr>
              <a:t>Oma wünscht sich zu ihrem 70. Geburtstag ein Lexikon mit 20 Bänden. Die ganze Familie legt dafür Geld zusammen. Für die 8-jährige Julia wollen sich die Eltern mit 20,00 € von ihrem Sparbuch beteiligen. Geht das?</a:t>
            </a:r>
          </a:p>
        </p:txBody>
      </p:sp>
      <p:grpSp>
        <p:nvGrpSpPr>
          <p:cNvPr id="12" name="Gruppieren 11">
            <a:extLst>
              <a:ext uri="{FF2B5EF4-FFF2-40B4-BE49-F238E27FC236}">
                <a16:creationId xmlns:a16="http://schemas.microsoft.com/office/drawing/2014/main" id="{78FACDFA-81CF-4913-803E-FFB8DE065C71}"/>
              </a:ext>
            </a:extLst>
          </p:cNvPr>
          <p:cNvGrpSpPr/>
          <p:nvPr/>
        </p:nvGrpSpPr>
        <p:grpSpPr>
          <a:xfrm>
            <a:off x="2749060" y="2376389"/>
            <a:ext cx="756442" cy="753921"/>
            <a:chOff x="640656" y="4895597"/>
            <a:chExt cx="756442" cy="753921"/>
          </a:xfrm>
        </p:grpSpPr>
        <p:sp>
          <p:nvSpPr>
            <p:cNvPr id="13" name="Freeform 7">
              <a:extLst>
                <a:ext uri="{FF2B5EF4-FFF2-40B4-BE49-F238E27FC236}">
                  <a16:creationId xmlns:a16="http://schemas.microsoft.com/office/drawing/2014/main" id="{C9B392B4-5BBE-47D3-8A13-55F0BEBF9AB8}"/>
                </a:ext>
              </a:extLst>
            </p:cNvPr>
            <p:cNvSpPr/>
            <p:nvPr/>
          </p:nvSpPr>
          <p:spPr>
            <a:xfrm>
              <a:off x="640656" y="4895597"/>
              <a:ext cx="756442" cy="753921"/>
            </a:xfrm>
            <a:custGeom>
              <a:avLst/>
              <a:gdLst/>
              <a:ahLst/>
              <a:cxnLst/>
              <a:rect l="l" t="t" r="r" b="b"/>
              <a:pathLst>
                <a:path w="756442" h="753921">
                  <a:moveTo>
                    <a:pt x="0" y="0"/>
                  </a:moveTo>
                  <a:lnTo>
                    <a:pt x="756442" y="0"/>
                  </a:lnTo>
                  <a:lnTo>
                    <a:pt x="756442" y="753921"/>
                  </a:lnTo>
                  <a:lnTo>
                    <a:pt x="0" y="75392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14" name="TextBox 13">
              <a:extLst>
                <a:ext uri="{FF2B5EF4-FFF2-40B4-BE49-F238E27FC236}">
                  <a16:creationId xmlns:a16="http://schemas.microsoft.com/office/drawing/2014/main" id="{046A44F5-B00D-4C59-9FA1-09F32FE882C1}"/>
                </a:ext>
              </a:extLst>
            </p:cNvPr>
            <p:cNvSpPr txBox="1"/>
            <p:nvPr/>
          </p:nvSpPr>
          <p:spPr>
            <a:xfrm>
              <a:off x="894234" y="4991570"/>
              <a:ext cx="249287" cy="504825"/>
            </a:xfrm>
            <a:prstGeom prst="rect">
              <a:avLst/>
            </a:prstGeom>
          </p:spPr>
          <p:txBody>
            <a:bodyPr lIns="0" tIns="0" rIns="0" bIns="0" rtlCol="0" anchor="t">
              <a:spAutoFit/>
            </a:bodyPr>
            <a:lstStyle/>
            <a:p>
              <a:pPr algn="ctr">
                <a:lnSpc>
                  <a:spcPts val="4199"/>
                </a:lnSpc>
              </a:pPr>
              <a:r>
                <a:rPr lang="en-US" sz="2999" u="sng" dirty="0">
                  <a:solidFill>
                    <a:schemeClr val="accent1">
                      <a:lumMod val="75000"/>
                    </a:schemeClr>
                  </a:solidFill>
                  <a:latin typeface="Pompiere"/>
                  <a:ea typeface="Pompiere"/>
                  <a:cs typeface="Pompiere"/>
                  <a:sym typeface="Pompiere"/>
                  <a:hlinkClick r:id="rId10" action="ppaction://hlinksldjump">
                    <a:extLst>
                      <a:ext uri="{A12FA001-AC4F-418D-AE19-62706E023703}">
                        <ahyp:hlinkClr xmlns:ahyp="http://schemas.microsoft.com/office/drawing/2018/hyperlinkcolor" val="tx"/>
                      </a:ext>
                    </a:extLst>
                  </a:hlinkClick>
                </a:rPr>
                <a:t>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810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de-DE"/>
          </a:p>
        </p:txBody>
      </p:sp>
      <p:grpSp>
        <p:nvGrpSpPr>
          <p:cNvPr id="3" name="Group 3"/>
          <p:cNvGrpSpPr/>
          <p:nvPr/>
        </p:nvGrpSpPr>
        <p:grpSpPr>
          <a:xfrm>
            <a:off x="3285165" y="913115"/>
            <a:ext cx="13631235" cy="4114799"/>
            <a:chOff x="0" y="0"/>
            <a:chExt cx="2208528" cy="226699"/>
          </a:xfrm>
        </p:grpSpPr>
        <p:sp>
          <p:nvSpPr>
            <p:cNvPr id="4" name="Freeform 4"/>
            <p:cNvSpPr/>
            <p:nvPr/>
          </p:nvSpPr>
          <p:spPr>
            <a:xfrm>
              <a:off x="0" y="0"/>
              <a:ext cx="2208528" cy="226699"/>
            </a:xfrm>
            <a:custGeom>
              <a:avLst/>
              <a:gdLst/>
              <a:ahLst/>
              <a:cxnLst/>
              <a:rect l="l" t="t" r="r" b="b"/>
              <a:pathLst>
                <a:path w="2208528" h="226699">
                  <a:moveTo>
                    <a:pt x="12491" y="0"/>
                  </a:moveTo>
                  <a:lnTo>
                    <a:pt x="2196037" y="0"/>
                  </a:lnTo>
                  <a:cubicBezTo>
                    <a:pt x="2202936" y="0"/>
                    <a:pt x="2208528" y="5592"/>
                    <a:pt x="2208528" y="12491"/>
                  </a:cubicBezTo>
                  <a:lnTo>
                    <a:pt x="2208528" y="214208"/>
                  </a:lnTo>
                  <a:cubicBezTo>
                    <a:pt x="2208528" y="221107"/>
                    <a:pt x="2202936" y="226699"/>
                    <a:pt x="2196037" y="226699"/>
                  </a:cubicBezTo>
                  <a:lnTo>
                    <a:pt x="12491" y="226699"/>
                  </a:lnTo>
                  <a:cubicBezTo>
                    <a:pt x="5592" y="226699"/>
                    <a:pt x="0" y="221107"/>
                    <a:pt x="0" y="214208"/>
                  </a:cubicBezTo>
                  <a:lnTo>
                    <a:pt x="0" y="12491"/>
                  </a:lnTo>
                  <a:cubicBezTo>
                    <a:pt x="0" y="5592"/>
                    <a:pt x="5592" y="0"/>
                    <a:pt x="12491" y="0"/>
                  </a:cubicBezTo>
                  <a:close/>
                </a:path>
              </a:pathLst>
            </a:custGeom>
            <a:blipFill>
              <a:blip r:embed="rId3"/>
              <a:stretch>
                <a:fillRect t="-275142" b="-275142"/>
              </a:stretch>
            </a:blipFill>
          </p:spPr>
          <p:txBody>
            <a:bodyPr/>
            <a:lstStyle/>
            <a:p>
              <a:endParaRPr lang="de-DE"/>
            </a:p>
          </p:txBody>
        </p:sp>
      </p:grpSp>
      <p:sp>
        <p:nvSpPr>
          <p:cNvPr id="5" name="Freeform 5"/>
          <p:cNvSpPr/>
          <p:nvPr/>
        </p:nvSpPr>
        <p:spPr>
          <a:xfrm>
            <a:off x="499431" y="540275"/>
            <a:ext cx="2506640" cy="1836114"/>
          </a:xfrm>
          <a:custGeom>
            <a:avLst/>
            <a:gdLst/>
            <a:ahLst/>
            <a:cxnLst/>
            <a:rect l="l" t="t" r="r" b="b"/>
            <a:pathLst>
              <a:path w="2506640" h="1836114">
                <a:moveTo>
                  <a:pt x="0" y="0"/>
                </a:moveTo>
                <a:lnTo>
                  <a:pt x="2506640" y="0"/>
                </a:lnTo>
                <a:lnTo>
                  <a:pt x="2506640" y="1836114"/>
                </a:lnTo>
                <a:lnTo>
                  <a:pt x="0" y="18361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6" name="Group 6"/>
          <p:cNvGrpSpPr/>
          <p:nvPr/>
        </p:nvGrpSpPr>
        <p:grpSpPr>
          <a:xfrm>
            <a:off x="15216619" y="6539429"/>
            <a:ext cx="2602999" cy="4114800"/>
            <a:chOff x="0" y="0"/>
            <a:chExt cx="3470665" cy="5486400"/>
          </a:xfrm>
        </p:grpSpPr>
        <p:sp>
          <p:nvSpPr>
            <p:cNvPr id="7" name="Freeform 7"/>
            <p:cNvSpPr/>
            <p:nvPr/>
          </p:nvSpPr>
          <p:spPr>
            <a:xfrm>
              <a:off x="0" y="0"/>
              <a:ext cx="3470665" cy="5486399"/>
            </a:xfrm>
            <a:custGeom>
              <a:avLst/>
              <a:gdLst/>
              <a:ahLst/>
              <a:cxnLst/>
              <a:rect l="l" t="t" r="r" b="b"/>
              <a:pathLst>
                <a:path w="3470665" h="5486399">
                  <a:moveTo>
                    <a:pt x="0" y="0"/>
                  </a:moveTo>
                  <a:lnTo>
                    <a:pt x="3470665" y="0"/>
                  </a:lnTo>
                  <a:lnTo>
                    <a:pt x="3470665" y="5486399"/>
                  </a:lnTo>
                  <a:lnTo>
                    <a:pt x="0" y="5486399"/>
                  </a:lnTo>
                  <a:lnTo>
                    <a:pt x="0" y="0"/>
                  </a:lnTo>
                  <a:close/>
                </a:path>
              </a:pathLst>
            </a:custGeom>
            <a:blipFill>
              <a:blip r:embed="rId6"/>
              <a:stretch>
                <a:fillRect/>
              </a:stretch>
            </a:blipFill>
          </p:spPr>
          <p:txBody>
            <a:bodyPr/>
            <a:lstStyle/>
            <a:p>
              <a:endParaRPr lang="de-DE"/>
            </a:p>
          </p:txBody>
        </p:sp>
      </p:grpSp>
      <p:sp>
        <p:nvSpPr>
          <p:cNvPr id="8" name="TextBox 8"/>
          <p:cNvSpPr txBox="1"/>
          <p:nvPr/>
        </p:nvSpPr>
        <p:spPr>
          <a:xfrm>
            <a:off x="16204203" y="7604126"/>
            <a:ext cx="864597" cy="671018"/>
          </a:xfrm>
          <a:prstGeom prst="rect">
            <a:avLst/>
          </a:prstGeom>
        </p:spPr>
        <p:txBody>
          <a:bodyPr wrap="square" lIns="0" tIns="0" rIns="0" bIns="0" rtlCol="0" anchor="t">
            <a:spAutoFit/>
          </a:bodyPr>
          <a:lstStyle/>
          <a:p>
            <a:pPr algn="ctr">
              <a:lnSpc>
                <a:spcPts val="5599"/>
              </a:lnSpc>
            </a:pPr>
            <a:r>
              <a:rPr lang="en-US" sz="3999" u="sng" dirty="0">
                <a:solidFill>
                  <a:srgbClr val="004AAD"/>
                </a:solidFill>
                <a:latin typeface="Canva Sans"/>
                <a:ea typeface="Canva Sans"/>
                <a:cs typeface="Canva Sans"/>
                <a:sym typeface="Canva Sans"/>
                <a:hlinkClick r:id="rId7" action="ppaction://hlinksldjump"/>
              </a:rPr>
              <a:t>D9</a:t>
            </a:r>
          </a:p>
        </p:txBody>
      </p:sp>
      <p:sp>
        <p:nvSpPr>
          <p:cNvPr id="10" name="TextBox 10"/>
          <p:cNvSpPr txBox="1"/>
          <p:nvPr/>
        </p:nvSpPr>
        <p:spPr>
          <a:xfrm>
            <a:off x="1600200" y="5941029"/>
            <a:ext cx="10770512" cy="2769989"/>
          </a:xfrm>
          <a:prstGeom prst="rect">
            <a:avLst/>
          </a:prstGeom>
        </p:spPr>
        <p:txBody>
          <a:bodyPr wrap="square" lIns="0" tIns="0" rIns="0" bIns="0" rtlCol="0" anchor="t">
            <a:spAutoFit/>
          </a:bodyPr>
          <a:lstStyle/>
          <a:p>
            <a:r>
              <a:rPr lang="de-DE" sz="3600" dirty="0">
                <a:latin typeface="Arial" panose="020B0604020202020204" pitchFamily="34" charset="0"/>
                <a:cs typeface="Arial" panose="020B0604020202020204" pitchFamily="34" charset="0"/>
              </a:rPr>
              <a:t>es besteht ein Interessengegensatz zwischen den Eltern und dem Kind, somit können die Eltern das Kind nicht vertreten (§§ 1629 II, 1795 BGB)</a:t>
            </a:r>
          </a:p>
          <a:p>
            <a:r>
              <a:rPr lang="de-DE" sz="3600">
                <a:latin typeface="Arial" panose="020B0604020202020204" pitchFamily="34" charset="0"/>
                <a:cs typeface="Arial" panose="020B0604020202020204" pitchFamily="34" charset="0"/>
              </a:rPr>
              <a:t>es muss also eine Ergänzungspflegschaft durch das Familiengericht angeordnet werden (§ 1809 BGB)</a:t>
            </a:r>
            <a:endParaRPr lang="de-DE" sz="3600" dirty="0">
              <a:latin typeface="Arial" panose="020B0604020202020204" pitchFamily="34" charset="0"/>
              <a:cs typeface="Arial" panose="020B0604020202020204" pitchFamily="34" charset="0"/>
            </a:endParaRPr>
          </a:p>
        </p:txBody>
      </p:sp>
      <p:sp>
        <p:nvSpPr>
          <p:cNvPr id="11" name="Rechteck 10">
            <a:extLst>
              <a:ext uri="{FF2B5EF4-FFF2-40B4-BE49-F238E27FC236}">
                <a16:creationId xmlns:a16="http://schemas.microsoft.com/office/drawing/2014/main" id="{BB7D54A2-E28D-443D-AC27-9686633E50E4}"/>
              </a:ext>
            </a:extLst>
          </p:cNvPr>
          <p:cNvSpPr/>
          <p:nvPr/>
        </p:nvSpPr>
        <p:spPr>
          <a:xfrm>
            <a:off x="3531019" y="1057596"/>
            <a:ext cx="13006624" cy="3970318"/>
          </a:xfrm>
          <a:prstGeom prst="rect">
            <a:avLst/>
          </a:prstGeom>
        </p:spPr>
        <p:txBody>
          <a:bodyPr wrap="square">
            <a:spAutoFit/>
          </a:bodyPr>
          <a:lstStyle/>
          <a:p>
            <a:r>
              <a:rPr lang="de-DE" sz="3600" dirty="0">
                <a:latin typeface="Arial" panose="020B0604020202020204" pitchFamily="34" charset="0"/>
                <a:cs typeface="Arial" panose="020B0604020202020204" pitchFamily="34" charset="0"/>
              </a:rPr>
              <a:t>Herr und Frau Schmidt haben ein Haus gekauft, in das sie mit ihrer kleinen Tochter einziehen. Kurz darauf stirbt Herr Schmidt bei einem Autounfall und seine Frau und seine Tochter erben. Frau Schmidt muss sich Arbeit suchen und findet eine Stelle in München. Was soll aus dem Haus werden? Der Vater von Frau Schmidt bietet an, es ihr abzukaufen, um ihr zu helfen. Sie gehen zum Notar. Was sagt der Notar zu ihnen</a:t>
            </a:r>
          </a:p>
        </p:txBody>
      </p:sp>
      <p:grpSp>
        <p:nvGrpSpPr>
          <p:cNvPr id="12" name="Gruppieren 11">
            <a:extLst>
              <a:ext uri="{FF2B5EF4-FFF2-40B4-BE49-F238E27FC236}">
                <a16:creationId xmlns:a16="http://schemas.microsoft.com/office/drawing/2014/main" id="{78FACDFA-81CF-4913-803E-FFB8DE065C71}"/>
              </a:ext>
            </a:extLst>
          </p:cNvPr>
          <p:cNvGrpSpPr/>
          <p:nvPr/>
        </p:nvGrpSpPr>
        <p:grpSpPr>
          <a:xfrm>
            <a:off x="2749060" y="2376389"/>
            <a:ext cx="756442" cy="753921"/>
            <a:chOff x="640656" y="4895597"/>
            <a:chExt cx="756442" cy="753921"/>
          </a:xfrm>
        </p:grpSpPr>
        <p:sp>
          <p:nvSpPr>
            <p:cNvPr id="13" name="Freeform 7">
              <a:extLst>
                <a:ext uri="{FF2B5EF4-FFF2-40B4-BE49-F238E27FC236}">
                  <a16:creationId xmlns:a16="http://schemas.microsoft.com/office/drawing/2014/main" id="{C9B392B4-5BBE-47D3-8A13-55F0BEBF9AB8}"/>
                </a:ext>
              </a:extLst>
            </p:cNvPr>
            <p:cNvSpPr/>
            <p:nvPr/>
          </p:nvSpPr>
          <p:spPr>
            <a:xfrm>
              <a:off x="640656" y="4895597"/>
              <a:ext cx="756442" cy="753921"/>
            </a:xfrm>
            <a:custGeom>
              <a:avLst/>
              <a:gdLst/>
              <a:ahLst/>
              <a:cxnLst/>
              <a:rect l="l" t="t" r="r" b="b"/>
              <a:pathLst>
                <a:path w="756442" h="753921">
                  <a:moveTo>
                    <a:pt x="0" y="0"/>
                  </a:moveTo>
                  <a:lnTo>
                    <a:pt x="756442" y="0"/>
                  </a:lnTo>
                  <a:lnTo>
                    <a:pt x="756442" y="753921"/>
                  </a:lnTo>
                  <a:lnTo>
                    <a:pt x="0" y="75392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14" name="TextBox 13">
              <a:extLst>
                <a:ext uri="{FF2B5EF4-FFF2-40B4-BE49-F238E27FC236}">
                  <a16:creationId xmlns:a16="http://schemas.microsoft.com/office/drawing/2014/main" id="{046A44F5-B00D-4C59-9FA1-09F32FE882C1}"/>
                </a:ext>
              </a:extLst>
            </p:cNvPr>
            <p:cNvSpPr txBox="1"/>
            <p:nvPr/>
          </p:nvSpPr>
          <p:spPr>
            <a:xfrm>
              <a:off x="894234" y="4991570"/>
              <a:ext cx="249287" cy="504825"/>
            </a:xfrm>
            <a:prstGeom prst="rect">
              <a:avLst/>
            </a:prstGeom>
          </p:spPr>
          <p:txBody>
            <a:bodyPr lIns="0" tIns="0" rIns="0" bIns="0" rtlCol="0" anchor="t">
              <a:spAutoFit/>
            </a:bodyPr>
            <a:lstStyle/>
            <a:p>
              <a:pPr algn="ctr">
                <a:lnSpc>
                  <a:spcPts val="4199"/>
                </a:lnSpc>
              </a:pPr>
              <a:r>
                <a:rPr lang="en-US" sz="2999" u="sng" dirty="0">
                  <a:solidFill>
                    <a:schemeClr val="accent1">
                      <a:lumMod val="75000"/>
                    </a:schemeClr>
                  </a:solidFill>
                  <a:latin typeface="Pompiere"/>
                  <a:ea typeface="Pompiere"/>
                  <a:cs typeface="Pompiere"/>
                  <a:sym typeface="Pompiere"/>
                  <a:hlinkClick r:id="rId10" action="ppaction://hlinksldjump">
                    <a:extLst>
                      <a:ext uri="{A12FA001-AC4F-418D-AE19-62706E023703}">
                        <ahyp:hlinkClr xmlns:ahyp="http://schemas.microsoft.com/office/drawing/2018/hyperlinkcolor" val="tx"/>
                      </a:ext>
                    </a:extLst>
                  </a:hlinkClick>
                </a:rPr>
                <a:t>e)</a:t>
              </a:r>
            </a:p>
          </p:txBody>
        </p:sp>
      </p:grpSp>
    </p:spTree>
    <p:extLst>
      <p:ext uri="{BB962C8B-B14F-4D97-AF65-F5344CB8AC3E}">
        <p14:creationId xmlns:p14="http://schemas.microsoft.com/office/powerpoint/2010/main" val="409771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470</Words>
  <Application>Microsoft Office PowerPoint</Application>
  <PresentationFormat>Benutzerdefiniert</PresentationFormat>
  <Paragraphs>24</Paragraphs>
  <Slides>6</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6</vt:i4>
      </vt:variant>
    </vt:vector>
  </HeadingPairs>
  <TitlesOfParts>
    <vt:vector size="12" baseType="lpstr">
      <vt:lpstr>Pompiere</vt:lpstr>
      <vt:lpstr>Calibri</vt:lpstr>
      <vt:lpstr>Arial</vt:lpstr>
      <vt:lpstr>Canva Sans Bold</vt:lpstr>
      <vt:lpstr>Canva Sans</vt:lpstr>
      <vt:lpstr>Office Theme</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B2</dc:title>
  <dc:creator>Carus, Natascha</dc:creator>
  <cp:lastModifiedBy>Carus, Natascha</cp:lastModifiedBy>
  <cp:revision>8</cp:revision>
  <dcterms:created xsi:type="dcterms:W3CDTF">2006-08-16T00:00:00Z</dcterms:created>
  <dcterms:modified xsi:type="dcterms:W3CDTF">2025-02-06T12:46:04Z</dcterms:modified>
  <dc:identifier>DAGa9nZF2TQ</dc:identifier>
</cp:coreProperties>
</file>