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Lst>
  <p:sldSz cx="18288000" cy="10287000"/>
  <p:notesSz cx="6858000" cy="9144000"/>
  <p:embeddedFontLst>
    <p:embeddedFont>
      <p:font typeface="Calibri" panose="020F0502020204030204" pitchFamily="34" charset="0"/>
      <p:regular r:id="rId8"/>
      <p:bold r:id="rId9"/>
      <p:italic r:id="rId10"/>
      <p:boldItalic r:id="rId11"/>
    </p:embeddedFont>
    <p:embeddedFont>
      <p:font typeface="Canva Sans" panose="020B0604020202020204" charset="0"/>
      <p:regular r:id="rId12"/>
    </p:embeddedFont>
    <p:embeddedFont>
      <p:font typeface="Canva Sans Bold" panose="020B0604020202020204" charset="0"/>
      <p:regular r:id="rId13"/>
      <p:bold r:id="rId14"/>
    </p:embeddedFont>
    <p:embeddedFont>
      <p:font typeface="Pompiere"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86BD9C-C382-0344-8F4C-A5934448CEAA}" v="4" dt="2025-01-01T14:42:08.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04" autoAdjust="0"/>
    <p:restoredTop sz="94569" autoAdjust="0"/>
  </p:normalViewPr>
  <p:slideViewPr>
    <p:cSldViewPr>
      <p:cViewPr varScale="1">
        <p:scale>
          <a:sx n="42" d="100"/>
          <a:sy n="42" d="100"/>
        </p:scale>
        <p:origin x="816"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5.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slide" Target="slide1.xml"/><Relationship Id="rId5" Type="http://schemas.openxmlformats.org/officeDocument/2006/relationships/image" Target="../media/image5.png"/><Relationship Id="rId10" Type="http://schemas.openxmlformats.org/officeDocument/2006/relationships/slide" Target="slide3.xml"/><Relationship Id="rId4" Type="http://schemas.openxmlformats.org/officeDocument/2006/relationships/image" Target="../media/image4.sv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slide" Target="slide4.xml"/><Relationship Id="rId4" Type="http://schemas.openxmlformats.org/officeDocument/2006/relationships/image" Target="../media/image3.png"/><Relationship Id="rId9" Type="http://schemas.openxmlformats.org/officeDocument/2006/relationships/image" Target="../media/image8.sv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slide" Target="slide5.xml"/><Relationship Id="rId4" Type="http://schemas.openxmlformats.org/officeDocument/2006/relationships/image" Target="../media/image3.png"/><Relationship Id="rId9" Type="http://schemas.openxmlformats.org/officeDocument/2006/relationships/image" Target="../media/image8.sv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slide" Target="slide5.xml"/><Relationship Id="rId4" Type="http://schemas.openxmlformats.org/officeDocument/2006/relationships/image" Target="../media/image3.png"/><Relationship Id="rId9" Type="http://schemas.openxmlformats.org/officeDocument/2006/relationships/image" Target="../media/image10.sv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slide" Target="slide5.xml"/><Relationship Id="rId4" Type="http://schemas.openxmlformats.org/officeDocument/2006/relationships/image" Target="../media/image3.png"/><Relationship Id="rId9"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4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dirty="0"/>
          </a:p>
        </p:txBody>
      </p:sp>
      <p:grpSp>
        <p:nvGrpSpPr>
          <p:cNvPr id="3" name="Group 3"/>
          <p:cNvGrpSpPr/>
          <p:nvPr/>
        </p:nvGrpSpPr>
        <p:grpSpPr>
          <a:xfrm>
            <a:off x="14663881" y="-558188"/>
            <a:ext cx="3491568" cy="4114800"/>
            <a:chOff x="0" y="0"/>
            <a:chExt cx="4655424" cy="5486400"/>
          </a:xfrm>
        </p:grpSpPr>
        <p:sp>
          <p:nvSpPr>
            <p:cNvPr id="4" name="Freeform 4"/>
            <p:cNvSpPr/>
            <p:nvPr/>
          </p:nvSpPr>
          <p:spPr>
            <a:xfrm>
              <a:off x="0" y="0"/>
              <a:ext cx="4655424" cy="5486400"/>
            </a:xfrm>
            <a:custGeom>
              <a:avLst/>
              <a:gdLst/>
              <a:ahLst/>
              <a:cxnLst/>
              <a:rect l="l" t="t" r="r" b="b"/>
              <a:pathLst>
                <a:path w="4655424" h="5486400">
                  <a:moveTo>
                    <a:pt x="0" y="0"/>
                  </a:moveTo>
                  <a:lnTo>
                    <a:pt x="4655424" y="0"/>
                  </a:lnTo>
                  <a:lnTo>
                    <a:pt x="4655424" y="5486400"/>
                  </a:lnTo>
                  <a:lnTo>
                    <a:pt x="0" y="5486400"/>
                  </a:lnTo>
                  <a:lnTo>
                    <a:pt x="0" y="0"/>
                  </a:lnTo>
                  <a:close/>
                </a:path>
              </a:pathLst>
            </a:custGeom>
            <a:blipFill>
              <a:blip r:embed="rId3"/>
              <a:stretch>
                <a:fillRect/>
              </a:stretch>
            </a:blipFill>
          </p:spPr>
          <p:txBody>
            <a:bodyPr/>
            <a:lstStyle/>
            <a:p>
              <a:endParaRPr lang="de-DE"/>
            </a:p>
          </p:txBody>
        </p:sp>
      </p:grpSp>
      <p:sp>
        <p:nvSpPr>
          <p:cNvPr id="9" name="TextBox 9"/>
          <p:cNvSpPr txBox="1"/>
          <p:nvPr/>
        </p:nvSpPr>
        <p:spPr>
          <a:xfrm>
            <a:off x="15392400" y="1174639"/>
            <a:ext cx="1828800" cy="1545295"/>
          </a:xfrm>
          <a:prstGeom prst="rect">
            <a:avLst/>
          </a:prstGeom>
        </p:spPr>
        <p:txBody>
          <a:bodyPr wrap="square" lIns="0" tIns="0" rIns="0" bIns="0" rtlCol="0" anchor="t">
            <a:spAutoFit/>
          </a:bodyPr>
          <a:lstStyle/>
          <a:p>
            <a:pPr algn="ctr">
              <a:lnSpc>
                <a:spcPts val="12880"/>
              </a:lnSpc>
            </a:pPr>
            <a:r>
              <a:rPr lang="en-US" sz="9200" b="1" dirty="0">
                <a:solidFill>
                  <a:srgbClr val="000000"/>
                </a:solidFill>
                <a:latin typeface="Canva Sans Bold"/>
                <a:ea typeface="Canva Sans Bold"/>
                <a:cs typeface="Canva Sans Bold"/>
                <a:sym typeface="Canva Sans Bold"/>
              </a:rPr>
              <a:t>D9</a:t>
            </a:r>
          </a:p>
        </p:txBody>
      </p:sp>
      <p:sp>
        <p:nvSpPr>
          <p:cNvPr id="16" name="TextBox 16"/>
          <p:cNvSpPr txBox="1"/>
          <p:nvPr/>
        </p:nvSpPr>
        <p:spPr>
          <a:xfrm>
            <a:off x="2034541" y="3885025"/>
            <a:ext cx="14249399" cy="3693319"/>
          </a:xfrm>
          <a:prstGeom prst="rect">
            <a:avLst/>
          </a:prstGeom>
        </p:spPr>
        <p:txBody>
          <a:bodyPr wrap="square" lIns="0" tIns="0" rIns="0" bIns="0" rtlCol="0" anchor="t">
            <a:spAutoFit/>
          </a:bodyPr>
          <a:lstStyle/>
          <a:p>
            <a:r>
              <a:rPr lang="de-DE" sz="6000" dirty="0">
                <a:latin typeface="Arial" panose="020B0604020202020204" pitchFamily="34" charset="0"/>
                <a:cs typeface="Arial" panose="020B0604020202020204" pitchFamily="34" charset="0"/>
              </a:rPr>
              <a:t>Bearbeiten Sie die folgenden Fälle! Begründen Sie Ihre Antwort! Nennen Sie die gesetzlichen Bestimmungen! (Hilfsmittel: Nomos, Handout)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48285"/>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de-DE"/>
          </a:p>
        </p:txBody>
      </p:sp>
      <p:grpSp>
        <p:nvGrpSpPr>
          <p:cNvPr id="6" name="Group 6"/>
          <p:cNvGrpSpPr/>
          <p:nvPr/>
        </p:nvGrpSpPr>
        <p:grpSpPr>
          <a:xfrm>
            <a:off x="15191718" y="6888150"/>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5"/>
              <a:stretch>
                <a:fillRect/>
              </a:stretch>
            </a:blipFill>
          </p:spPr>
          <p:txBody>
            <a:bodyPr/>
            <a:lstStyle/>
            <a:p>
              <a:endParaRPr lang="de-DE"/>
            </a:p>
          </p:txBody>
        </p:sp>
      </p:grpSp>
      <p:sp>
        <p:nvSpPr>
          <p:cNvPr id="8" name="TextBox 8"/>
          <p:cNvSpPr txBox="1"/>
          <p:nvPr/>
        </p:nvSpPr>
        <p:spPr>
          <a:xfrm>
            <a:off x="16003622" y="7850720"/>
            <a:ext cx="979190" cy="671018"/>
          </a:xfrm>
          <a:prstGeom prst="rect">
            <a:avLst/>
          </a:prstGeom>
        </p:spPr>
        <p:txBody>
          <a:bodyPr wrap="square" lIns="0" tIns="0" rIns="0" bIns="0" rtlCol="0" anchor="t">
            <a:spAutoFit/>
          </a:bodyPr>
          <a:lstStyle/>
          <a:p>
            <a:pPr algn="ctr">
              <a:lnSpc>
                <a:spcPts val="5599"/>
              </a:lnSpc>
            </a:pPr>
            <a:r>
              <a:rPr lang="en-US" sz="3999" u="sng" dirty="0">
                <a:solidFill>
                  <a:srgbClr val="004AAD"/>
                </a:solidFill>
                <a:latin typeface="Canva Sans"/>
                <a:ea typeface="Canva Sans"/>
                <a:cs typeface="Canva Sans"/>
                <a:sym typeface="Canva Sans"/>
                <a:hlinkClick r:id="rId6" action="ppaction://hlinksldjump"/>
              </a:rPr>
              <a:t>D9</a:t>
            </a:r>
          </a:p>
        </p:txBody>
      </p:sp>
      <p:grpSp>
        <p:nvGrpSpPr>
          <p:cNvPr id="11" name="Gruppieren 10">
            <a:extLst>
              <a:ext uri="{FF2B5EF4-FFF2-40B4-BE49-F238E27FC236}">
                <a16:creationId xmlns:a16="http://schemas.microsoft.com/office/drawing/2014/main" id="{31B4E60C-CDB3-4431-9DAE-CB5C883C85F2}"/>
              </a:ext>
            </a:extLst>
          </p:cNvPr>
          <p:cNvGrpSpPr/>
          <p:nvPr/>
        </p:nvGrpSpPr>
        <p:grpSpPr>
          <a:xfrm>
            <a:off x="2990831" y="1415261"/>
            <a:ext cx="14255359" cy="3258712"/>
            <a:chOff x="2918233" y="1625625"/>
            <a:chExt cx="14255359" cy="4811750"/>
          </a:xfrm>
        </p:grpSpPr>
        <p:grpSp>
          <p:nvGrpSpPr>
            <p:cNvPr id="3" name="Group 3"/>
            <p:cNvGrpSpPr/>
            <p:nvPr/>
          </p:nvGrpSpPr>
          <p:grpSpPr>
            <a:xfrm>
              <a:off x="2918233" y="1625625"/>
              <a:ext cx="14255359" cy="4811750"/>
              <a:chOff x="0" y="0"/>
              <a:chExt cx="2208528" cy="226699"/>
            </a:xfrm>
          </p:grpSpPr>
          <p:sp>
            <p:nvSpPr>
              <p:cNvPr id="4" name="Freeform 4"/>
              <p:cNvSpPr/>
              <p:nvPr/>
            </p:nvSpPr>
            <p:spPr>
              <a:xfrm>
                <a:off x="0" y="0"/>
                <a:ext cx="2208528" cy="226699"/>
              </a:xfrm>
              <a:custGeom>
                <a:avLst/>
                <a:gdLst/>
                <a:ahLst/>
                <a:cxnLst/>
                <a:rect l="l" t="t" r="r" b="b"/>
                <a:pathLst>
                  <a:path w="2208528" h="226699">
                    <a:moveTo>
                      <a:pt x="12491" y="0"/>
                    </a:moveTo>
                    <a:lnTo>
                      <a:pt x="2196037" y="0"/>
                    </a:lnTo>
                    <a:cubicBezTo>
                      <a:pt x="2202936" y="0"/>
                      <a:pt x="2208528" y="5592"/>
                      <a:pt x="2208528" y="12491"/>
                    </a:cubicBezTo>
                    <a:lnTo>
                      <a:pt x="2208528" y="214208"/>
                    </a:lnTo>
                    <a:cubicBezTo>
                      <a:pt x="2208528" y="221107"/>
                      <a:pt x="2202936" y="226699"/>
                      <a:pt x="2196037" y="226699"/>
                    </a:cubicBezTo>
                    <a:lnTo>
                      <a:pt x="12491" y="226699"/>
                    </a:lnTo>
                    <a:cubicBezTo>
                      <a:pt x="5592" y="226699"/>
                      <a:pt x="0" y="221107"/>
                      <a:pt x="0" y="214208"/>
                    </a:cubicBezTo>
                    <a:lnTo>
                      <a:pt x="0" y="12491"/>
                    </a:lnTo>
                    <a:cubicBezTo>
                      <a:pt x="0" y="5592"/>
                      <a:pt x="5592" y="0"/>
                      <a:pt x="12491" y="0"/>
                    </a:cubicBezTo>
                    <a:close/>
                  </a:path>
                </a:pathLst>
              </a:custGeom>
              <a:blipFill>
                <a:blip r:embed="rId7"/>
                <a:stretch>
                  <a:fillRect t="-275142" b="-275142"/>
                </a:stretch>
              </a:blipFill>
            </p:spPr>
            <p:txBody>
              <a:bodyPr/>
              <a:lstStyle/>
              <a:p>
                <a:endParaRPr lang="de-DE">
                  <a:latin typeface="Arial" panose="020B0604020202020204" pitchFamily="34" charset="0"/>
                  <a:cs typeface="Arial" panose="020B0604020202020204" pitchFamily="34" charset="0"/>
                </a:endParaRPr>
              </a:p>
            </p:txBody>
          </p:sp>
        </p:grpSp>
        <p:sp>
          <p:nvSpPr>
            <p:cNvPr id="9" name="TextBox 9"/>
            <p:cNvSpPr txBox="1"/>
            <p:nvPr/>
          </p:nvSpPr>
          <p:spPr>
            <a:xfrm>
              <a:off x="3482642" y="1852096"/>
              <a:ext cx="13555491" cy="2875343"/>
            </a:xfrm>
            <a:prstGeom prst="rect">
              <a:avLst/>
            </a:prstGeom>
          </p:spPr>
          <p:txBody>
            <a:bodyPr wrap="square" lIns="0" tIns="0" rIns="0" bIns="0" rtlCol="0" anchor="t">
              <a:spAutoFit/>
            </a:bodyPr>
            <a:lstStyle/>
            <a:p>
              <a:r>
                <a:rPr lang="de-DE" sz="3600" dirty="0">
                  <a:latin typeface="Arial" panose="020B0604020202020204" pitchFamily="34" charset="0"/>
                  <a:cs typeface="Arial" panose="020B0604020202020204" pitchFamily="34" charset="0"/>
                </a:rPr>
                <a:t>Franz macht eine Ausbildung als Elektriker. Die Eltern haben mit ihm zusammen den Vertrag unterschrieben. Der Arbeitgeber ordnet an, dass Franz mit der Leiter Bewegungsmelder unter Dachrinnen repariert. Franz ist einverstanden, aber die Eltern finden es zu gefährlich und verbieten es. Geht das? </a:t>
              </a:r>
            </a:p>
          </p:txBody>
        </p:sp>
      </p:grpSp>
      <p:sp>
        <p:nvSpPr>
          <p:cNvPr id="12" name="TextBox 10">
            <a:extLst>
              <a:ext uri="{FF2B5EF4-FFF2-40B4-BE49-F238E27FC236}">
                <a16:creationId xmlns:a16="http://schemas.microsoft.com/office/drawing/2014/main" id="{E4023FF2-9D57-4AE5-8177-0D58F1056C47}"/>
              </a:ext>
            </a:extLst>
          </p:cNvPr>
          <p:cNvSpPr txBox="1"/>
          <p:nvPr/>
        </p:nvSpPr>
        <p:spPr>
          <a:xfrm>
            <a:off x="1028701" y="5476834"/>
            <a:ext cx="13757065" cy="3877985"/>
          </a:xfrm>
          <a:prstGeom prst="rect">
            <a:avLst/>
          </a:prstGeom>
        </p:spPr>
        <p:txBody>
          <a:bodyPr wrap="square" lIns="0" tIns="0" rIns="0" bIns="0" rtlCol="0" anchor="t">
            <a:spAutoFit/>
          </a:bodyPr>
          <a:lstStyle/>
          <a:p>
            <a:r>
              <a:rPr lang="de-DE" sz="3600" dirty="0">
                <a:latin typeface="Arial" panose="020B0604020202020204" pitchFamily="34" charset="0"/>
                <a:cs typeface="Arial" panose="020B0604020202020204" pitchFamily="34" charset="0"/>
              </a:rPr>
              <a:t>nein, die Eltern haben Franz durch den unterschriebenen Vertrag ermächtigt, in das Ausbildungsverhältnis zu gehen, so ist der Minderjährige für solche Rechtsgeschäfte unbeschränkt geschäftsfähig, Franz ist voll geschäftsfähig für die Eingehung/Aufhebung des Dienst- oder Arbeitsverhältnisses und der sich aus einem solchen Verhältnis ergebenden Verpflichtungen (§ 113 BGB)</a:t>
            </a:r>
          </a:p>
        </p:txBody>
      </p:sp>
      <p:grpSp>
        <p:nvGrpSpPr>
          <p:cNvPr id="14" name="Gruppieren 13">
            <a:extLst>
              <a:ext uri="{FF2B5EF4-FFF2-40B4-BE49-F238E27FC236}">
                <a16:creationId xmlns:a16="http://schemas.microsoft.com/office/drawing/2014/main" id="{78EAAEE9-72C5-475C-B51F-66ABFE893D5F}"/>
              </a:ext>
            </a:extLst>
          </p:cNvPr>
          <p:cNvGrpSpPr/>
          <p:nvPr/>
        </p:nvGrpSpPr>
        <p:grpSpPr>
          <a:xfrm>
            <a:off x="2419556" y="2868379"/>
            <a:ext cx="756442" cy="753921"/>
            <a:chOff x="627522" y="651740"/>
            <a:chExt cx="756442" cy="753921"/>
          </a:xfrm>
        </p:grpSpPr>
        <p:sp>
          <p:nvSpPr>
            <p:cNvPr id="15" name="Freeform 5">
              <a:extLst>
                <a:ext uri="{FF2B5EF4-FFF2-40B4-BE49-F238E27FC236}">
                  <a16:creationId xmlns:a16="http://schemas.microsoft.com/office/drawing/2014/main" id="{84B58EE0-87C5-46EC-9D19-C89BBDF1A747}"/>
                </a:ext>
              </a:extLst>
            </p:cNvPr>
            <p:cNvSpPr/>
            <p:nvPr/>
          </p:nvSpPr>
          <p:spPr>
            <a:xfrm>
              <a:off x="627522" y="651740"/>
              <a:ext cx="756442" cy="753921"/>
            </a:xfrm>
            <a:custGeom>
              <a:avLst/>
              <a:gdLst/>
              <a:ahLst/>
              <a:cxnLst/>
              <a:rect l="l" t="t" r="r" b="b"/>
              <a:pathLst>
                <a:path w="756442" h="753921">
                  <a:moveTo>
                    <a:pt x="0" y="0"/>
                  </a:moveTo>
                  <a:lnTo>
                    <a:pt x="756442" y="0"/>
                  </a:lnTo>
                  <a:lnTo>
                    <a:pt x="756442" y="753920"/>
                  </a:lnTo>
                  <a:lnTo>
                    <a:pt x="0" y="7539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de-DE"/>
            </a:p>
          </p:txBody>
        </p:sp>
        <p:sp>
          <p:nvSpPr>
            <p:cNvPr id="16" name="TextBox 12">
              <a:extLst>
                <a:ext uri="{FF2B5EF4-FFF2-40B4-BE49-F238E27FC236}">
                  <a16:creationId xmlns:a16="http://schemas.microsoft.com/office/drawing/2014/main" id="{8B95BE12-0E74-4B7E-9C82-4C036AA4F98C}"/>
                </a:ext>
              </a:extLst>
            </p:cNvPr>
            <p:cNvSpPr txBox="1"/>
            <p:nvPr/>
          </p:nvSpPr>
          <p:spPr>
            <a:xfrm>
              <a:off x="864815" y="747712"/>
              <a:ext cx="239837" cy="504825"/>
            </a:xfrm>
            <a:prstGeom prst="rect">
              <a:avLst/>
            </a:prstGeom>
          </p:spPr>
          <p:txBody>
            <a:bodyPr lIns="0" tIns="0" rIns="0" bIns="0" rtlCol="0" anchor="t">
              <a:spAutoFit/>
            </a:bodyPr>
            <a:lstStyle/>
            <a:p>
              <a:pPr algn="ctr">
                <a:lnSpc>
                  <a:spcPts val="4199"/>
                </a:lnSpc>
              </a:pPr>
              <a:r>
                <a:rPr lang="en-US" sz="2999" u="sng" dirty="0">
                  <a:solidFill>
                    <a:srgbClr val="000000"/>
                  </a:solidFill>
                  <a:latin typeface="Pompiere"/>
                  <a:ea typeface="Pompiere"/>
                  <a:cs typeface="Pompiere"/>
                  <a:sym typeface="Pompiere"/>
                  <a:hlinkClick r:id="rId10" action="ppaction://hlinksldjump"/>
                </a:rPr>
                <a:t>a)</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876933" y="434544"/>
            <a:ext cx="12742286" cy="3645635"/>
            <a:chOff x="0" y="0"/>
            <a:chExt cx="2208528" cy="334785"/>
          </a:xfrm>
        </p:grpSpPr>
        <p:sp>
          <p:nvSpPr>
            <p:cNvPr id="4" name="Freeform 4"/>
            <p:cNvSpPr/>
            <p:nvPr/>
          </p:nvSpPr>
          <p:spPr>
            <a:xfrm>
              <a:off x="0" y="0"/>
              <a:ext cx="2208528" cy="334785"/>
            </a:xfrm>
            <a:custGeom>
              <a:avLst/>
              <a:gdLst/>
              <a:ahLst/>
              <a:cxnLst/>
              <a:rect l="l" t="t" r="r" b="b"/>
              <a:pathLst>
                <a:path w="2208528" h="334785">
                  <a:moveTo>
                    <a:pt x="12491" y="0"/>
                  </a:moveTo>
                  <a:lnTo>
                    <a:pt x="2196037" y="0"/>
                  </a:lnTo>
                  <a:cubicBezTo>
                    <a:pt x="2202936" y="0"/>
                    <a:pt x="2208528" y="5592"/>
                    <a:pt x="2208528" y="12491"/>
                  </a:cubicBezTo>
                  <a:lnTo>
                    <a:pt x="2208528" y="322294"/>
                  </a:lnTo>
                  <a:cubicBezTo>
                    <a:pt x="2208528" y="329192"/>
                    <a:pt x="2202936" y="334785"/>
                    <a:pt x="2196037" y="334785"/>
                  </a:cubicBezTo>
                  <a:lnTo>
                    <a:pt x="12491" y="334785"/>
                  </a:lnTo>
                  <a:cubicBezTo>
                    <a:pt x="5592" y="334785"/>
                    <a:pt x="0" y="329192"/>
                    <a:pt x="0" y="322294"/>
                  </a:cubicBezTo>
                  <a:lnTo>
                    <a:pt x="0" y="12491"/>
                  </a:lnTo>
                  <a:cubicBezTo>
                    <a:pt x="0" y="5592"/>
                    <a:pt x="5592" y="0"/>
                    <a:pt x="12491" y="0"/>
                  </a:cubicBezTo>
                  <a:close/>
                </a:path>
              </a:pathLst>
            </a:custGeom>
            <a:blipFill>
              <a:blip r:embed="rId3"/>
              <a:stretch>
                <a:fillRect t="-170170" b="-170170"/>
              </a:stretch>
            </a:blipFill>
          </p:spPr>
          <p:txBody>
            <a:bodyPr/>
            <a:lstStyle/>
            <a:p>
              <a:endParaRPr lang="de-DE" dirty="0">
                <a:latin typeface="Arial" panose="020B0604020202020204" pitchFamily="34" charset="0"/>
                <a:cs typeface="Arial" panose="020B0604020202020204" pitchFamily="34" charset="0"/>
              </a:endParaRPr>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6154400" y="7604126"/>
            <a:ext cx="914399" cy="671018"/>
          </a:xfrm>
          <a:prstGeom prst="rect">
            <a:avLst/>
          </a:prstGeom>
        </p:spPr>
        <p:txBody>
          <a:bodyPr wrap="square" lIns="0" tIns="0" rIns="0" bIns="0" rtlCol="0" anchor="t">
            <a:spAutoFit/>
          </a:bodyPr>
          <a:lstStyle/>
          <a:p>
            <a:pPr algn="ctr">
              <a:lnSpc>
                <a:spcPts val="5599"/>
              </a:lnSpc>
            </a:pPr>
            <a:r>
              <a:rPr lang="en-US" sz="3999" u="sng" dirty="0">
                <a:solidFill>
                  <a:srgbClr val="004AAD"/>
                </a:solidFill>
                <a:latin typeface="Canva Sans"/>
                <a:ea typeface="Canva Sans"/>
                <a:cs typeface="Canva Sans"/>
                <a:sym typeface="Canva Sans"/>
                <a:hlinkClick r:id="rId7" action="ppaction://hlinksldjump"/>
              </a:rPr>
              <a:t>D9</a:t>
            </a:r>
          </a:p>
        </p:txBody>
      </p:sp>
      <p:sp>
        <p:nvSpPr>
          <p:cNvPr id="10" name="TextBox 10"/>
          <p:cNvSpPr txBox="1"/>
          <p:nvPr/>
        </p:nvSpPr>
        <p:spPr>
          <a:xfrm>
            <a:off x="2438400" y="5696919"/>
            <a:ext cx="13056512" cy="1107996"/>
          </a:xfrm>
          <a:prstGeom prst="rect">
            <a:avLst/>
          </a:prstGeom>
        </p:spPr>
        <p:txBody>
          <a:bodyPr wrap="square" lIns="0" tIns="0" rIns="0" bIns="0" rtlCol="0" anchor="t">
            <a:spAutoFit/>
          </a:bodyPr>
          <a:lstStyle/>
          <a:p>
            <a:r>
              <a:rPr lang="de-DE" sz="3600" dirty="0">
                <a:latin typeface="Arial" panose="020B0604020202020204" pitchFamily="34" charset="0"/>
                <a:cs typeface="Arial" panose="020B0604020202020204" pitchFamily="34" charset="0"/>
              </a:rPr>
              <a:t>die Vermögenssorge erstreckt sich nicht auf ererbte Vermögen des Kindes, wenn der Erblasser es so bestimmt (§ 1638 BGB)</a:t>
            </a:r>
          </a:p>
        </p:txBody>
      </p:sp>
      <p:grpSp>
        <p:nvGrpSpPr>
          <p:cNvPr id="11" name="Gruppieren 10">
            <a:extLst>
              <a:ext uri="{FF2B5EF4-FFF2-40B4-BE49-F238E27FC236}">
                <a16:creationId xmlns:a16="http://schemas.microsoft.com/office/drawing/2014/main" id="{35E5F72C-7708-4B55-91DC-37E38B43EE97}"/>
              </a:ext>
            </a:extLst>
          </p:cNvPr>
          <p:cNvGrpSpPr/>
          <p:nvPr/>
        </p:nvGrpSpPr>
        <p:grpSpPr>
          <a:xfrm>
            <a:off x="3294298" y="2192297"/>
            <a:ext cx="756442" cy="753921"/>
            <a:chOff x="621097" y="1666676"/>
            <a:chExt cx="756442" cy="753921"/>
          </a:xfrm>
        </p:grpSpPr>
        <p:sp>
          <p:nvSpPr>
            <p:cNvPr id="12" name="Freeform 6">
              <a:extLst>
                <a:ext uri="{FF2B5EF4-FFF2-40B4-BE49-F238E27FC236}">
                  <a16:creationId xmlns:a16="http://schemas.microsoft.com/office/drawing/2014/main" id="{281247DA-7583-48B7-9A91-6A57C92696F7}"/>
                </a:ext>
              </a:extLst>
            </p:cNvPr>
            <p:cNvSpPr/>
            <p:nvPr/>
          </p:nvSpPr>
          <p:spPr>
            <a:xfrm>
              <a:off x="621097" y="1666676"/>
              <a:ext cx="756442" cy="753921"/>
            </a:xfrm>
            <a:custGeom>
              <a:avLst/>
              <a:gdLst/>
              <a:ahLst/>
              <a:cxnLst/>
              <a:rect l="l" t="t" r="r" b="b"/>
              <a:pathLst>
                <a:path w="756442" h="753921">
                  <a:moveTo>
                    <a:pt x="0" y="0"/>
                  </a:moveTo>
                  <a:lnTo>
                    <a:pt x="756442" y="0"/>
                  </a:lnTo>
                  <a:lnTo>
                    <a:pt x="756442" y="753921"/>
                  </a:lnTo>
                  <a:lnTo>
                    <a:pt x="0" y="75392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de-DE"/>
            </a:p>
          </p:txBody>
        </p:sp>
        <p:sp>
          <p:nvSpPr>
            <p:cNvPr id="13" name="TextBox 13">
              <a:extLst>
                <a:ext uri="{FF2B5EF4-FFF2-40B4-BE49-F238E27FC236}">
                  <a16:creationId xmlns:a16="http://schemas.microsoft.com/office/drawing/2014/main" id="{57DBF278-4793-40C6-85D1-424FD9F49971}"/>
                </a:ext>
              </a:extLst>
            </p:cNvPr>
            <p:cNvSpPr txBox="1"/>
            <p:nvPr/>
          </p:nvSpPr>
          <p:spPr>
            <a:xfrm>
              <a:off x="860089" y="1762649"/>
              <a:ext cx="249287" cy="504825"/>
            </a:xfrm>
            <a:prstGeom prst="rect">
              <a:avLst/>
            </a:prstGeom>
          </p:spPr>
          <p:txBody>
            <a:bodyPr lIns="0" tIns="0" rIns="0" bIns="0" rtlCol="0" anchor="t">
              <a:spAutoFit/>
            </a:bodyPr>
            <a:lstStyle/>
            <a:p>
              <a:pPr algn="ctr">
                <a:lnSpc>
                  <a:spcPts val="4199"/>
                </a:lnSpc>
              </a:pPr>
              <a:r>
                <a:rPr lang="en-US" sz="2999" u="sng" dirty="0">
                  <a:solidFill>
                    <a:srgbClr val="000000"/>
                  </a:solidFill>
                  <a:latin typeface="Pompiere"/>
                  <a:ea typeface="Pompiere"/>
                  <a:cs typeface="Pompiere"/>
                  <a:sym typeface="Pompiere"/>
                  <a:hlinkClick r:id="rId10" action="ppaction://hlinksldjump"/>
                </a:rPr>
                <a:t>b)</a:t>
              </a:r>
            </a:p>
          </p:txBody>
        </p:sp>
      </p:grpSp>
      <p:sp>
        <p:nvSpPr>
          <p:cNvPr id="15" name="Rechteck 14">
            <a:extLst>
              <a:ext uri="{FF2B5EF4-FFF2-40B4-BE49-F238E27FC236}">
                <a16:creationId xmlns:a16="http://schemas.microsoft.com/office/drawing/2014/main" id="{CE2F33F4-D14D-45FC-8575-7E16B296E9D8}"/>
              </a:ext>
            </a:extLst>
          </p:cNvPr>
          <p:cNvSpPr/>
          <p:nvPr/>
        </p:nvSpPr>
        <p:spPr>
          <a:xfrm>
            <a:off x="4633205" y="826200"/>
            <a:ext cx="12321898" cy="2862322"/>
          </a:xfrm>
          <a:prstGeom prst="rect">
            <a:avLst/>
          </a:prstGeom>
        </p:spPr>
        <p:txBody>
          <a:bodyPr wrap="square">
            <a:spAutoFit/>
          </a:bodyPr>
          <a:lstStyle/>
          <a:p>
            <a:r>
              <a:rPr lang="de-DE" sz="3600" dirty="0">
                <a:latin typeface="Arial" panose="020B0604020202020204" pitchFamily="34" charset="0"/>
                <a:cs typeface="Arial" panose="020B0604020202020204" pitchFamily="34" charset="0"/>
              </a:rPr>
              <a:t>Aris erbt 50.000,00 € von seiner Tante Rabia. In ihrem Testament steht: „Aris Eltern können nicht mit Geld umgehen. Bis Aris volljährig ist, soll sein Onkel Joe das Gold für ihn verwalten.“ Müssen sich die Eltern danach richten?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029311" y="925803"/>
            <a:ext cx="13609661" cy="3951146"/>
            <a:chOff x="0" y="0"/>
            <a:chExt cx="2208528" cy="254250"/>
          </a:xfrm>
        </p:grpSpPr>
        <p:sp>
          <p:nvSpPr>
            <p:cNvPr id="4" name="Freeform 4"/>
            <p:cNvSpPr/>
            <p:nvPr/>
          </p:nvSpPr>
          <p:spPr>
            <a:xfrm>
              <a:off x="0" y="0"/>
              <a:ext cx="2208528" cy="254250"/>
            </a:xfrm>
            <a:custGeom>
              <a:avLst/>
              <a:gdLst/>
              <a:ahLst/>
              <a:cxnLst/>
              <a:rect l="l" t="t" r="r" b="b"/>
              <a:pathLst>
                <a:path w="2208528" h="254250">
                  <a:moveTo>
                    <a:pt x="12491" y="0"/>
                  </a:moveTo>
                  <a:lnTo>
                    <a:pt x="2196037" y="0"/>
                  </a:lnTo>
                  <a:cubicBezTo>
                    <a:pt x="2202936" y="0"/>
                    <a:pt x="2208528" y="5592"/>
                    <a:pt x="2208528" y="12491"/>
                  </a:cubicBezTo>
                  <a:lnTo>
                    <a:pt x="2208528" y="241759"/>
                  </a:lnTo>
                  <a:cubicBezTo>
                    <a:pt x="2208528" y="248658"/>
                    <a:pt x="2202936" y="254250"/>
                    <a:pt x="2196037" y="254250"/>
                  </a:cubicBezTo>
                  <a:lnTo>
                    <a:pt x="12491" y="254250"/>
                  </a:lnTo>
                  <a:cubicBezTo>
                    <a:pt x="5592" y="254250"/>
                    <a:pt x="0" y="248658"/>
                    <a:pt x="0" y="241759"/>
                  </a:cubicBezTo>
                  <a:lnTo>
                    <a:pt x="0" y="12491"/>
                  </a:lnTo>
                  <a:cubicBezTo>
                    <a:pt x="0" y="5592"/>
                    <a:pt x="5592" y="0"/>
                    <a:pt x="12491" y="0"/>
                  </a:cubicBezTo>
                  <a:close/>
                </a:path>
              </a:pathLst>
            </a:custGeom>
            <a:blipFill>
              <a:blip r:embed="rId3"/>
              <a:stretch>
                <a:fillRect t="-239909" b="-239909"/>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6141201" y="7581056"/>
            <a:ext cx="753834" cy="679450"/>
          </a:xfrm>
          <a:prstGeom prst="rect">
            <a:avLst/>
          </a:prstGeom>
        </p:spPr>
        <p:txBody>
          <a:bodyPr wrap="square" lIns="0" tIns="0" rIns="0" bIns="0" rtlCol="0" anchor="t">
            <a:spAutoFit/>
          </a:bodyPr>
          <a:lstStyle/>
          <a:p>
            <a:pPr algn="ctr">
              <a:lnSpc>
                <a:spcPts val="5599"/>
              </a:lnSpc>
            </a:pPr>
            <a:r>
              <a:rPr lang="en-US" sz="3999" u="sng" dirty="0">
                <a:solidFill>
                  <a:srgbClr val="004AAD"/>
                </a:solidFill>
                <a:latin typeface="Canva Sans"/>
                <a:ea typeface="Canva Sans"/>
                <a:cs typeface="Canva Sans"/>
                <a:sym typeface="Canva Sans"/>
                <a:hlinkClick r:id="rId7" action="ppaction://hlinksldjump"/>
              </a:rPr>
              <a:t>D9</a:t>
            </a:r>
          </a:p>
        </p:txBody>
      </p:sp>
      <p:sp>
        <p:nvSpPr>
          <p:cNvPr id="9" name="TextBox 9"/>
          <p:cNvSpPr txBox="1"/>
          <p:nvPr/>
        </p:nvSpPr>
        <p:spPr>
          <a:xfrm>
            <a:off x="3386573" y="1178257"/>
            <a:ext cx="13072130" cy="3077766"/>
          </a:xfrm>
          <a:prstGeom prst="rect">
            <a:avLst/>
          </a:prstGeom>
        </p:spPr>
        <p:txBody>
          <a:bodyPr wrap="square" lIns="0" tIns="0" rIns="0" bIns="0" rtlCol="0" anchor="t">
            <a:spAutoFit/>
          </a:bodyPr>
          <a:lstStyle/>
          <a:p>
            <a:r>
              <a:rPr lang="de-DE" sz="4000" dirty="0">
                <a:latin typeface="Arial" panose="020B0604020202020204" pitchFamily="34" charset="0"/>
                <a:cs typeface="Arial" panose="020B0604020202020204" pitchFamily="34" charset="0"/>
              </a:rPr>
              <a:t>Canan erbt 50.000,00 € von ihrem Onkel Abdullah. Er hat bei VW in Wolfsburg gearbeitet und testamentarisch angeordnet, dass für die gesamte Summe Aktien von VW gekauft werden sollen. Canan und ihre Eltern hätten gern auch ein Klavier von dem Geld gekauft. Geht das?</a:t>
            </a:r>
          </a:p>
        </p:txBody>
      </p:sp>
      <p:sp>
        <p:nvSpPr>
          <p:cNvPr id="10" name="TextBox 10"/>
          <p:cNvSpPr txBox="1"/>
          <p:nvPr/>
        </p:nvSpPr>
        <p:spPr>
          <a:xfrm>
            <a:off x="1978151" y="6192054"/>
            <a:ext cx="11260318" cy="2215991"/>
          </a:xfrm>
          <a:prstGeom prst="rect">
            <a:avLst/>
          </a:prstGeom>
        </p:spPr>
        <p:txBody>
          <a:bodyPr wrap="square" lIns="0" tIns="0" rIns="0" bIns="0" rtlCol="0" anchor="t">
            <a:spAutoFit/>
          </a:bodyPr>
          <a:lstStyle/>
          <a:p>
            <a:r>
              <a:rPr lang="de-DE" sz="3600" dirty="0">
                <a:latin typeface="Arial" panose="020B0604020202020204" pitchFamily="34" charset="0"/>
                <a:cs typeface="Arial" panose="020B0604020202020204" pitchFamily="34" charset="0"/>
              </a:rPr>
              <a:t>was der Minderjährige erbt oder geschenkt bekommt, müssen die Eltern nach den Anordnungen des Schenkenden oder Vererbenden verwalten </a:t>
            </a:r>
          </a:p>
          <a:p>
            <a:r>
              <a:rPr lang="de-DE" sz="3600" dirty="0">
                <a:latin typeface="Arial" panose="020B0604020202020204" pitchFamily="34" charset="0"/>
                <a:cs typeface="Arial" panose="020B0604020202020204" pitchFamily="34" charset="0"/>
              </a:rPr>
              <a:t>(§ 1639 BGB)</a:t>
            </a:r>
          </a:p>
        </p:txBody>
      </p:sp>
      <p:grpSp>
        <p:nvGrpSpPr>
          <p:cNvPr id="11" name="Gruppieren 10">
            <a:extLst>
              <a:ext uri="{FF2B5EF4-FFF2-40B4-BE49-F238E27FC236}">
                <a16:creationId xmlns:a16="http://schemas.microsoft.com/office/drawing/2014/main" id="{4FA7934E-68EB-4058-A69C-ADAF1E9ECDC6}"/>
              </a:ext>
            </a:extLst>
          </p:cNvPr>
          <p:cNvGrpSpPr/>
          <p:nvPr/>
        </p:nvGrpSpPr>
        <p:grpSpPr>
          <a:xfrm>
            <a:off x="2449862" y="2861834"/>
            <a:ext cx="756442" cy="753921"/>
            <a:chOff x="621097" y="2952551"/>
            <a:chExt cx="756442" cy="753921"/>
          </a:xfrm>
        </p:grpSpPr>
        <p:sp>
          <p:nvSpPr>
            <p:cNvPr id="12" name="Freeform 7">
              <a:extLst>
                <a:ext uri="{FF2B5EF4-FFF2-40B4-BE49-F238E27FC236}">
                  <a16:creationId xmlns:a16="http://schemas.microsoft.com/office/drawing/2014/main" id="{A192AB1D-03D9-4042-B751-295CAFB43F40}"/>
                </a:ext>
              </a:extLst>
            </p:cNvPr>
            <p:cNvSpPr/>
            <p:nvPr/>
          </p:nvSpPr>
          <p:spPr>
            <a:xfrm>
              <a:off x="621097" y="2952551"/>
              <a:ext cx="756442" cy="753921"/>
            </a:xfrm>
            <a:custGeom>
              <a:avLst/>
              <a:gdLst/>
              <a:ahLst/>
              <a:cxnLst/>
              <a:rect l="l" t="t" r="r" b="b"/>
              <a:pathLst>
                <a:path w="756442" h="753921">
                  <a:moveTo>
                    <a:pt x="0" y="0"/>
                  </a:moveTo>
                  <a:lnTo>
                    <a:pt x="756442" y="0"/>
                  </a:lnTo>
                  <a:lnTo>
                    <a:pt x="756442" y="753921"/>
                  </a:lnTo>
                  <a:lnTo>
                    <a:pt x="0" y="75392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de-DE"/>
            </a:p>
          </p:txBody>
        </p:sp>
        <p:sp>
          <p:nvSpPr>
            <p:cNvPr id="13" name="TextBox 14">
              <a:extLst>
                <a:ext uri="{FF2B5EF4-FFF2-40B4-BE49-F238E27FC236}">
                  <a16:creationId xmlns:a16="http://schemas.microsoft.com/office/drawing/2014/main" id="{F14B88B0-C28B-4D26-81FD-2532BA69EA07}"/>
                </a:ext>
              </a:extLst>
            </p:cNvPr>
            <p:cNvSpPr txBox="1"/>
            <p:nvPr/>
          </p:nvSpPr>
          <p:spPr>
            <a:xfrm>
              <a:off x="865187" y="3048524"/>
              <a:ext cx="296554" cy="504825"/>
            </a:xfrm>
            <a:prstGeom prst="rect">
              <a:avLst/>
            </a:prstGeom>
          </p:spPr>
          <p:txBody>
            <a:bodyPr wrap="square" lIns="0" tIns="0" rIns="0" bIns="0" rtlCol="0" anchor="t">
              <a:spAutoFit/>
            </a:bodyPr>
            <a:lstStyle/>
            <a:p>
              <a:pPr algn="ctr">
                <a:lnSpc>
                  <a:spcPts val="4199"/>
                </a:lnSpc>
              </a:pPr>
              <a:r>
                <a:rPr lang="en-US" sz="2999" u="sng" dirty="0">
                  <a:solidFill>
                    <a:srgbClr val="000000"/>
                  </a:solidFill>
                  <a:latin typeface="Pompiere"/>
                  <a:ea typeface="Pompiere"/>
                  <a:cs typeface="Pompiere"/>
                  <a:sym typeface="Pompiere"/>
                  <a:hlinkClick r:id="rId10" action="ppaction://hlinksldjump"/>
                </a:rPr>
                <a:t>c)</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10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285165" y="913116"/>
            <a:ext cx="13631235" cy="2515884"/>
            <a:chOff x="0" y="0"/>
            <a:chExt cx="2208528" cy="226699"/>
          </a:xfrm>
        </p:grpSpPr>
        <p:sp>
          <p:nvSpPr>
            <p:cNvPr id="4" name="Freeform 4"/>
            <p:cNvSpPr/>
            <p:nvPr/>
          </p:nvSpPr>
          <p:spPr>
            <a:xfrm>
              <a:off x="0" y="0"/>
              <a:ext cx="2208528" cy="226699"/>
            </a:xfrm>
            <a:custGeom>
              <a:avLst/>
              <a:gdLst/>
              <a:ahLst/>
              <a:cxnLst/>
              <a:rect l="l" t="t" r="r" b="b"/>
              <a:pathLst>
                <a:path w="2208528" h="226699">
                  <a:moveTo>
                    <a:pt x="12491" y="0"/>
                  </a:moveTo>
                  <a:lnTo>
                    <a:pt x="2196037" y="0"/>
                  </a:lnTo>
                  <a:cubicBezTo>
                    <a:pt x="2202936" y="0"/>
                    <a:pt x="2208528" y="5592"/>
                    <a:pt x="2208528" y="12491"/>
                  </a:cubicBezTo>
                  <a:lnTo>
                    <a:pt x="2208528" y="214208"/>
                  </a:lnTo>
                  <a:cubicBezTo>
                    <a:pt x="2208528" y="221107"/>
                    <a:pt x="2202936" y="226699"/>
                    <a:pt x="2196037" y="226699"/>
                  </a:cubicBezTo>
                  <a:lnTo>
                    <a:pt x="12491" y="226699"/>
                  </a:lnTo>
                  <a:cubicBezTo>
                    <a:pt x="5592" y="226699"/>
                    <a:pt x="0" y="221107"/>
                    <a:pt x="0" y="214208"/>
                  </a:cubicBezTo>
                  <a:lnTo>
                    <a:pt x="0" y="12491"/>
                  </a:lnTo>
                  <a:cubicBezTo>
                    <a:pt x="0" y="5592"/>
                    <a:pt x="5592" y="0"/>
                    <a:pt x="12491" y="0"/>
                  </a:cubicBezTo>
                  <a:close/>
                </a:path>
              </a:pathLst>
            </a:custGeom>
            <a:blipFill>
              <a:blip r:embed="rId3"/>
              <a:stretch>
                <a:fillRect t="-275142" b="-275142"/>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6204203" y="7604126"/>
            <a:ext cx="864597" cy="671018"/>
          </a:xfrm>
          <a:prstGeom prst="rect">
            <a:avLst/>
          </a:prstGeom>
        </p:spPr>
        <p:txBody>
          <a:bodyPr wrap="square" lIns="0" tIns="0" rIns="0" bIns="0" rtlCol="0" anchor="t">
            <a:spAutoFit/>
          </a:bodyPr>
          <a:lstStyle/>
          <a:p>
            <a:pPr algn="ctr">
              <a:lnSpc>
                <a:spcPts val="5599"/>
              </a:lnSpc>
            </a:pPr>
            <a:r>
              <a:rPr lang="en-US" sz="3999" u="sng" dirty="0">
                <a:solidFill>
                  <a:srgbClr val="004AAD"/>
                </a:solidFill>
                <a:latin typeface="Canva Sans"/>
                <a:ea typeface="Canva Sans"/>
                <a:cs typeface="Canva Sans"/>
                <a:sym typeface="Canva Sans"/>
                <a:hlinkClick r:id="rId7" action="ppaction://hlinksldjump"/>
              </a:rPr>
              <a:t>D9</a:t>
            </a:r>
          </a:p>
        </p:txBody>
      </p:sp>
      <p:sp>
        <p:nvSpPr>
          <p:cNvPr id="10" name="TextBox 10"/>
          <p:cNvSpPr txBox="1"/>
          <p:nvPr/>
        </p:nvSpPr>
        <p:spPr>
          <a:xfrm>
            <a:off x="2764300" y="5388135"/>
            <a:ext cx="10770512" cy="2215991"/>
          </a:xfrm>
          <a:prstGeom prst="rect">
            <a:avLst/>
          </a:prstGeom>
        </p:spPr>
        <p:txBody>
          <a:bodyPr wrap="square" lIns="0" tIns="0" rIns="0" bIns="0" rtlCol="0" anchor="t">
            <a:spAutoFit/>
          </a:bodyPr>
          <a:lstStyle/>
          <a:p>
            <a:r>
              <a:rPr lang="de-DE" sz="3600" dirty="0">
                <a:latin typeface="Arial" panose="020B0604020202020204" pitchFamily="34" charset="0"/>
                <a:cs typeface="Arial" panose="020B0604020202020204" pitchFamily="34" charset="0"/>
              </a:rPr>
              <a:t>Eltern können nicht in Vertretung des Kindes Schenkungen machen § 1641 BGB, Ausgenommen sind Schenkungen aus „sittlicher Pflicht“ oder „Anstand“</a:t>
            </a:r>
          </a:p>
        </p:txBody>
      </p:sp>
      <p:sp>
        <p:nvSpPr>
          <p:cNvPr id="11" name="Rechteck 10">
            <a:extLst>
              <a:ext uri="{FF2B5EF4-FFF2-40B4-BE49-F238E27FC236}">
                <a16:creationId xmlns:a16="http://schemas.microsoft.com/office/drawing/2014/main" id="{BB7D54A2-E28D-443D-AC27-9686633E50E4}"/>
              </a:ext>
            </a:extLst>
          </p:cNvPr>
          <p:cNvSpPr/>
          <p:nvPr/>
        </p:nvSpPr>
        <p:spPr>
          <a:xfrm>
            <a:off x="3531019" y="1120676"/>
            <a:ext cx="13006624" cy="2308324"/>
          </a:xfrm>
          <a:prstGeom prst="rect">
            <a:avLst/>
          </a:prstGeom>
        </p:spPr>
        <p:txBody>
          <a:bodyPr wrap="square">
            <a:spAutoFit/>
          </a:bodyPr>
          <a:lstStyle/>
          <a:p>
            <a:r>
              <a:rPr lang="de-DE" sz="3600" dirty="0">
                <a:latin typeface="Arial" panose="020B0604020202020204" pitchFamily="34" charset="0"/>
                <a:cs typeface="Arial" panose="020B0604020202020204" pitchFamily="34" charset="0"/>
              </a:rPr>
              <a:t>Oma wünscht sich zu ihrem 70. Geburtstag ein Lexikon mit 20 Bänden. Die ganze Familie legt dafür Geld zusammen. Für die 8-jährige Julia wollen sich die Eltern mit 20,00 € von ihrem Sparbuch beteiligen. Geht das?</a:t>
            </a:r>
          </a:p>
        </p:txBody>
      </p:sp>
      <p:grpSp>
        <p:nvGrpSpPr>
          <p:cNvPr id="12" name="Gruppieren 11">
            <a:extLst>
              <a:ext uri="{FF2B5EF4-FFF2-40B4-BE49-F238E27FC236}">
                <a16:creationId xmlns:a16="http://schemas.microsoft.com/office/drawing/2014/main" id="{78FACDFA-81CF-4913-803E-FFB8DE065C71}"/>
              </a:ext>
            </a:extLst>
          </p:cNvPr>
          <p:cNvGrpSpPr/>
          <p:nvPr/>
        </p:nvGrpSpPr>
        <p:grpSpPr>
          <a:xfrm>
            <a:off x="2749060" y="2376389"/>
            <a:ext cx="756442" cy="753921"/>
            <a:chOff x="640656" y="4895597"/>
            <a:chExt cx="756442" cy="753921"/>
          </a:xfrm>
        </p:grpSpPr>
        <p:sp>
          <p:nvSpPr>
            <p:cNvPr id="13" name="Freeform 7">
              <a:extLst>
                <a:ext uri="{FF2B5EF4-FFF2-40B4-BE49-F238E27FC236}">
                  <a16:creationId xmlns:a16="http://schemas.microsoft.com/office/drawing/2014/main" id="{C9B392B4-5BBE-47D3-8A13-55F0BEBF9AB8}"/>
                </a:ext>
              </a:extLst>
            </p:cNvPr>
            <p:cNvSpPr/>
            <p:nvPr/>
          </p:nvSpPr>
          <p:spPr>
            <a:xfrm>
              <a:off x="640656" y="4895597"/>
              <a:ext cx="756442" cy="753921"/>
            </a:xfrm>
            <a:custGeom>
              <a:avLst/>
              <a:gdLst/>
              <a:ahLst/>
              <a:cxnLst/>
              <a:rect l="l" t="t" r="r" b="b"/>
              <a:pathLst>
                <a:path w="756442" h="753921">
                  <a:moveTo>
                    <a:pt x="0" y="0"/>
                  </a:moveTo>
                  <a:lnTo>
                    <a:pt x="756442" y="0"/>
                  </a:lnTo>
                  <a:lnTo>
                    <a:pt x="756442" y="753921"/>
                  </a:lnTo>
                  <a:lnTo>
                    <a:pt x="0" y="75392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de-DE"/>
            </a:p>
          </p:txBody>
        </p:sp>
        <p:sp>
          <p:nvSpPr>
            <p:cNvPr id="14" name="TextBox 13">
              <a:extLst>
                <a:ext uri="{FF2B5EF4-FFF2-40B4-BE49-F238E27FC236}">
                  <a16:creationId xmlns:a16="http://schemas.microsoft.com/office/drawing/2014/main" id="{046A44F5-B00D-4C59-9FA1-09F32FE882C1}"/>
                </a:ext>
              </a:extLst>
            </p:cNvPr>
            <p:cNvSpPr txBox="1"/>
            <p:nvPr/>
          </p:nvSpPr>
          <p:spPr>
            <a:xfrm>
              <a:off x="894234" y="4991570"/>
              <a:ext cx="249287" cy="504825"/>
            </a:xfrm>
            <a:prstGeom prst="rect">
              <a:avLst/>
            </a:prstGeom>
          </p:spPr>
          <p:txBody>
            <a:bodyPr lIns="0" tIns="0" rIns="0" bIns="0" rtlCol="0" anchor="t">
              <a:spAutoFit/>
            </a:bodyPr>
            <a:lstStyle/>
            <a:p>
              <a:pPr algn="ctr">
                <a:lnSpc>
                  <a:spcPts val="4199"/>
                </a:lnSpc>
              </a:pPr>
              <a:r>
                <a:rPr lang="en-US" sz="2999" u="sng" dirty="0">
                  <a:solidFill>
                    <a:schemeClr val="accent1">
                      <a:lumMod val="75000"/>
                    </a:schemeClr>
                  </a:solidFill>
                  <a:latin typeface="Pompiere"/>
                  <a:ea typeface="Pompiere"/>
                  <a:cs typeface="Pompiere"/>
                  <a:sym typeface="Pompiere"/>
                  <a:hlinkClick r:id="rId10" action="ppaction://hlinksldjump">
                    <a:extLst>
                      <a:ext uri="{A12FA001-AC4F-418D-AE19-62706E023703}">
                        <ahyp:hlinkClr xmlns:ahyp="http://schemas.microsoft.com/office/drawing/2018/hyperlinkcolor" val="tx"/>
                      </a:ext>
                    </a:extLst>
                  </a:hlinkClick>
                </a:rPr>
                <a:t>d)</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10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285165" y="913115"/>
            <a:ext cx="13631235" cy="4114799"/>
            <a:chOff x="0" y="0"/>
            <a:chExt cx="2208528" cy="226699"/>
          </a:xfrm>
        </p:grpSpPr>
        <p:sp>
          <p:nvSpPr>
            <p:cNvPr id="4" name="Freeform 4"/>
            <p:cNvSpPr/>
            <p:nvPr/>
          </p:nvSpPr>
          <p:spPr>
            <a:xfrm>
              <a:off x="0" y="0"/>
              <a:ext cx="2208528" cy="226699"/>
            </a:xfrm>
            <a:custGeom>
              <a:avLst/>
              <a:gdLst/>
              <a:ahLst/>
              <a:cxnLst/>
              <a:rect l="l" t="t" r="r" b="b"/>
              <a:pathLst>
                <a:path w="2208528" h="226699">
                  <a:moveTo>
                    <a:pt x="12491" y="0"/>
                  </a:moveTo>
                  <a:lnTo>
                    <a:pt x="2196037" y="0"/>
                  </a:lnTo>
                  <a:cubicBezTo>
                    <a:pt x="2202936" y="0"/>
                    <a:pt x="2208528" y="5592"/>
                    <a:pt x="2208528" y="12491"/>
                  </a:cubicBezTo>
                  <a:lnTo>
                    <a:pt x="2208528" y="214208"/>
                  </a:lnTo>
                  <a:cubicBezTo>
                    <a:pt x="2208528" y="221107"/>
                    <a:pt x="2202936" y="226699"/>
                    <a:pt x="2196037" y="226699"/>
                  </a:cubicBezTo>
                  <a:lnTo>
                    <a:pt x="12491" y="226699"/>
                  </a:lnTo>
                  <a:cubicBezTo>
                    <a:pt x="5592" y="226699"/>
                    <a:pt x="0" y="221107"/>
                    <a:pt x="0" y="214208"/>
                  </a:cubicBezTo>
                  <a:lnTo>
                    <a:pt x="0" y="12491"/>
                  </a:lnTo>
                  <a:cubicBezTo>
                    <a:pt x="0" y="5592"/>
                    <a:pt x="5592" y="0"/>
                    <a:pt x="12491" y="0"/>
                  </a:cubicBezTo>
                  <a:close/>
                </a:path>
              </a:pathLst>
            </a:custGeom>
            <a:blipFill>
              <a:blip r:embed="rId3"/>
              <a:stretch>
                <a:fillRect t="-275142" b="-275142"/>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6204203" y="7604126"/>
            <a:ext cx="864597" cy="671018"/>
          </a:xfrm>
          <a:prstGeom prst="rect">
            <a:avLst/>
          </a:prstGeom>
        </p:spPr>
        <p:txBody>
          <a:bodyPr wrap="square" lIns="0" tIns="0" rIns="0" bIns="0" rtlCol="0" anchor="t">
            <a:spAutoFit/>
          </a:bodyPr>
          <a:lstStyle/>
          <a:p>
            <a:pPr algn="ctr">
              <a:lnSpc>
                <a:spcPts val="5599"/>
              </a:lnSpc>
            </a:pPr>
            <a:r>
              <a:rPr lang="en-US" sz="3999" u="sng" dirty="0">
                <a:solidFill>
                  <a:srgbClr val="004AAD"/>
                </a:solidFill>
                <a:latin typeface="Canva Sans"/>
                <a:ea typeface="Canva Sans"/>
                <a:cs typeface="Canva Sans"/>
                <a:sym typeface="Canva Sans"/>
                <a:hlinkClick r:id="rId7" action="ppaction://hlinksldjump"/>
              </a:rPr>
              <a:t>D9</a:t>
            </a:r>
          </a:p>
        </p:txBody>
      </p:sp>
      <p:sp>
        <p:nvSpPr>
          <p:cNvPr id="10" name="TextBox 10"/>
          <p:cNvSpPr txBox="1"/>
          <p:nvPr/>
        </p:nvSpPr>
        <p:spPr>
          <a:xfrm>
            <a:off x="1600200" y="5941029"/>
            <a:ext cx="10770512" cy="2769989"/>
          </a:xfrm>
          <a:prstGeom prst="rect">
            <a:avLst/>
          </a:prstGeom>
        </p:spPr>
        <p:txBody>
          <a:bodyPr wrap="square" lIns="0" tIns="0" rIns="0" bIns="0" rtlCol="0" anchor="t">
            <a:spAutoFit/>
          </a:bodyPr>
          <a:lstStyle/>
          <a:p>
            <a:r>
              <a:rPr lang="de-DE" sz="3600" dirty="0">
                <a:latin typeface="Arial" panose="020B0604020202020204" pitchFamily="34" charset="0"/>
                <a:cs typeface="Arial" panose="020B0604020202020204" pitchFamily="34" charset="0"/>
              </a:rPr>
              <a:t>es besteht ein Interessengegensatz zwischen den Eltern und dem Kind, somit können die Eltern das Kind nicht vertreten (§§ 1629 II, 1795 BGB)</a:t>
            </a:r>
          </a:p>
          <a:p>
            <a:r>
              <a:rPr lang="de-DE" sz="3600">
                <a:latin typeface="Arial" panose="020B0604020202020204" pitchFamily="34" charset="0"/>
                <a:cs typeface="Arial" panose="020B0604020202020204" pitchFamily="34" charset="0"/>
              </a:rPr>
              <a:t>es muss also eine Ergänzungspflegschaft durch das Familiengericht angeordnet werden (§ 1809 BGB)</a:t>
            </a:r>
            <a:endParaRPr lang="de-DE" sz="3600" dirty="0">
              <a:latin typeface="Arial" panose="020B0604020202020204" pitchFamily="34" charset="0"/>
              <a:cs typeface="Arial" panose="020B0604020202020204" pitchFamily="34" charset="0"/>
            </a:endParaRPr>
          </a:p>
        </p:txBody>
      </p:sp>
      <p:sp>
        <p:nvSpPr>
          <p:cNvPr id="11" name="Rechteck 10">
            <a:extLst>
              <a:ext uri="{FF2B5EF4-FFF2-40B4-BE49-F238E27FC236}">
                <a16:creationId xmlns:a16="http://schemas.microsoft.com/office/drawing/2014/main" id="{BB7D54A2-E28D-443D-AC27-9686633E50E4}"/>
              </a:ext>
            </a:extLst>
          </p:cNvPr>
          <p:cNvSpPr/>
          <p:nvPr/>
        </p:nvSpPr>
        <p:spPr>
          <a:xfrm>
            <a:off x="3531019" y="1057596"/>
            <a:ext cx="13006624" cy="3970318"/>
          </a:xfrm>
          <a:prstGeom prst="rect">
            <a:avLst/>
          </a:prstGeom>
        </p:spPr>
        <p:txBody>
          <a:bodyPr wrap="square">
            <a:spAutoFit/>
          </a:bodyPr>
          <a:lstStyle/>
          <a:p>
            <a:r>
              <a:rPr lang="de-DE" sz="3600" dirty="0">
                <a:latin typeface="Arial" panose="020B0604020202020204" pitchFamily="34" charset="0"/>
                <a:cs typeface="Arial" panose="020B0604020202020204" pitchFamily="34" charset="0"/>
              </a:rPr>
              <a:t>Herr und Frau Schmidt haben ein Haus gekauft, in das sie mit ihrer kleinen Tochter einziehen. Kurz darauf stirbt Herr Schmidt bei einem Autounfall und seine Frau und seine Tochter erben. Frau Schmidt muss sich Arbeit suchen und findet eine Stelle in München. Was soll aus dem Haus werden? Der Vater von Frau Schmidt bietet an, es ihr abzukaufen, um ihr zu helfen. Sie gehen zum Notar. Was sagt der Notar zu ihnen</a:t>
            </a:r>
          </a:p>
        </p:txBody>
      </p:sp>
      <p:grpSp>
        <p:nvGrpSpPr>
          <p:cNvPr id="12" name="Gruppieren 11">
            <a:extLst>
              <a:ext uri="{FF2B5EF4-FFF2-40B4-BE49-F238E27FC236}">
                <a16:creationId xmlns:a16="http://schemas.microsoft.com/office/drawing/2014/main" id="{78FACDFA-81CF-4913-803E-FFB8DE065C71}"/>
              </a:ext>
            </a:extLst>
          </p:cNvPr>
          <p:cNvGrpSpPr/>
          <p:nvPr/>
        </p:nvGrpSpPr>
        <p:grpSpPr>
          <a:xfrm>
            <a:off x="2749060" y="2376389"/>
            <a:ext cx="756442" cy="753921"/>
            <a:chOff x="640656" y="4895597"/>
            <a:chExt cx="756442" cy="753921"/>
          </a:xfrm>
        </p:grpSpPr>
        <p:sp>
          <p:nvSpPr>
            <p:cNvPr id="13" name="Freeform 7">
              <a:extLst>
                <a:ext uri="{FF2B5EF4-FFF2-40B4-BE49-F238E27FC236}">
                  <a16:creationId xmlns:a16="http://schemas.microsoft.com/office/drawing/2014/main" id="{C9B392B4-5BBE-47D3-8A13-55F0BEBF9AB8}"/>
                </a:ext>
              </a:extLst>
            </p:cNvPr>
            <p:cNvSpPr/>
            <p:nvPr/>
          </p:nvSpPr>
          <p:spPr>
            <a:xfrm>
              <a:off x="640656" y="4895597"/>
              <a:ext cx="756442" cy="753921"/>
            </a:xfrm>
            <a:custGeom>
              <a:avLst/>
              <a:gdLst/>
              <a:ahLst/>
              <a:cxnLst/>
              <a:rect l="l" t="t" r="r" b="b"/>
              <a:pathLst>
                <a:path w="756442" h="753921">
                  <a:moveTo>
                    <a:pt x="0" y="0"/>
                  </a:moveTo>
                  <a:lnTo>
                    <a:pt x="756442" y="0"/>
                  </a:lnTo>
                  <a:lnTo>
                    <a:pt x="756442" y="753921"/>
                  </a:lnTo>
                  <a:lnTo>
                    <a:pt x="0" y="75392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de-DE"/>
            </a:p>
          </p:txBody>
        </p:sp>
        <p:sp>
          <p:nvSpPr>
            <p:cNvPr id="14" name="TextBox 13">
              <a:extLst>
                <a:ext uri="{FF2B5EF4-FFF2-40B4-BE49-F238E27FC236}">
                  <a16:creationId xmlns:a16="http://schemas.microsoft.com/office/drawing/2014/main" id="{046A44F5-B00D-4C59-9FA1-09F32FE882C1}"/>
                </a:ext>
              </a:extLst>
            </p:cNvPr>
            <p:cNvSpPr txBox="1"/>
            <p:nvPr/>
          </p:nvSpPr>
          <p:spPr>
            <a:xfrm>
              <a:off x="894234" y="4991570"/>
              <a:ext cx="249287" cy="504825"/>
            </a:xfrm>
            <a:prstGeom prst="rect">
              <a:avLst/>
            </a:prstGeom>
          </p:spPr>
          <p:txBody>
            <a:bodyPr lIns="0" tIns="0" rIns="0" bIns="0" rtlCol="0" anchor="t">
              <a:spAutoFit/>
            </a:bodyPr>
            <a:lstStyle/>
            <a:p>
              <a:pPr algn="ctr">
                <a:lnSpc>
                  <a:spcPts val="4199"/>
                </a:lnSpc>
              </a:pPr>
              <a:r>
                <a:rPr lang="en-US" sz="2999" u="sng" dirty="0">
                  <a:solidFill>
                    <a:schemeClr val="accent1">
                      <a:lumMod val="75000"/>
                    </a:schemeClr>
                  </a:solidFill>
                  <a:latin typeface="Pompiere"/>
                  <a:ea typeface="Pompiere"/>
                  <a:cs typeface="Pompiere"/>
                  <a:sym typeface="Pompiere"/>
                  <a:hlinkClick r:id="rId10" action="ppaction://hlinksldjump">
                    <a:extLst>
                      <a:ext uri="{A12FA001-AC4F-418D-AE19-62706E023703}">
                        <ahyp:hlinkClr xmlns:ahyp="http://schemas.microsoft.com/office/drawing/2018/hyperlinkcolor" val="tx"/>
                      </a:ext>
                    </a:extLst>
                  </a:hlinkClick>
                </a:rPr>
                <a:t>e)</a:t>
              </a:r>
            </a:p>
          </p:txBody>
        </p:sp>
      </p:grpSp>
    </p:spTree>
    <p:extLst>
      <p:ext uri="{BB962C8B-B14F-4D97-AF65-F5344CB8AC3E}">
        <p14:creationId xmlns:p14="http://schemas.microsoft.com/office/powerpoint/2010/main" val="409771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470</Words>
  <Application>Microsoft Office PowerPoint</Application>
  <PresentationFormat>Benutzerdefiniert</PresentationFormat>
  <Paragraphs>24</Paragraphs>
  <Slides>6</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vt:i4>
      </vt:variant>
    </vt:vector>
  </HeadingPairs>
  <TitlesOfParts>
    <vt:vector size="12" baseType="lpstr">
      <vt:lpstr>Pompiere</vt:lpstr>
      <vt:lpstr>Calibri</vt:lpstr>
      <vt:lpstr>Arial</vt:lpstr>
      <vt:lpstr>Canva Sans Bold</vt:lpstr>
      <vt:lpstr>Canva Sans</vt:lpstr>
      <vt:lpstr>Office Theme</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B2</dc:title>
  <dc:creator>Carus, Natascha</dc:creator>
  <cp:lastModifiedBy>Carus, Natascha</cp:lastModifiedBy>
  <cp:revision>8</cp:revision>
  <dcterms:created xsi:type="dcterms:W3CDTF">2006-08-16T00:00:00Z</dcterms:created>
  <dcterms:modified xsi:type="dcterms:W3CDTF">2025-02-06T12:46:04Z</dcterms:modified>
  <dc:identifier>DAGa9nZF2TQ</dc:identifier>
</cp:coreProperties>
</file>