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59" r:id="rId7"/>
    <p:sldId id="263" r:id="rId8"/>
    <p:sldId id="264" r:id="rId9"/>
    <p:sldId id="265" r:id="rId10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785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650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14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53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062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607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67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14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8099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57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8914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D11F7-FDDE-420A-B9FB-606954E2EA45}" type="datetimeFigureOut">
              <a:rPr lang="de-DE" smtClean="0"/>
              <a:t>14.08.2023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92C74-44CA-4111-869C-E8E35B2771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1538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4000501" y="316829"/>
            <a:ext cx="4178968" cy="1002632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Zivilverfahren</a:t>
            </a:r>
            <a:r>
              <a:rPr lang="de-DE" sz="3600" dirty="0" smtClean="0"/>
              <a:t> </a:t>
            </a:r>
            <a:endParaRPr lang="de-DE" sz="3600" dirty="0"/>
          </a:p>
        </p:txBody>
      </p:sp>
      <p:sp>
        <p:nvSpPr>
          <p:cNvPr id="4" name="Abgerundetes Rechteck 3"/>
          <p:cNvSpPr/>
          <p:nvPr/>
        </p:nvSpPr>
        <p:spPr>
          <a:xfrm>
            <a:off x="1371600" y="1572125"/>
            <a:ext cx="9962146" cy="202130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Zivilverfahren</a:t>
            </a:r>
            <a:r>
              <a:rPr lang="de-DE" sz="2000" dirty="0" smtClean="0"/>
              <a:t> unterliegen grundsätzlich der 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Privatautonomie</a:t>
            </a:r>
            <a:r>
              <a:rPr lang="de-DE" sz="2000" dirty="0" smtClean="0"/>
              <a:t> und werden durch Klagen, bzw. Anträge der Parteien in Gang gesetzt und an den „Ordentlichen Gerichten“ (erstinstanzlich AG oder LG) geführt.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4000501" y="3834565"/>
            <a:ext cx="4178968" cy="257475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/>
              <a:t>z.B.:</a:t>
            </a:r>
          </a:p>
          <a:p>
            <a:pPr marL="285750" indent="-285750">
              <a:buFontTx/>
              <a:buChar char="-"/>
            </a:pPr>
            <a:r>
              <a:rPr lang="de-DE" sz="2400" dirty="0" smtClean="0"/>
              <a:t>Klageverfahren</a:t>
            </a:r>
          </a:p>
          <a:p>
            <a:pPr marL="285750" indent="-285750">
              <a:buFontTx/>
              <a:buChar char="-"/>
            </a:pPr>
            <a:r>
              <a:rPr lang="de-DE" sz="2400" dirty="0" smtClean="0"/>
              <a:t>Mahnverfahren</a:t>
            </a:r>
          </a:p>
          <a:p>
            <a:pPr marL="285750" indent="-285750">
              <a:buFontTx/>
              <a:buChar char="-"/>
            </a:pPr>
            <a:r>
              <a:rPr lang="de-DE" sz="2400" dirty="0" smtClean="0"/>
              <a:t>Vorläufiger Rechtsschutz</a:t>
            </a:r>
          </a:p>
          <a:p>
            <a:r>
              <a:rPr lang="de-DE" sz="2400" dirty="0" smtClean="0"/>
              <a:t>      </a:t>
            </a:r>
            <a:r>
              <a:rPr lang="de-DE" sz="2000" dirty="0" smtClean="0"/>
              <a:t>(Arrest und </a:t>
            </a:r>
            <a:r>
              <a:rPr lang="de-DE" sz="2000" dirty="0" err="1" smtClean="0"/>
              <a:t>einstw</a:t>
            </a:r>
            <a:r>
              <a:rPr lang="de-DE" sz="2000" dirty="0" smtClean="0"/>
              <a:t>. </a:t>
            </a:r>
            <a:r>
              <a:rPr lang="de-DE" sz="2000" dirty="0" err="1" smtClean="0"/>
              <a:t>Vfg</a:t>
            </a:r>
            <a:r>
              <a:rPr lang="de-DE" sz="2000" dirty="0" smtClean="0"/>
              <a:t>.)</a:t>
            </a:r>
          </a:p>
          <a:p>
            <a:r>
              <a:rPr lang="de-DE" sz="2400" dirty="0" smtClean="0"/>
              <a:t>- Zwangsvollstreckung</a:t>
            </a:r>
          </a:p>
        </p:txBody>
      </p:sp>
    </p:spTree>
    <p:extLst>
      <p:ext uri="{BB962C8B-B14F-4D97-AF65-F5344CB8AC3E}">
        <p14:creationId xmlns:p14="http://schemas.microsoft.com/office/powerpoint/2010/main" val="37976668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72126" y="1491910"/>
            <a:ext cx="8542421" cy="4844718"/>
            <a:chOff x="1572126" y="1403678"/>
            <a:chExt cx="8542421" cy="4844718"/>
          </a:xfrm>
        </p:grpSpPr>
        <p:sp>
          <p:nvSpPr>
            <p:cNvPr id="3" name="Abgerundetes Rechteck 2"/>
            <p:cNvSpPr/>
            <p:nvPr/>
          </p:nvSpPr>
          <p:spPr>
            <a:xfrm>
              <a:off x="1572126" y="2173701"/>
              <a:ext cx="8542421" cy="407469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800" dirty="0" smtClean="0"/>
                <a:t>Die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Zuständigkeit des AG</a:t>
              </a:r>
              <a:r>
                <a:rPr lang="de-DE" sz="2800" dirty="0" smtClean="0"/>
                <a:t> richtet sich nach §§ 23 ff. GVG.</a:t>
              </a:r>
            </a:p>
            <a:p>
              <a:r>
                <a:rPr lang="de-DE" sz="2800" dirty="0" smtClean="0"/>
                <a:t>Demnach ist das AG zuständig, wenn der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Streitwert bis einschließlich 5.000,00 EUR </a:t>
              </a:r>
              <a:r>
                <a:rPr lang="de-DE" sz="2800" dirty="0" smtClean="0"/>
                <a:t>beträgt (§ 23 Nr. 1) und in den Fällen des § 23 Nr. 2 (z.B.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Wohnraum-Mietsachen</a:t>
              </a:r>
              <a:r>
                <a:rPr lang="de-DE" sz="2800" dirty="0" smtClean="0"/>
                <a:t>) sowie in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Familiensachen</a:t>
              </a:r>
              <a:r>
                <a:rPr lang="de-DE" sz="2800" dirty="0" smtClean="0"/>
                <a:t> (§ 23a I 1 Nr. 1) und den Angelegenheiten der </a:t>
              </a:r>
              <a:r>
                <a:rPr lang="de-DE" sz="28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freiwilligen Gerichtsbarkeit </a:t>
              </a:r>
              <a:r>
                <a:rPr lang="de-DE" sz="2800" dirty="0" smtClean="0"/>
                <a:t>nach § 23a I 1 Nr. 2, II GVG.</a:t>
              </a:r>
              <a:endParaRPr lang="de-DE" sz="2800" dirty="0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711115" y="1403678"/>
              <a:ext cx="6264442" cy="7700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/>
                <a:t>Amtsgericht (AG)</a:t>
              </a:r>
              <a:endParaRPr lang="de-DE" sz="2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597928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11" name="Gruppieren 10"/>
          <p:cNvGrpSpPr/>
          <p:nvPr/>
        </p:nvGrpSpPr>
        <p:grpSpPr>
          <a:xfrm>
            <a:off x="1572125" y="1667919"/>
            <a:ext cx="8542421" cy="4916912"/>
            <a:chOff x="1572125" y="1403678"/>
            <a:chExt cx="8542421" cy="4916912"/>
          </a:xfrm>
        </p:grpSpPr>
        <p:grpSp>
          <p:nvGrpSpPr>
            <p:cNvPr id="5" name="Gruppieren 4"/>
            <p:cNvGrpSpPr/>
            <p:nvPr/>
          </p:nvGrpSpPr>
          <p:grpSpPr>
            <a:xfrm>
              <a:off x="1572125" y="1403678"/>
              <a:ext cx="8542421" cy="4916912"/>
              <a:chOff x="1572125" y="1403678"/>
              <a:chExt cx="8542421" cy="4916912"/>
            </a:xfrm>
          </p:grpSpPr>
          <p:sp>
            <p:nvSpPr>
              <p:cNvPr id="3" name="Abgerundetes Rechteck 2"/>
              <p:cNvSpPr/>
              <p:nvPr/>
            </p:nvSpPr>
            <p:spPr>
              <a:xfrm>
                <a:off x="1572125" y="2173702"/>
                <a:ext cx="8542421" cy="4146888"/>
              </a:xfrm>
              <a:prstGeom prst="round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2000" dirty="0" smtClean="0"/>
                  <a:t>Nach § 71 GVG besteht die Zuständigkeit des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LG</a:t>
                </a:r>
                <a:r>
                  <a:rPr lang="de-DE" sz="2000" dirty="0" smtClean="0"/>
                  <a:t> für alle bürgerlichen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Streitigkeiten</a:t>
                </a:r>
                <a:r>
                  <a:rPr lang="de-DE" sz="2000" dirty="0" smtClean="0"/>
                  <a:t>, es sei denn, das AG ist zuständig.				=&gt; d.h. Zuständigkeit LG bei Streitwert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&gt; 5000,00 EUR  </a:t>
                </a:r>
              </a:p>
              <a:p>
                <a:r>
                  <a:rPr lang="de-DE" sz="2000" dirty="0" smtClean="0"/>
                  <a:t>	=&gt; sowie gem. § 71 II GVG für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Amtshaftungs- und Handelssachen.</a:t>
                </a:r>
              </a:p>
              <a:p>
                <a:endParaRPr lang="de-DE" sz="2000" dirty="0" smtClean="0"/>
              </a:p>
              <a:p>
                <a:r>
                  <a:rPr lang="de-DE" sz="2000" b="1" dirty="0" smtClean="0"/>
                  <a:t>Zweitinstanzlich</a:t>
                </a:r>
                <a:r>
                  <a:rPr lang="de-DE" sz="2000" dirty="0" smtClean="0"/>
                  <a:t> ist das LG gem. § 72 GVG zuständig für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Berufungen</a:t>
                </a:r>
                <a:r>
                  <a:rPr lang="de-DE" sz="200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de-DE" sz="2000" dirty="0" smtClean="0"/>
                  <a:t>(§§ 511 ff ZPO) und </a:t>
                </a:r>
                <a:r>
                  <a:rPr lang="de-DE" sz="2000" b="1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Beschwerden</a:t>
                </a:r>
                <a:r>
                  <a:rPr lang="de-DE" sz="2000" dirty="0" smtClean="0">
                    <a:solidFill>
                      <a:schemeClr val="accent4"/>
                    </a:solidFill>
                  </a:rPr>
                  <a:t> </a:t>
                </a:r>
                <a:r>
                  <a:rPr lang="de-DE" sz="2000" dirty="0" smtClean="0"/>
                  <a:t>(§§ 567 ff) gegen Entscheidungen des AG, sofern nicht das OLG zuständig ist (§ 72 I GVG). </a:t>
                </a:r>
              </a:p>
              <a:p>
                <a:endParaRPr lang="de-DE" sz="2000" dirty="0" smtClean="0"/>
              </a:p>
              <a:p>
                <a:r>
                  <a:rPr lang="de-DE" sz="2000" dirty="0" smtClean="0"/>
                  <a:t>	Ausnahme: In familienrechtlichen Streitigkeiten ist das OLG für Beschwerden gegen Entscheidungen des AG zuständig (§ 119 I Nr. 1a GVG)</a:t>
                </a:r>
              </a:p>
            </p:txBody>
          </p:sp>
          <p:sp>
            <p:nvSpPr>
              <p:cNvPr id="4" name="Abgerundetes Rechteck 3"/>
              <p:cNvSpPr/>
              <p:nvPr/>
            </p:nvSpPr>
            <p:spPr>
              <a:xfrm>
                <a:off x="2711115" y="1403678"/>
                <a:ext cx="6264442" cy="770023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800" b="1" dirty="0" smtClean="0"/>
                  <a:t>Landgericht (LG)</a:t>
                </a:r>
                <a:endParaRPr lang="de-DE" sz="2800" b="1" dirty="0"/>
              </a:p>
            </p:txBody>
          </p:sp>
        </p:grpSp>
        <p:sp>
          <p:nvSpPr>
            <p:cNvPr id="6" name="Pfeil nach rechts 5"/>
            <p:cNvSpPr/>
            <p:nvPr/>
          </p:nvSpPr>
          <p:spPr>
            <a:xfrm>
              <a:off x="2441344" y="3102119"/>
              <a:ext cx="601580" cy="467939"/>
            </a:xfrm>
            <a:prstGeom prst="rightArrow">
              <a:avLst/>
            </a:prstGeom>
            <a:solidFill>
              <a:schemeClr val="accent4"/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Pfeil nach rechts 11"/>
          <p:cNvSpPr/>
          <p:nvPr/>
        </p:nvSpPr>
        <p:spPr>
          <a:xfrm>
            <a:off x="2441344" y="3696790"/>
            <a:ext cx="601580" cy="448277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1559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72126" y="1564099"/>
            <a:ext cx="8542421" cy="3850112"/>
            <a:chOff x="1572125" y="1403678"/>
            <a:chExt cx="8542421" cy="3850112"/>
          </a:xfrm>
        </p:grpSpPr>
        <p:sp>
          <p:nvSpPr>
            <p:cNvPr id="3" name="Abgerundetes Rechteck 2"/>
            <p:cNvSpPr/>
            <p:nvPr/>
          </p:nvSpPr>
          <p:spPr>
            <a:xfrm>
              <a:off x="1572125" y="2173702"/>
              <a:ext cx="8542421" cy="308008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 smtClean="0"/>
                <a:t>Die Zuständigkeit des </a:t>
              </a:r>
              <a:r>
                <a:rPr lang="de-DE" sz="24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OLG</a:t>
              </a:r>
              <a:r>
                <a:rPr lang="de-DE" sz="2400" dirty="0" smtClean="0"/>
                <a:t> richtet sich nach § 119 GVG.</a:t>
              </a:r>
            </a:p>
            <a:p>
              <a:r>
                <a:rPr lang="de-DE" sz="2400" dirty="0" smtClean="0"/>
                <a:t>Demnach ist es zuständig für </a:t>
              </a:r>
              <a:r>
                <a:rPr lang="de-DE" sz="24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Berufungen und Beschwerden gegen Entscheidungen des LG </a:t>
              </a:r>
              <a:r>
                <a:rPr lang="de-DE" sz="2400" dirty="0" smtClean="0"/>
                <a:t>(§ 119 I Nr. 2 GVG) sowie für Beschwerden gegen Entscheidungen </a:t>
              </a:r>
              <a:r>
                <a:rPr lang="de-DE" sz="2400" b="1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des AG in Familiensachen und Angelegenheiten der freiwilligen Gerichtsbarkeit</a:t>
              </a:r>
              <a:r>
                <a:rPr lang="de-DE" sz="2400" dirty="0" smtClean="0"/>
                <a:t> (§ 119 I Nr. 1 GVG)</a:t>
              </a:r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711115" y="1403678"/>
              <a:ext cx="6264442" cy="7700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/>
                <a:t>Oberlandesgericht (OLG)</a:t>
              </a:r>
              <a:endParaRPr lang="de-DE" sz="2800" b="1" dirty="0"/>
            </a:p>
          </p:txBody>
        </p:sp>
      </p:grpSp>
      <p:sp>
        <p:nvSpPr>
          <p:cNvPr id="8" name="Gefaltete Ecke 7"/>
          <p:cNvSpPr/>
          <p:nvPr/>
        </p:nvSpPr>
        <p:spPr>
          <a:xfrm rot="21000079">
            <a:off x="8530390" y="4513491"/>
            <a:ext cx="2044634" cy="180144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 Berlin </a:t>
            </a:r>
            <a:r>
              <a:rPr lang="de-DE" sz="2400" b="1" i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Kammer-gericht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486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572126" y="264695"/>
            <a:ext cx="8542420" cy="9144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 smtClean="0"/>
              <a:t>Zuständigkeiten - Instanzenzug</a:t>
            </a:r>
            <a:endParaRPr lang="de-DE" sz="3600" dirty="0"/>
          </a:p>
        </p:txBody>
      </p:sp>
      <p:grpSp>
        <p:nvGrpSpPr>
          <p:cNvPr id="5" name="Gruppieren 4"/>
          <p:cNvGrpSpPr/>
          <p:nvPr/>
        </p:nvGrpSpPr>
        <p:grpSpPr>
          <a:xfrm>
            <a:off x="1572126" y="1564099"/>
            <a:ext cx="8542421" cy="3850112"/>
            <a:chOff x="1572125" y="1403678"/>
            <a:chExt cx="8542421" cy="3850112"/>
          </a:xfrm>
        </p:grpSpPr>
        <p:sp>
          <p:nvSpPr>
            <p:cNvPr id="3" name="Abgerundetes Rechteck 2"/>
            <p:cNvSpPr/>
            <p:nvPr/>
          </p:nvSpPr>
          <p:spPr>
            <a:xfrm>
              <a:off x="1572125" y="2173702"/>
              <a:ext cx="8542421" cy="3080088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dirty="0"/>
                <a:t>Der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BGH</a:t>
              </a:r>
              <a:r>
                <a:rPr lang="de-DE" sz="2400" dirty="0"/>
                <a:t> ist zuständig für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Revision</a:t>
              </a:r>
              <a:r>
                <a:rPr lang="de-DE" sz="2400" dirty="0"/>
                <a:t> (§§ 542 ff. ZPO) und </a:t>
              </a:r>
              <a:r>
                <a:rPr lang="de-DE" sz="2400" b="1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Rechtsbeschwerde</a:t>
              </a:r>
              <a:r>
                <a:rPr lang="de-DE" sz="2400" dirty="0"/>
                <a:t> gegen Entscheidungen des OLG und LG (§ 133 GVG) sowie bei Sprungrevision (§ 566 ZPO) und Sprungrechtsbeschwerde gegen erstinstanzliche Entscheidungen des AG oder LG (§ 133 GVG).</a:t>
              </a:r>
              <a:endParaRPr lang="de-DE" sz="2400" dirty="0" smtClean="0"/>
            </a:p>
          </p:txBody>
        </p:sp>
        <p:sp>
          <p:nvSpPr>
            <p:cNvPr id="4" name="Abgerundetes Rechteck 3"/>
            <p:cNvSpPr/>
            <p:nvPr/>
          </p:nvSpPr>
          <p:spPr>
            <a:xfrm>
              <a:off x="2711115" y="1403678"/>
              <a:ext cx="6264442" cy="770023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2800" b="1" dirty="0" smtClean="0"/>
                <a:t>Bundesgerichtshof </a:t>
              </a:r>
              <a:r>
                <a:rPr lang="de-DE" sz="2800" b="1" dirty="0"/>
                <a:t>(BGH)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06638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/>
        </p:nvSpPr>
        <p:spPr>
          <a:xfrm>
            <a:off x="417095" y="5756499"/>
            <a:ext cx="388218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Bundesgerichtshof </a:t>
            </a:r>
          </a:p>
          <a:p>
            <a:pPr algn="ctr"/>
            <a:r>
              <a:rPr lang="de-DE" dirty="0" smtClean="0"/>
              <a:t>Senat mit 5 Richtern</a:t>
            </a:r>
            <a:endParaRPr lang="de-DE" dirty="0"/>
          </a:p>
        </p:txBody>
      </p:sp>
      <p:sp>
        <p:nvSpPr>
          <p:cNvPr id="2" name="Abgerundetes Rechteck 1"/>
          <p:cNvSpPr/>
          <p:nvPr/>
        </p:nvSpPr>
        <p:spPr>
          <a:xfrm>
            <a:off x="417095" y="1168465"/>
            <a:ext cx="5165558" cy="9144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Amtsgericht</a:t>
            </a:r>
          </a:p>
          <a:p>
            <a:pPr algn="ctr"/>
            <a:r>
              <a:rPr lang="de-DE" dirty="0" smtClean="0"/>
              <a:t>Abteilung mit 1 Richter</a:t>
            </a:r>
            <a:endParaRPr lang="de-DE" dirty="0"/>
          </a:p>
        </p:txBody>
      </p:sp>
      <p:sp>
        <p:nvSpPr>
          <p:cNvPr id="3" name="Abgerundetes Rechteck 2"/>
          <p:cNvSpPr/>
          <p:nvPr/>
        </p:nvSpPr>
        <p:spPr>
          <a:xfrm>
            <a:off x="1796716" y="160421"/>
            <a:ext cx="8742948" cy="529388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dirty="0" smtClean="0"/>
              <a:t>Instanzen in der ordentlichen Gerichtsbarkeit</a:t>
            </a:r>
            <a:endParaRPr lang="de-DE" sz="3200" dirty="0"/>
          </a:p>
        </p:txBody>
      </p:sp>
      <p:sp>
        <p:nvSpPr>
          <p:cNvPr id="4" name="Abgerundetes Rechteck 3"/>
          <p:cNvSpPr/>
          <p:nvPr/>
        </p:nvSpPr>
        <p:spPr>
          <a:xfrm>
            <a:off x="4463716" y="689809"/>
            <a:ext cx="3408948" cy="45719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Zivilrecht</a:t>
            </a:r>
            <a:endParaRPr lang="de-DE" sz="2800" dirty="0"/>
          </a:p>
        </p:txBody>
      </p:sp>
      <p:sp>
        <p:nvSpPr>
          <p:cNvPr id="8" name="Rechteck 7"/>
          <p:cNvSpPr/>
          <p:nvPr/>
        </p:nvSpPr>
        <p:spPr>
          <a:xfrm>
            <a:off x="6721641" y="1168465"/>
            <a:ext cx="4283242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 smtClean="0"/>
              <a:t>I. Instanz </a:t>
            </a:r>
            <a:r>
              <a:rPr lang="de-DE" dirty="0" smtClean="0"/>
              <a:t>bis 5.000,-- € Streitwert oder bei Sonderregelung (bspw. Mieter für Wohnraum)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>
          <a:xfrm>
            <a:off x="6721641" y="2693775"/>
            <a:ext cx="4283242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b="1" dirty="0" smtClean="0"/>
              <a:t>I. Instanz </a:t>
            </a:r>
            <a:r>
              <a:rPr lang="de-DE" dirty="0" smtClean="0"/>
              <a:t>über 5.000,-- € Streitwert oder bei Sonderregelung </a:t>
            </a:r>
          </a:p>
          <a:p>
            <a:r>
              <a:rPr lang="de-DE" b="1" dirty="0" smtClean="0"/>
              <a:t>II. Instanz </a:t>
            </a:r>
            <a:r>
              <a:rPr lang="de-DE" dirty="0" smtClean="0"/>
              <a:t>bei Berufung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1516918" y="4999174"/>
            <a:ext cx="6217607" cy="748746"/>
            <a:chOff x="1691231" y="4972710"/>
            <a:chExt cx="6217607" cy="748746"/>
          </a:xfrm>
        </p:grpSpPr>
        <p:sp>
          <p:nvSpPr>
            <p:cNvPr id="12" name="Abgerundetes Rechteck 11"/>
            <p:cNvSpPr/>
            <p:nvPr/>
          </p:nvSpPr>
          <p:spPr>
            <a:xfrm>
              <a:off x="2350251" y="5079315"/>
              <a:ext cx="5558587" cy="609600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Revision</a:t>
              </a:r>
            </a:p>
            <a:p>
              <a:pPr algn="ctr"/>
              <a:r>
                <a:rPr lang="de-DE" dirty="0" smtClean="0"/>
                <a:t>(wenn zugelassen, sonst Nichtzulassungsbeschwerde)</a:t>
              </a:r>
              <a:endParaRPr lang="de-DE" dirty="0"/>
            </a:p>
          </p:txBody>
        </p:sp>
        <p:sp>
          <p:nvSpPr>
            <p:cNvPr id="14" name="Pfeil nach unten 13"/>
            <p:cNvSpPr/>
            <p:nvPr/>
          </p:nvSpPr>
          <p:spPr>
            <a:xfrm>
              <a:off x="1691231" y="4972710"/>
              <a:ext cx="484632" cy="748746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chteck 17"/>
          <p:cNvSpPr/>
          <p:nvPr/>
        </p:nvSpPr>
        <p:spPr>
          <a:xfrm>
            <a:off x="8655982" y="6064638"/>
            <a:ext cx="3352800" cy="6497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u="sng" dirty="0" smtClean="0"/>
              <a:t>Vorschriften</a:t>
            </a:r>
          </a:p>
          <a:p>
            <a:pPr algn="ctr"/>
            <a:r>
              <a:rPr lang="de-DE" dirty="0" smtClean="0"/>
              <a:t>GVG, ZPO + Sonderregelungen</a:t>
            </a:r>
            <a:endParaRPr lang="de-DE" dirty="0"/>
          </a:p>
        </p:txBody>
      </p:sp>
      <p:pic>
        <p:nvPicPr>
          <p:cNvPr id="21" name="Grafik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573" y="217833"/>
            <a:ext cx="414564" cy="414564"/>
          </a:xfrm>
          <a:prstGeom prst="rect">
            <a:avLst/>
          </a:prstGeom>
        </p:spPr>
      </p:pic>
      <p:sp>
        <p:nvSpPr>
          <p:cNvPr id="6" name="Abgerundetes Rechteck 5"/>
          <p:cNvSpPr/>
          <p:nvPr/>
        </p:nvSpPr>
        <p:spPr>
          <a:xfrm>
            <a:off x="1295649" y="4199587"/>
            <a:ext cx="4784561" cy="9144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Oberlandesgericht</a:t>
            </a:r>
          </a:p>
          <a:p>
            <a:pPr algn="ctr"/>
            <a:r>
              <a:rPr lang="de-DE" dirty="0" smtClean="0"/>
              <a:t>(Kammergericht)</a:t>
            </a:r>
          </a:p>
          <a:p>
            <a:pPr algn="ctr"/>
            <a:r>
              <a:rPr lang="de-DE" dirty="0" smtClean="0"/>
              <a:t>Senat mit 3 Richtern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>
            <a:off x="1516918" y="3543569"/>
            <a:ext cx="6217607" cy="719893"/>
            <a:chOff x="1516918" y="3543569"/>
            <a:chExt cx="6217607" cy="719893"/>
          </a:xfrm>
        </p:grpSpPr>
        <p:sp>
          <p:nvSpPr>
            <p:cNvPr id="11" name="Abgerundetes Rechteck 10"/>
            <p:cNvSpPr/>
            <p:nvPr/>
          </p:nvSpPr>
          <p:spPr>
            <a:xfrm>
              <a:off x="2119433" y="3598835"/>
              <a:ext cx="5615092" cy="543722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Berufung</a:t>
              </a:r>
              <a:r>
                <a:rPr lang="de-DE" dirty="0" smtClean="0"/>
                <a:t> </a:t>
              </a:r>
            </a:p>
            <a:p>
              <a:pPr algn="ctr"/>
              <a:r>
                <a:rPr lang="de-DE" dirty="0" smtClean="0"/>
                <a:t>(wenn Landgericht I. Instanz ist)</a:t>
              </a:r>
            </a:p>
          </p:txBody>
        </p:sp>
        <p:sp>
          <p:nvSpPr>
            <p:cNvPr id="26" name="Pfeil nach unten 25"/>
            <p:cNvSpPr/>
            <p:nvPr/>
          </p:nvSpPr>
          <p:spPr>
            <a:xfrm>
              <a:off x="1516918" y="3543569"/>
              <a:ext cx="484632" cy="719893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1516918" y="2087964"/>
            <a:ext cx="6113889" cy="719893"/>
            <a:chOff x="1516918" y="2087964"/>
            <a:chExt cx="6113889" cy="719893"/>
          </a:xfrm>
        </p:grpSpPr>
        <p:sp>
          <p:nvSpPr>
            <p:cNvPr id="10" name="Abgerundetes Rechteck 9"/>
            <p:cNvSpPr/>
            <p:nvPr/>
          </p:nvSpPr>
          <p:spPr>
            <a:xfrm>
              <a:off x="2072219" y="2136627"/>
              <a:ext cx="5558588" cy="553452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b="1" dirty="0" smtClean="0"/>
                <a:t>Berufung</a:t>
              </a:r>
            </a:p>
            <a:p>
              <a:pPr algn="ctr"/>
              <a:r>
                <a:rPr lang="de-DE" dirty="0" smtClean="0"/>
                <a:t>(wenn Beschwer über 600,-- € oder zugelassen)</a:t>
              </a:r>
              <a:endParaRPr lang="de-DE" dirty="0"/>
            </a:p>
          </p:txBody>
        </p:sp>
        <p:sp>
          <p:nvSpPr>
            <p:cNvPr id="28" name="Pfeil nach unten 27"/>
            <p:cNvSpPr/>
            <p:nvPr/>
          </p:nvSpPr>
          <p:spPr>
            <a:xfrm>
              <a:off x="1516918" y="2087964"/>
              <a:ext cx="484632" cy="719893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502994" y="3610515"/>
            <a:ext cx="733714" cy="2156667"/>
            <a:chOff x="459743" y="3675644"/>
            <a:chExt cx="719358" cy="2156667"/>
          </a:xfrm>
        </p:grpSpPr>
        <p:sp>
          <p:nvSpPr>
            <p:cNvPr id="19" name="Abgerundetes Rechteck 18"/>
            <p:cNvSpPr/>
            <p:nvPr/>
          </p:nvSpPr>
          <p:spPr>
            <a:xfrm rot="16200000">
              <a:off x="-420736" y="4566405"/>
              <a:ext cx="2097842" cy="336884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de-DE" dirty="0" smtClean="0"/>
                <a:t>Sprungrevision</a:t>
              </a:r>
              <a:endParaRPr lang="de-DE" dirty="0"/>
            </a:p>
          </p:txBody>
        </p:sp>
        <p:sp>
          <p:nvSpPr>
            <p:cNvPr id="13" name="Pfeil nach unten 12"/>
            <p:cNvSpPr/>
            <p:nvPr/>
          </p:nvSpPr>
          <p:spPr>
            <a:xfrm>
              <a:off x="694469" y="3675644"/>
              <a:ext cx="484632" cy="2156667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5" name="Abgerundetes Rechteck 4"/>
          <p:cNvSpPr/>
          <p:nvPr/>
        </p:nvSpPr>
        <p:spPr>
          <a:xfrm>
            <a:off x="417095" y="2701284"/>
            <a:ext cx="3633538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Landgericht</a:t>
            </a:r>
          </a:p>
          <a:p>
            <a:pPr algn="ctr"/>
            <a:r>
              <a:rPr lang="de-DE" dirty="0" smtClean="0"/>
              <a:t>Kammer mit 1/3 Richtern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24661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8" grpId="0" animBg="1"/>
      <p:bldP spid="9" grpId="0" animBg="1"/>
      <p:bldP spid="18" grpId="0" animBg="1"/>
      <p:bldP spid="6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614863" y="649705"/>
            <a:ext cx="6954253" cy="249454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/>
              <a:t>Kläger</a:t>
            </a:r>
            <a:r>
              <a:rPr lang="de-DE" sz="2400" dirty="0"/>
              <a:t>, bzw. Antragsteller ist grundsätzlich „Herr“ des Verfahrens. Er hat die </a:t>
            </a:r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Dispositionsbefugnis</a:t>
            </a:r>
            <a:r>
              <a:rPr lang="de-DE" sz="2400" dirty="0"/>
              <a:t> über seine Rechte und kann daher grundsätzlich eigenständig über Beginn, Gegenstand und Ende des Verfahrens bestimmen.</a:t>
            </a:r>
          </a:p>
        </p:txBody>
      </p:sp>
      <p:sp>
        <p:nvSpPr>
          <p:cNvPr id="3" name="Abgerundetes Rechteck 2"/>
          <p:cNvSpPr/>
          <p:nvPr/>
        </p:nvSpPr>
        <p:spPr>
          <a:xfrm>
            <a:off x="2614863" y="3649579"/>
            <a:ext cx="6954253" cy="245444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 smtClean="0"/>
              <a:t>Das </a:t>
            </a:r>
            <a:r>
              <a:rPr lang="de-DE" sz="2400" dirty="0"/>
              <a:t>Gericht führt das Verfahren nach dem jeweiligen Verfahrensrecht (</a:t>
            </a:r>
            <a:r>
              <a:rPr lang="de-DE" sz="2400" dirty="0" smtClean="0"/>
              <a:t>ZPO) </a:t>
            </a:r>
            <a:r>
              <a:rPr lang="de-DE" sz="2400" dirty="0"/>
              <a:t>und entscheidet nach Ende der Parteienvorträge und ggf. Beweisaufnahme aufgrund gesetzlicher Vorschriften (BGB) abschließend durch Urteil oder Beschluss.</a:t>
            </a:r>
          </a:p>
        </p:txBody>
      </p:sp>
      <p:sp>
        <p:nvSpPr>
          <p:cNvPr id="4" name="Gefaltete Ecke 3"/>
          <p:cNvSpPr/>
          <p:nvPr/>
        </p:nvSpPr>
        <p:spPr>
          <a:xfrm rot="21207535">
            <a:off x="9256779" y="4670797"/>
            <a:ext cx="1850892" cy="1631207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 handelt nur nach Antrag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2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606842" y="144379"/>
            <a:ext cx="6561221" cy="385497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Ablauf eines Zivilprozesses</a:t>
            </a:r>
            <a:endParaRPr lang="de-DE" sz="2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4050630" y="659782"/>
            <a:ext cx="3866147" cy="40506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/>
              <a:t>Klageschrift, § 253 ZPO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992606" y="1312307"/>
            <a:ext cx="4443665" cy="59356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reicht Kläger bei Gericht ein, </a:t>
            </a:r>
            <a:endParaRPr lang="de-DE" sz="2000" dirty="0" smtClean="0"/>
          </a:p>
          <a:p>
            <a:pPr algn="ctr"/>
            <a:r>
              <a:rPr lang="de-DE" sz="2000" dirty="0" smtClean="0"/>
              <a:t>§ </a:t>
            </a:r>
            <a:r>
              <a:rPr lang="de-DE" sz="2000" dirty="0"/>
              <a:t>253 V </a:t>
            </a:r>
            <a:r>
              <a:rPr lang="de-DE" sz="2000" dirty="0" smtClean="0"/>
              <a:t> ZPO </a:t>
            </a:r>
            <a:endParaRPr lang="de-DE" sz="2000" dirty="0"/>
          </a:p>
        </p:txBody>
      </p:sp>
      <p:sp>
        <p:nvSpPr>
          <p:cNvPr id="5" name="Abgerundetes Rechteck 4"/>
          <p:cNvSpPr/>
          <p:nvPr/>
        </p:nvSpPr>
        <p:spPr>
          <a:xfrm>
            <a:off x="7664116" y="1312307"/>
            <a:ext cx="3007894" cy="593563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Anhängigkeit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992606" y="2172004"/>
            <a:ext cx="4443665" cy="81012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/>
              <a:t>Gericht veranlasst Zustellung der </a:t>
            </a:r>
            <a:r>
              <a:rPr lang="de-DE" sz="2000" dirty="0" smtClean="0"/>
              <a:t>Klage an </a:t>
            </a:r>
            <a:r>
              <a:rPr lang="de-DE" sz="2000" dirty="0"/>
              <a:t>den Beklagten, </a:t>
            </a:r>
            <a:endParaRPr lang="de-DE" sz="2000" dirty="0" smtClean="0"/>
          </a:p>
          <a:p>
            <a:pPr algn="ctr"/>
            <a:r>
              <a:rPr lang="de-DE" sz="2000" dirty="0" smtClean="0"/>
              <a:t>§ </a:t>
            </a:r>
            <a:r>
              <a:rPr lang="de-DE" sz="2000" dirty="0"/>
              <a:t>271 I </a:t>
            </a:r>
            <a:r>
              <a:rPr lang="de-DE" sz="2000" dirty="0" smtClean="0"/>
              <a:t> ZPO </a:t>
            </a:r>
            <a:endParaRPr lang="de-DE" sz="2000" dirty="0"/>
          </a:p>
        </p:txBody>
      </p:sp>
      <p:sp>
        <p:nvSpPr>
          <p:cNvPr id="7" name="Abgerundetes Rechteck 6"/>
          <p:cNvSpPr/>
          <p:nvPr/>
        </p:nvSpPr>
        <p:spPr>
          <a:xfrm>
            <a:off x="7664116" y="2172004"/>
            <a:ext cx="3007894" cy="549448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/>
              <a:t>Rechtshängigkeit</a:t>
            </a:r>
            <a:endParaRPr lang="de-DE" sz="2000" dirty="0"/>
          </a:p>
        </p:txBody>
      </p:sp>
      <p:sp>
        <p:nvSpPr>
          <p:cNvPr id="9" name="Abgerundetes Rechteck 8"/>
          <p:cNvSpPr/>
          <p:nvPr/>
        </p:nvSpPr>
        <p:spPr>
          <a:xfrm>
            <a:off x="593553" y="3862497"/>
            <a:ext cx="3312695" cy="58153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Früher erster Termin</a:t>
            </a:r>
          </a:p>
          <a:p>
            <a:pPr algn="ctr"/>
            <a:r>
              <a:rPr lang="de-DE" sz="2000" dirty="0" smtClean="0"/>
              <a:t>§ 275 ZPO</a:t>
            </a:r>
            <a:endParaRPr lang="de-DE" sz="2000" dirty="0"/>
          </a:p>
        </p:txBody>
      </p:sp>
      <p:sp>
        <p:nvSpPr>
          <p:cNvPr id="11" name="Abgerundetes Rechteck 10"/>
          <p:cNvSpPr/>
          <p:nvPr/>
        </p:nvSpPr>
        <p:spPr>
          <a:xfrm>
            <a:off x="625642" y="4728826"/>
            <a:ext cx="3962400" cy="126192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de-DE" b="1" dirty="0" smtClean="0"/>
          </a:p>
          <a:p>
            <a:r>
              <a:rPr lang="de-DE" b="1" dirty="0" smtClean="0"/>
              <a:t>Güteverhandlung</a:t>
            </a:r>
            <a:r>
              <a:rPr lang="de-DE" dirty="0" smtClean="0"/>
              <a:t> – 278 ZPO</a:t>
            </a:r>
          </a:p>
          <a:p>
            <a:r>
              <a:rPr lang="de-DE" dirty="0" smtClean="0"/>
              <a:t>-mündliche Verhandlung</a:t>
            </a:r>
          </a:p>
          <a:p>
            <a:r>
              <a:rPr lang="de-DE" dirty="0" smtClean="0"/>
              <a:t>-Beweisaufnahme</a:t>
            </a:r>
          </a:p>
          <a:p>
            <a:r>
              <a:rPr lang="de-DE" dirty="0" smtClean="0"/>
              <a:t>-Schluss der Verhandlung</a:t>
            </a:r>
          </a:p>
          <a:p>
            <a:pPr algn="ctr"/>
            <a:endParaRPr lang="de-DE" dirty="0"/>
          </a:p>
        </p:txBody>
      </p:sp>
      <p:sp>
        <p:nvSpPr>
          <p:cNvPr id="12" name="Abgerundetes Rechteck 11"/>
          <p:cNvSpPr/>
          <p:nvPr/>
        </p:nvSpPr>
        <p:spPr>
          <a:xfrm>
            <a:off x="5354055" y="4733252"/>
            <a:ext cx="2185734" cy="45819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Beklagter erwidert</a:t>
            </a:r>
            <a:endParaRPr lang="de-DE" dirty="0"/>
          </a:p>
        </p:txBody>
      </p:sp>
      <p:sp>
        <p:nvSpPr>
          <p:cNvPr id="15" name="Abgerundetes Rechteck 14"/>
          <p:cNvSpPr/>
          <p:nvPr/>
        </p:nvSpPr>
        <p:spPr>
          <a:xfrm>
            <a:off x="7664116" y="5690542"/>
            <a:ext cx="2157663" cy="5812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Versäumnisurteil</a:t>
            </a:r>
          </a:p>
          <a:p>
            <a:pPr algn="ctr"/>
            <a:r>
              <a:rPr lang="de-DE" dirty="0" smtClean="0"/>
              <a:t>§ 331 III  ZPO</a:t>
            </a:r>
            <a:endParaRPr lang="de-DE" dirty="0"/>
          </a:p>
        </p:txBody>
      </p:sp>
      <p:sp>
        <p:nvSpPr>
          <p:cNvPr id="16" name="Abgerundetes Rechteck 15"/>
          <p:cNvSpPr/>
          <p:nvPr/>
        </p:nvSpPr>
        <p:spPr>
          <a:xfrm>
            <a:off x="9946106" y="5680713"/>
            <a:ext cx="2133600" cy="53741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Anerkenntnisurteil</a:t>
            </a:r>
          </a:p>
          <a:p>
            <a:pPr algn="ctr"/>
            <a:r>
              <a:rPr lang="de-DE" dirty="0" smtClean="0"/>
              <a:t>§ 307 ZPO</a:t>
            </a:r>
            <a:endParaRPr lang="de-DE" dirty="0"/>
          </a:p>
        </p:txBody>
      </p:sp>
      <p:sp>
        <p:nvSpPr>
          <p:cNvPr id="17" name="Abgerundetes Rechteck 16"/>
          <p:cNvSpPr/>
          <p:nvPr/>
        </p:nvSpPr>
        <p:spPr>
          <a:xfrm>
            <a:off x="946484" y="6255095"/>
            <a:ext cx="3320716" cy="3920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(streitiges) </a:t>
            </a:r>
            <a:r>
              <a:rPr lang="de-DE" b="1" dirty="0" smtClean="0"/>
              <a:t>Urteil </a:t>
            </a:r>
            <a:r>
              <a:rPr lang="de-DE" dirty="0" smtClean="0"/>
              <a:t>- § 300 ZPO</a:t>
            </a:r>
            <a:endParaRPr lang="de-DE" dirty="0"/>
          </a:p>
        </p:txBody>
      </p:sp>
      <p:sp>
        <p:nvSpPr>
          <p:cNvPr id="18" name="Pfeil nach unten 17"/>
          <p:cNvSpPr/>
          <p:nvPr/>
        </p:nvSpPr>
        <p:spPr>
          <a:xfrm>
            <a:off x="4828674" y="1075318"/>
            <a:ext cx="208547" cy="39851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1016" y="1759137"/>
            <a:ext cx="243861" cy="420660"/>
          </a:xfrm>
          <a:prstGeom prst="rect">
            <a:avLst/>
          </a:prstGeom>
        </p:spPr>
      </p:pic>
      <p:sp>
        <p:nvSpPr>
          <p:cNvPr id="20" name="Pfeil nach rechts 19"/>
          <p:cNvSpPr/>
          <p:nvPr/>
        </p:nvSpPr>
        <p:spPr>
          <a:xfrm>
            <a:off x="5534526" y="1447629"/>
            <a:ext cx="1730540" cy="36104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unten 22"/>
          <p:cNvSpPr/>
          <p:nvPr/>
        </p:nvSpPr>
        <p:spPr>
          <a:xfrm>
            <a:off x="3513030" y="3539851"/>
            <a:ext cx="241961" cy="421804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5" name="Grafik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43528">
            <a:off x="3414372" y="4466466"/>
            <a:ext cx="400637" cy="423208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13030" y="5903449"/>
            <a:ext cx="249958" cy="43895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6218677" y="3856958"/>
            <a:ext cx="4772530" cy="58153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Schriftliches Vorverfahren</a:t>
            </a:r>
          </a:p>
          <a:p>
            <a:pPr algn="ctr"/>
            <a:r>
              <a:rPr lang="de-DE" sz="2000" dirty="0" smtClean="0"/>
              <a:t>§ 276 ZPO</a:t>
            </a:r>
            <a:endParaRPr lang="de-DE" sz="2000" dirty="0"/>
          </a:p>
        </p:txBody>
      </p:sp>
      <p:sp>
        <p:nvSpPr>
          <p:cNvPr id="8" name="Abgerundetes Rechteck 7"/>
          <p:cNvSpPr/>
          <p:nvPr/>
        </p:nvSpPr>
        <p:spPr>
          <a:xfrm>
            <a:off x="1211179" y="3184669"/>
            <a:ext cx="6400800" cy="39303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Gericht wählt Verfahrensweise gem. §  272 II  ZPO</a:t>
            </a:r>
            <a:endParaRPr lang="de-DE" sz="2400" dirty="0"/>
          </a:p>
        </p:txBody>
      </p:sp>
      <p:sp>
        <p:nvSpPr>
          <p:cNvPr id="22" name="Pfeil nach unten 21"/>
          <p:cNvSpPr/>
          <p:nvPr/>
        </p:nvSpPr>
        <p:spPr>
          <a:xfrm>
            <a:off x="4841928" y="2833482"/>
            <a:ext cx="212949" cy="421105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1" name="Grafik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25989" y="5359789"/>
            <a:ext cx="249958" cy="438950"/>
          </a:xfrm>
          <a:prstGeom prst="rect">
            <a:avLst/>
          </a:prstGeom>
        </p:spPr>
      </p:pic>
      <p:pic>
        <p:nvPicPr>
          <p:cNvPr id="32" name="Grafik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66228" y="5323377"/>
            <a:ext cx="249958" cy="438950"/>
          </a:xfrm>
          <a:prstGeom prst="rect">
            <a:avLst/>
          </a:prstGeom>
        </p:spPr>
      </p:pic>
      <p:sp>
        <p:nvSpPr>
          <p:cNvPr id="13" name="Abgerundetes Rechteck 12"/>
          <p:cNvSpPr/>
          <p:nvPr/>
        </p:nvSpPr>
        <p:spPr>
          <a:xfrm>
            <a:off x="7664116" y="4720946"/>
            <a:ext cx="2157663" cy="68341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Beklagter erwidert nicht</a:t>
            </a:r>
            <a:endParaRPr lang="de-DE" dirty="0"/>
          </a:p>
        </p:txBody>
      </p:sp>
      <p:pic>
        <p:nvPicPr>
          <p:cNvPr id="28" name="Grafik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7968" y="4434769"/>
            <a:ext cx="249958" cy="438950"/>
          </a:xfrm>
          <a:prstGeom prst="rect">
            <a:avLst/>
          </a:prstGeom>
        </p:spPr>
      </p:pic>
      <p:sp>
        <p:nvSpPr>
          <p:cNvPr id="14" name="Abgerundetes Rechteck 13"/>
          <p:cNvSpPr/>
          <p:nvPr/>
        </p:nvSpPr>
        <p:spPr>
          <a:xfrm>
            <a:off x="9946106" y="4729466"/>
            <a:ext cx="2133600" cy="6844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Beklagter erkennt an</a:t>
            </a:r>
            <a:endParaRPr lang="de-DE" dirty="0"/>
          </a:p>
        </p:txBody>
      </p:sp>
      <p:pic>
        <p:nvPicPr>
          <p:cNvPr id="33" name="Grafik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9934" y="3574503"/>
            <a:ext cx="280440" cy="438950"/>
          </a:xfrm>
          <a:prstGeom prst="rect">
            <a:avLst/>
          </a:prstGeom>
        </p:spPr>
      </p:pic>
      <p:pic>
        <p:nvPicPr>
          <p:cNvPr id="34" name="Grafik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4114" y="4436033"/>
            <a:ext cx="249958" cy="438950"/>
          </a:xfrm>
          <a:prstGeom prst="rect">
            <a:avLst/>
          </a:prstGeom>
        </p:spPr>
      </p:pic>
      <p:pic>
        <p:nvPicPr>
          <p:cNvPr id="35" name="Grafik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0988" y="4444029"/>
            <a:ext cx="249958" cy="438950"/>
          </a:xfrm>
          <a:prstGeom prst="rect">
            <a:avLst/>
          </a:prstGeom>
        </p:spPr>
      </p:pic>
      <p:pic>
        <p:nvPicPr>
          <p:cNvPr id="36" name="Grafik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4805964" y="4546066"/>
            <a:ext cx="249958" cy="846223"/>
          </a:xfrm>
          <a:prstGeom prst="rect">
            <a:avLst/>
          </a:prstGeom>
        </p:spPr>
      </p:pic>
      <p:sp>
        <p:nvSpPr>
          <p:cNvPr id="37" name="Pfeil nach rechts 36"/>
          <p:cNvSpPr/>
          <p:nvPr/>
        </p:nvSpPr>
        <p:spPr>
          <a:xfrm>
            <a:off x="5534526" y="2306657"/>
            <a:ext cx="1730540" cy="361046"/>
          </a:xfrm>
          <a:prstGeom prst="rightArrow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7154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1772652" y="280736"/>
            <a:ext cx="8422106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 smtClean="0"/>
              <a:t>Unterschiedliche </a:t>
            </a:r>
            <a:r>
              <a:rPr lang="de-DE" sz="2800" b="1" dirty="0" smtClean="0"/>
              <a:t>Begrifflichkeiten</a:t>
            </a:r>
            <a:endParaRPr lang="de-DE" sz="2800" dirty="0"/>
          </a:p>
        </p:txBody>
      </p:sp>
      <p:sp>
        <p:nvSpPr>
          <p:cNvPr id="3" name="Abgerundetes Rechteck 2"/>
          <p:cNvSpPr/>
          <p:nvPr/>
        </p:nvSpPr>
        <p:spPr>
          <a:xfrm>
            <a:off x="3699708" y="1716506"/>
            <a:ext cx="4010527" cy="43794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/>
              <a:t>Prozess, Rechtsstreit</a:t>
            </a:r>
          </a:p>
          <a:p>
            <a:r>
              <a:rPr lang="de-DE" dirty="0" smtClean="0"/>
              <a:t>Klage</a:t>
            </a:r>
          </a:p>
          <a:p>
            <a:r>
              <a:rPr lang="de-DE" dirty="0" smtClean="0"/>
              <a:t>Kläger / Beklagter</a:t>
            </a:r>
          </a:p>
          <a:p>
            <a:r>
              <a:rPr lang="de-DE" dirty="0" smtClean="0"/>
              <a:t>Partei</a:t>
            </a:r>
          </a:p>
          <a:p>
            <a:r>
              <a:rPr lang="de-DE" dirty="0" smtClean="0"/>
              <a:t>Prozesskostenhilfe</a:t>
            </a:r>
          </a:p>
          <a:p>
            <a:r>
              <a:rPr lang="de-DE" dirty="0" smtClean="0"/>
              <a:t>mündliche Verhandlung</a:t>
            </a:r>
          </a:p>
          <a:p>
            <a:r>
              <a:rPr lang="de-DE" dirty="0" smtClean="0"/>
              <a:t>Anwaltszwang            ab LG</a:t>
            </a:r>
          </a:p>
          <a:p>
            <a:r>
              <a:rPr lang="de-DE" dirty="0" smtClean="0"/>
              <a:t>Urteil</a:t>
            </a:r>
          </a:p>
          <a:p>
            <a:r>
              <a:rPr lang="de-DE" dirty="0" smtClean="0"/>
              <a:t>Vergleich</a:t>
            </a:r>
          </a:p>
          <a:p>
            <a:r>
              <a:rPr lang="de-DE" dirty="0" smtClean="0"/>
              <a:t>Versäumnisurteil</a:t>
            </a:r>
          </a:p>
          <a:p>
            <a:r>
              <a:rPr lang="de-DE" dirty="0" smtClean="0"/>
              <a:t>Anerkenntnisurteil</a:t>
            </a:r>
          </a:p>
          <a:p>
            <a:r>
              <a:rPr lang="de-DE" dirty="0" smtClean="0"/>
              <a:t>Beschluss	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>
          <a:xfrm>
            <a:off x="4152897" y="1407695"/>
            <a:ext cx="3104148" cy="6176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/>
              <a:t>Zivilgerichtsbarkeit</a:t>
            </a:r>
          </a:p>
          <a:p>
            <a:pPr algn="ctr"/>
            <a:r>
              <a:rPr lang="de-DE" sz="2000" dirty="0" smtClean="0"/>
              <a:t>(ZPO)</a:t>
            </a:r>
            <a:endParaRPr lang="de-DE" sz="2000" dirty="0"/>
          </a:p>
        </p:txBody>
      </p:sp>
      <p:sp>
        <p:nvSpPr>
          <p:cNvPr id="7" name="Pfeil nach rechts 6"/>
          <p:cNvSpPr/>
          <p:nvPr/>
        </p:nvSpPr>
        <p:spPr>
          <a:xfrm flipH="1">
            <a:off x="5467343" y="3900236"/>
            <a:ext cx="445169" cy="32084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140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658</Words>
  <Application>Microsoft Office PowerPoint</Application>
  <PresentationFormat>Breitbild</PresentationFormat>
  <Paragraphs>97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37</cp:revision>
  <cp:lastPrinted>2022-04-04T09:37:52Z</cp:lastPrinted>
  <dcterms:created xsi:type="dcterms:W3CDTF">2022-03-30T06:00:08Z</dcterms:created>
  <dcterms:modified xsi:type="dcterms:W3CDTF">2023-08-14T08:21:45Z</dcterms:modified>
</cp:coreProperties>
</file>