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2" r:id="rId4"/>
    <p:sldId id="258"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37068E0-F029-4B5C-9D3F-4F2044C42EA1}" type="datetimeFigureOut">
              <a:rPr lang="de-DE" smtClean="0"/>
              <a:t>14.08.2023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3344095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37068E0-F029-4B5C-9D3F-4F2044C42EA1}" type="datetimeFigureOut">
              <a:rPr lang="de-DE" smtClean="0"/>
              <a:t>14.08.2023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3046304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37068E0-F029-4B5C-9D3F-4F2044C42EA1}" type="datetimeFigureOut">
              <a:rPr lang="de-DE" smtClean="0"/>
              <a:t>14.08.2023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944712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37068E0-F029-4B5C-9D3F-4F2044C42EA1}" type="datetimeFigureOut">
              <a:rPr lang="de-DE" smtClean="0"/>
              <a:t>14.08.2023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2841719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137068E0-F029-4B5C-9D3F-4F2044C42EA1}" type="datetimeFigureOut">
              <a:rPr lang="de-DE" smtClean="0"/>
              <a:t>14.08.2023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3640588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37068E0-F029-4B5C-9D3F-4F2044C42EA1}" type="datetimeFigureOut">
              <a:rPr lang="de-DE" smtClean="0"/>
              <a:t>14.08.2023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4280728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37068E0-F029-4B5C-9D3F-4F2044C42EA1}" type="datetimeFigureOut">
              <a:rPr lang="de-DE" smtClean="0"/>
              <a:t>14.08.2023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336085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37068E0-F029-4B5C-9D3F-4F2044C42EA1}" type="datetimeFigureOut">
              <a:rPr lang="de-DE" smtClean="0"/>
              <a:t>14.08.2023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113703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37068E0-F029-4B5C-9D3F-4F2044C42EA1}" type="datetimeFigureOut">
              <a:rPr lang="de-DE" smtClean="0"/>
              <a:t>14.08.2023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3183663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37068E0-F029-4B5C-9D3F-4F2044C42EA1}" type="datetimeFigureOut">
              <a:rPr lang="de-DE" smtClean="0"/>
              <a:t>14.08.2023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3052551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37068E0-F029-4B5C-9D3F-4F2044C42EA1}" type="datetimeFigureOut">
              <a:rPr lang="de-DE" smtClean="0"/>
              <a:t>14.08.2023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4390317-9B0C-4FBD-A525-789B5DD97D7C}" type="slidenum">
              <a:rPr lang="de-DE" smtClean="0"/>
              <a:t>‹Nr.›</a:t>
            </a:fld>
            <a:endParaRPr lang="de-DE"/>
          </a:p>
        </p:txBody>
      </p:sp>
    </p:spTree>
    <p:extLst>
      <p:ext uri="{BB962C8B-B14F-4D97-AF65-F5344CB8AC3E}">
        <p14:creationId xmlns:p14="http://schemas.microsoft.com/office/powerpoint/2010/main" val="3692967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068E0-F029-4B5C-9D3F-4F2044C42EA1}" type="datetimeFigureOut">
              <a:rPr lang="de-DE" smtClean="0"/>
              <a:t>14.08.2023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90317-9B0C-4FBD-A525-789B5DD97D7C}" type="slidenum">
              <a:rPr lang="de-DE" smtClean="0"/>
              <a:t>‹Nr.›</a:t>
            </a:fld>
            <a:endParaRPr lang="de-DE"/>
          </a:p>
        </p:txBody>
      </p:sp>
    </p:spTree>
    <p:extLst>
      <p:ext uri="{BB962C8B-B14F-4D97-AF65-F5344CB8AC3E}">
        <p14:creationId xmlns:p14="http://schemas.microsoft.com/office/powerpoint/2010/main" val="519696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416969" y="240632"/>
            <a:ext cx="4981073" cy="657727"/>
          </a:xfrm>
          <a:prstGeom prst="roundRec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dirty="0" smtClean="0"/>
              <a:t>Rechtskraft und Rechtskraftzeugnis </a:t>
            </a:r>
            <a:endParaRPr lang="de-DE" sz="2400" dirty="0"/>
          </a:p>
        </p:txBody>
      </p:sp>
      <p:sp>
        <p:nvSpPr>
          <p:cNvPr id="3" name="Abgerundetes Rechteck 2"/>
          <p:cNvSpPr/>
          <p:nvPr/>
        </p:nvSpPr>
        <p:spPr>
          <a:xfrm>
            <a:off x="2849478" y="1074821"/>
            <a:ext cx="6116054" cy="1660358"/>
          </a:xfrm>
          <a:prstGeom prst="roundRect">
            <a:avLst/>
          </a:prstGeom>
          <a:solidFill>
            <a:schemeClr val="accent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de-DE" sz="2000" dirty="0" smtClean="0"/>
              <a:t>Die </a:t>
            </a:r>
            <a:r>
              <a:rPr lang="de-DE" sz="2000" b="1" dirty="0" smtClean="0">
                <a:solidFill>
                  <a:schemeClr val="accent4"/>
                </a:solidFill>
                <a:effectLst>
                  <a:outerShdw blurRad="38100" dist="38100" dir="2700000" algn="tl">
                    <a:srgbClr val="000000">
                      <a:alpha val="43137"/>
                    </a:srgbClr>
                  </a:outerShdw>
                </a:effectLst>
              </a:rPr>
              <a:t>Rechtskraft</a:t>
            </a:r>
            <a:r>
              <a:rPr lang="de-DE" sz="2000" dirty="0" smtClean="0"/>
              <a:t> tritt nach Ablauf einer bestimmten Frist (Rechtsmittelfrist) ein, wenn innerhalb dieser kein Rechtsmittel/Rechtsbehelf gegen die gerichtliche Entscheidung (Beschluss, Urteil) eingelegt wurde.</a:t>
            </a:r>
            <a:endParaRPr lang="de-DE" sz="2000" dirty="0"/>
          </a:p>
        </p:txBody>
      </p:sp>
      <p:sp>
        <p:nvSpPr>
          <p:cNvPr id="18" name="Gefaltete Ecke 17"/>
          <p:cNvSpPr/>
          <p:nvPr/>
        </p:nvSpPr>
        <p:spPr>
          <a:xfrm>
            <a:off x="1587532" y="3382256"/>
            <a:ext cx="2044634" cy="1801440"/>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Zustellung der Entscheidung</a:t>
            </a:r>
            <a:endParaRPr lang="de-DE" sz="2000" b="1"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1000079">
            <a:off x="3773026" y="3382256"/>
            <a:ext cx="2044634" cy="1801440"/>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Notfrist= Rechtsmittel-frist </a:t>
            </a:r>
          </a:p>
          <a:p>
            <a:pPr algn="ctr"/>
            <a:r>
              <a:rPr lang="de-DE" sz="2400" b="1" dirty="0" smtClean="0">
                <a:solidFill>
                  <a:schemeClr val="tx1"/>
                </a:solidFill>
                <a:latin typeface="MV Boli" panose="02000500030200090000" pitchFamily="2" charset="0"/>
                <a:cs typeface="MV Boli" panose="02000500030200090000" pitchFamily="2" charset="0"/>
              </a:rPr>
              <a:t>läuft</a:t>
            </a:r>
            <a:endParaRPr lang="de-DE" sz="2000" b="1" dirty="0">
              <a:solidFill>
                <a:schemeClr val="tx1"/>
              </a:solidFill>
              <a:latin typeface="MV Boli" panose="02000500030200090000" pitchFamily="2" charset="0"/>
              <a:cs typeface="MV Boli" panose="02000500030200090000" pitchFamily="2" charset="0"/>
            </a:endParaRPr>
          </a:p>
        </p:txBody>
      </p:sp>
      <p:sp>
        <p:nvSpPr>
          <p:cNvPr id="22" name="Gefaltete Ecke 21"/>
          <p:cNvSpPr/>
          <p:nvPr/>
        </p:nvSpPr>
        <p:spPr>
          <a:xfrm>
            <a:off x="5907505" y="3382256"/>
            <a:ext cx="2044634" cy="1801440"/>
          </a:xfrm>
          <a:prstGeom prst="foldedCorner">
            <a:avLst/>
          </a:prstGeom>
          <a:solidFill>
            <a:schemeClr val="accent2">
              <a:lumMod val="60000"/>
              <a:lumOff val="4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u="sng" dirty="0" smtClean="0">
                <a:solidFill>
                  <a:schemeClr val="tx1"/>
                </a:solidFill>
                <a:latin typeface="MV Boli" panose="02000500030200090000" pitchFamily="2" charset="0"/>
                <a:cs typeface="MV Boli" panose="02000500030200090000" pitchFamily="2" charset="0"/>
              </a:rPr>
              <a:t>Kein</a:t>
            </a:r>
            <a:r>
              <a:rPr lang="de-DE" sz="2400" b="1" dirty="0" smtClean="0">
                <a:solidFill>
                  <a:schemeClr val="tx1"/>
                </a:solidFill>
                <a:latin typeface="MV Boli" panose="02000500030200090000" pitchFamily="2" charset="0"/>
                <a:cs typeface="MV Boli" panose="02000500030200090000" pitchFamily="2" charset="0"/>
              </a:rPr>
              <a:t> Eingang eines Rechts-mittels</a:t>
            </a:r>
            <a:endParaRPr lang="de-DE" sz="2000" b="1" dirty="0">
              <a:solidFill>
                <a:schemeClr val="tx1"/>
              </a:solidFill>
              <a:latin typeface="MV Boli" panose="02000500030200090000" pitchFamily="2" charset="0"/>
              <a:cs typeface="MV Boli" panose="02000500030200090000" pitchFamily="2" charset="0"/>
            </a:endParaRPr>
          </a:p>
        </p:txBody>
      </p:sp>
      <p:sp>
        <p:nvSpPr>
          <p:cNvPr id="24" name="Gefaltete Ecke 23"/>
          <p:cNvSpPr/>
          <p:nvPr/>
        </p:nvSpPr>
        <p:spPr>
          <a:xfrm rot="202258">
            <a:off x="8131649" y="3323702"/>
            <a:ext cx="2044634" cy="1801440"/>
          </a:xfrm>
          <a:prstGeom prst="foldedCorner">
            <a:avLst/>
          </a:prstGeom>
          <a:solidFill>
            <a:schemeClr val="accent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a:t>
            </a:r>
          </a:p>
          <a:p>
            <a:pPr algn="ctr"/>
            <a:r>
              <a:rPr lang="de-DE" sz="2400" b="1" dirty="0" smtClean="0">
                <a:solidFill>
                  <a:schemeClr val="tx1"/>
                </a:solidFill>
                <a:latin typeface="MV Boli" panose="02000500030200090000" pitchFamily="2" charset="0"/>
                <a:cs typeface="MV Boli" panose="02000500030200090000" pitchFamily="2" charset="0"/>
              </a:rPr>
              <a:t>Entscheidung wird rechtskräftig</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299079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style.rotation</p:attrName>
                                        </p:attrNameLst>
                                      </p:cBhvr>
                                      <p:tavLst>
                                        <p:tav tm="0">
                                          <p:val>
                                            <p:fltVal val="90"/>
                                          </p:val>
                                        </p:tav>
                                        <p:tav tm="100000">
                                          <p:val>
                                            <p:fltVal val="0"/>
                                          </p:val>
                                        </p:tav>
                                      </p:tavLst>
                                    </p:anim>
                                    <p:animEffect transition="in" filter="fade">
                                      <p:cBhvr>
                                        <p:cTn id="10" dur="10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p:cTn id="15" dur="1000" fill="hold"/>
                                        <p:tgtEl>
                                          <p:spTgt spid="19"/>
                                        </p:tgtEl>
                                        <p:attrNameLst>
                                          <p:attrName>ppt_w</p:attrName>
                                        </p:attrNameLst>
                                      </p:cBhvr>
                                      <p:tavLst>
                                        <p:tav tm="0">
                                          <p:val>
                                            <p:fltVal val="0"/>
                                          </p:val>
                                        </p:tav>
                                        <p:tav tm="100000">
                                          <p:val>
                                            <p:strVal val="#ppt_w"/>
                                          </p:val>
                                        </p:tav>
                                      </p:tavLst>
                                    </p:anim>
                                    <p:anim calcmode="lin" valueType="num">
                                      <p:cBhvr>
                                        <p:cTn id="16" dur="1000" fill="hold"/>
                                        <p:tgtEl>
                                          <p:spTgt spid="19"/>
                                        </p:tgtEl>
                                        <p:attrNameLst>
                                          <p:attrName>ppt_h</p:attrName>
                                        </p:attrNameLst>
                                      </p:cBhvr>
                                      <p:tavLst>
                                        <p:tav tm="0">
                                          <p:val>
                                            <p:fltVal val="0"/>
                                          </p:val>
                                        </p:tav>
                                        <p:tav tm="100000">
                                          <p:val>
                                            <p:strVal val="#ppt_h"/>
                                          </p:val>
                                        </p:tav>
                                      </p:tavLst>
                                    </p:anim>
                                    <p:anim calcmode="lin" valueType="num">
                                      <p:cBhvr>
                                        <p:cTn id="17" dur="1000" fill="hold"/>
                                        <p:tgtEl>
                                          <p:spTgt spid="19"/>
                                        </p:tgtEl>
                                        <p:attrNameLst>
                                          <p:attrName>style.rotation</p:attrName>
                                        </p:attrNameLst>
                                      </p:cBhvr>
                                      <p:tavLst>
                                        <p:tav tm="0">
                                          <p:val>
                                            <p:fltVal val="90"/>
                                          </p:val>
                                        </p:tav>
                                        <p:tav tm="100000">
                                          <p:val>
                                            <p:fltVal val="0"/>
                                          </p:val>
                                        </p:tav>
                                      </p:tavLst>
                                    </p:anim>
                                    <p:animEffect transition="in" filter="fade">
                                      <p:cBhvr>
                                        <p:cTn id="18" dur="10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1000" fill="hold"/>
                                        <p:tgtEl>
                                          <p:spTgt spid="22"/>
                                        </p:tgtEl>
                                        <p:attrNameLst>
                                          <p:attrName>ppt_w</p:attrName>
                                        </p:attrNameLst>
                                      </p:cBhvr>
                                      <p:tavLst>
                                        <p:tav tm="0">
                                          <p:val>
                                            <p:fltVal val="0"/>
                                          </p:val>
                                        </p:tav>
                                        <p:tav tm="100000">
                                          <p:val>
                                            <p:strVal val="#ppt_w"/>
                                          </p:val>
                                        </p:tav>
                                      </p:tavLst>
                                    </p:anim>
                                    <p:anim calcmode="lin" valueType="num">
                                      <p:cBhvr>
                                        <p:cTn id="24" dur="1000" fill="hold"/>
                                        <p:tgtEl>
                                          <p:spTgt spid="22"/>
                                        </p:tgtEl>
                                        <p:attrNameLst>
                                          <p:attrName>ppt_h</p:attrName>
                                        </p:attrNameLst>
                                      </p:cBhvr>
                                      <p:tavLst>
                                        <p:tav tm="0">
                                          <p:val>
                                            <p:fltVal val="0"/>
                                          </p:val>
                                        </p:tav>
                                        <p:tav tm="100000">
                                          <p:val>
                                            <p:strVal val="#ppt_h"/>
                                          </p:val>
                                        </p:tav>
                                      </p:tavLst>
                                    </p:anim>
                                    <p:anim calcmode="lin" valueType="num">
                                      <p:cBhvr>
                                        <p:cTn id="25" dur="1000" fill="hold"/>
                                        <p:tgtEl>
                                          <p:spTgt spid="22"/>
                                        </p:tgtEl>
                                        <p:attrNameLst>
                                          <p:attrName>style.rotation</p:attrName>
                                        </p:attrNameLst>
                                      </p:cBhvr>
                                      <p:tavLst>
                                        <p:tav tm="0">
                                          <p:val>
                                            <p:fltVal val="90"/>
                                          </p:val>
                                        </p:tav>
                                        <p:tav tm="100000">
                                          <p:val>
                                            <p:fltVal val="0"/>
                                          </p:val>
                                        </p:tav>
                                      </p:tavLst>
                                    </p:anim>
                                    <p:animEffect transition="in" filter="fade">
                                      <p:cBhvr>
                                        <p:cTn id="26" dur="10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 calcmode="lin" valueType="num">
                                      <p:cBhvr>
                                        <p:cTn id="33" dur="1000" fill="hold"/>
                                        <p:tgtEl>
                                          <p:spTgt spid="24"/>
                                        </p:tgtEl>
                                        <p:attrNameLst>
                                          <p:attrName>style.rotation</p:attrName>
                                        </p:attrNameLst>
                                      </p:cBhvr>
                                      <p:tavLst>
                                        <p:tav tm="0">
                                          <p:val>
                                            <p:fltVal val="90"/>
                                          </p:val>
                                        </p:tav>
                                        <p:tav tm="100000">
                                          <p:val>
                                            <p:fltVal val="0"/>
                                          </p:val>
                                        </p:tav>
                                      </p:tavLst>
                                    </p:anim>
                                    <p:animEffect transition="in" filter="fade">
                                      <p:cBhvr>
                                        <p:cTn id="34"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2"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1"/>
            <a:ext cx="12015536" cy="674369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aphicFrame>
        <p:nvGraphicFramePr>
          <p:cNvPr id="3" name="Objekt 2"/>
          <p:cNvGraphicFramePr>
            <a:graphicFrameLocks noChangeAspect="1"/>
          </p:cNvGraphicFramePr>
          <p:nvPr>
            <p:extLst>
              <p:ext uri="{D42A27DB-BD31-4B8C-83A1-F6EECF244321}">
                <p14:modId xmlns:p14="http://schemas.microsoft.com/office/powerpoint/2010/main" val="4169209392"/>
              </p:ext>
            </p:extLst>
          </p:nvPr>
        </p:nvGraphicFramePr>
        <p:xfrm>
          <a:off x="3733799" y="257175"/>
          <a:ext cx="4584089" cy="6486525"/>
        </p:xfrm>
        <a:graphic>
          <a:graphicData uri="http://schemas.openxmlformats.org/presentationml/2006/ole">
            <mc:AlternateContent xmlns:mc="http://schemas.openxmlformats.org/markup-compatibility/2006">
              <mc:Choice xmlns:v="urn:schemas-microsoft-com:vml" Requires="v">
                <p:oleObj spid="_x0000_s1029" name="Acrobat Document" r:id="rId3" imgW="5667277" imgH="8019860" progId="AcroExch.Document.DC">
                  <p:embed/>
                </p:oleObj>
              </mc:Choice>
              <mc:Fallback>
                <p:oleObj name="Acrobat Document" r:id="rId3" imgW="5667277" imgH="8019860" progId="AcroExch.Document.DC">
                  <p:embed/>
                  <p:pic>
                    <p:nvPicPr>
                      <p:cNvPr id="0" name=""/>
                      <p:cNvPicPr/>
                      <p:nvPr/>
                    </p:nvPicPr>
                    <p:blipFill>
                      <a:blip r:embed="rId4"/>
                      <a:stretch>
                        <a:fillRect/>
                      </a:stretch>
                    </p:blipFill>
                    <p:spPr>
                      <a:xfrm>
                        <a:off x="3733799" y="257175"/>
                        <a:ext cx="4584089" cy="6486525"/>
                      </a:xfrm>
                      <a:prstGeom prst="rect">
                        <a:avLst/>
                      </a:prstGeom>
                    </p:spPr>
                  </p:pic>
                </p:oleObj>
              </mc:Fallback>
            </mc:AlternateContent>
          </a:graphicData>
        </a:graphic>
      </p:graphicFrame>
      <p:sp>
        <p:nvSpPr>
          <p:cNvPr id="2" name="Rechteck 1"/>
          <p:cNvSpPr/>
          <p:nvPr/>
        </p:nvSpPr>
        <p:spPr>
          <a:xfrm>
            <a:off x="4114800" y="714375"/>
            <a:ext cx="2614613" cy="3474167"/>
          </a:xfrm>
          <a:prstGeom prst="rect">
            <a:avLst/>
          </a:prstGeom>
          <a:solidFill>
            <a:schemeClr val="accent2">
              <a:lumMod val="20000"/>
              <a:lumOff val="80000"/>
              <a:alpha val="4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de-DE"/>
          </a:p>
        </p:txBody>
      </p:sp>
      <p:sp>
        <p:nvSpPr>
          <p:cNvPr id="4" name="Rechteck 3"/>
          <p:cNvSpPr/>
          <p:nvPr/>
        </p:nvSpPr>
        <p:spPr>
          <a:xfrm>
            <a:off x="4114802" y="4918587"/>
            <a:ext cx="3465870" cy="914400"/>
          </a:xfrm>
          <a:prstGeom prst="rect">
            <a:avLst/>
          </a:prstGeom>
          <a:solidFill>
            <a:schemeClr val="accent6">
              <a:lumMod val="20000"/>
              <a:lumOff val="80000"/>
              <a:alpha val="36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de-DE"/>
          </a:p>
        </p:txBody>
      </p:sp>
      <p:sp>
        <p:nvSpPr>
          <p:cNvPr id="7" name="Pfeil nach rechts 6"/>
          <p:cNvSpPr/>
          <p:nvPr/>
        </p:nvSpPr>
        <p:spPr>
          <a:xfrm>
            <a:off x="2077614" y="2502569"/>
            <a:ext cx="2037187" cy="837558"/>
          </a:xfrm>
          <a:prstGeom prst="rightArrow">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Rubrum</a:t>
            </a:r>
            <a:endParaRPr lang="de-DE" sz="2400" dirty="0"/>
          </a:p>
        </p:txBody>
      </p:sp>
      <p:sp>
        <p:nvSpPr>
          <p:cNvPr id="8" name="Pfeil nach rechts 7"/>
          <p:cNvSpPr/>
          <p:nvPr/>
        </p:nvSpPr>
        <p:spPr>
          <a:xfrm>
            <a:off x="2077613" y="4918587"/>
            <a:ext cx="2037187" cy="837558"/>
          </a:xfrm>
          <a:prstGeom prst="rightArrow">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Tenor</a:t>
            </a:r>
            <a:endParaRPr lang="de-DE" sz="2400" dirty="0"/>
          </a:p>
        </p:txBody>
      </p:sp>
    </p:spTree>
    <p:extLst>
      <p:ext uri="{BB962C8B-B14F-4D97-AF65-F5344CB8AC3E}">
        <p14:creationId xmlns:p14="http://schemas.microsoft.com/office/powerpoint/2010/main" val="395050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109787" y="2610602"/>
            <a:ext cx="8197516" cy="3537284"/>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t>Der </a:t>
            </a:r>
            <a:r>
              <a:rPr lang="de-DE" sz="2800" b="1" dirty="0">
                <a:solidFill>
                  <a:schemeClr val="accent4"/>
                </a:solidFill>
                <a:effectLst>
                  <a:outerShdw blurRad="38100" dist="38100" dir="2700000" algn="tl">
                    <a:srgbClr val="000000">
                      <a:alpha val="43137"/>
                    </a:srgbClr>
                  </a:outerShdw>
                </a:effectLst>
              </a:rPr>
              <a:t>Tenor</a:t>
            </a:r>
            <a:r>
              <a:rPr lang="de-DE" sz="2800" dirty="0"/>
              <a:t> ist in der deutschen Rechtsprechung der Kern jeder gerichtlichen Entscheidung, nämlich die Benennung der Rechtsfolge, die das Gericht anordnet. Weitere Bestandteile von gerichtlichen Entscheidungen sind das Rubrum, der Tatbestand und die Entscheidungsgründe.</a:t>
            </a:r>
          </a:p>
        </p:txBody>
      </p:sp>
      <p:sp>
        <p:nvSpPr>
          <p:cNvPr id="3" name="Abgerundetes Rechteck 2"/>
          <p:cNvSpPr/>
          <p:nvPr/>
        </p:nvSpPr>
        <p:spPr>
          <a:xfrm>
            <a:off x="2109787" y="334126"/>
            <a:ext cx="8197516" cy="18661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Das </a:t>
            </a:r>
            <a:r>
              <a:rPr lang="de-DE" sz="2800" dirty="0" smtClean="0">
                <a:solidFill>
                  <a:schemeClr val="accent4"/>
                </a:solidFill>
                <a:effectLst>
                  <a:outerShdw blurRad="38100" dist="38100" dir="2700000" algn="tl">
                    <a:srgbClr val="000000">
                      <a:alpha val="43137"/>
                    </a:srgbClr>
                  </a:outerShdw>
                </a:effectLst>
              </a:rPr>
              <a:t>Rubrum</a:t>
            </a:r>
            <a:r>
              <a:rPr lang="de-DE" sz="2800" dirty="0" smtClean="0"/>
              <a:t> ist sozusagen die „Einleitung“ des Urteils und besteht aus den Bezeichnung der Parteien, mit ladungsfähiger Anschrift. </a:t>
            </a:r>
            <a:endParaRPr lang="de-DE" sz="2800" dirty="0"/>
          </a:p>
        </p:txBody>
      </p:sp>
    </p:spTree>
    <p:extLst>
      <p:ext uri="{BB962C8B-B14F-4D97-AF65-F5344CB8AC3E}">
        <p14:creationId xmlns:p14="http://schemas.microsoft.com/office/powerpoint/2010/main" val="78660601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69894" y="232611"/>
            <a:ext cx="4716379" cy="617621"/>
          </a:xfrm>
          <a:prstGeom prst="roundRec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dirty="0" smtClean="0"/>
              <a:t>Rechtskraftzeugnis (RK-Zeugnis)</a:t>
            </a:r>
            <a:endParaRPr lang="de-DE" sz="2400" dirty="0"/>
          </a:p>
        </p:txBody>
      </p:sp>
      <p:sp>
        <p:nvSpPr>
          <p:cNvPr id="3" name="Abgerundetes Rechteck 2"/>
          <p:cNvSpPr/>
          <p:nvPr/>
        </p:nvSpPr>
        <p:spPr>
          <a:xfrm>
            <a:off x="1163053" y="1548063"/>
            <a:ext cx="9897979" cy="802105"/>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Das </a:t>
            </a:r>
            <a:r>
              <a:rPr lang="de-DE" sz="2000" b="1" dirty="0" smtClean="0">
                <a:solidFill>
                  <a:schemeClr val="accent4"/>
                </a:solidFill>
                <a:effectLst>
                  <a:outerShdw blurRad="38100" dist="38100" dir="2700000" algn="tl">
                    <a:srgbClr val="000000">
                      <a:alpha val="43137"/>
                    </a:srgbClr>
                  </a:outerShdw>
                </a:effectLst>
              </a:rPr>
              <a:t>Rechtskraftzeugnis</a:t>
            </a:r>
            <a:r>
              <a:rPr lang="de-DE" sz="2000" dirty="0" smtClean="0"/>
              <a:t> (§ 706 ZPO) ist eine Bescheinigung darüber, dass eine gerichtliche Entscheidung (formelle) Rechtskraft erlangt hat. </a:t>
            </a:r>
            <a:endParaRPr lang="de-DE" sz="2000" dirty="0"/>
          </a:p>
        </p:txBody>
      </p:sp>
      <p:sp>
        <p:nvSpPr>
          <p:cNvPr id="4" name="Abgerundetes Rechteck 3"/>
          <p:cNvSpPr/>
          <p:nvPr/>
        </p:nvSpPr>
        <p:spPr>
          <a:xfrm>
            <a:off x="1163053" y="2719137"/>
            <a:ext cx="9897978" cy="1700464"/>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Es wird (nur) </a:t>
            </a:r>
            <a:r>
              <a:rPr lang="de-DE" sz="2000" b="1" dirty="0" smtClean="0">
                <a:solidFill>
                  <a:schemeClr val="accent4"/>
                </a:solidFill>
                <a:effectLst>
                  <a:outerShdw blurRad="38100" dist="38100" dir="2700000" algn="tl">
                    <a:srgbClr val="000000">
                      <a:alpha val="43137"/>
                    </a:srgbClr>
                  </a:outerShdw>
                </a:effectLst>
              </a:rPr>
              <a:t>auf Antrag </a:t>
            </a:r>
            <a:r>
              <a:rPr lang="de-DE" sz="2000" dirty="0" smtClean="0"/>
              <a:t>– formlos, auch </a:t>
            </a:r>
            <a:r>
              <a:rPr lang="de-DE" sz="2000" dirty="0" err="1" smtClean="0"/>
              <a:t>mndl</a:t>
            </a:r>
            <a:r>
              <a:rPr lang="de-DE" sz="2000" dirty="0" smtClean="0"/>
              <a:t>. möglich – ausgestellt, wenn der im Rechtsstreit Unterlegene innerhalb der hierfür vorgesehenen Frist </a:t>
            </a:r>
            <a:r>
              <a:rPr lang="de-DE" sz="2000" b="1" dirty="0" smtClean="0">
                <a:solidFill>
                  <a:schemeClr val="accent4"/>
                </a:solidFill>
                <a:effectLst>
                  <a:outerShdw blurRad="38100" dist="38100" dir="2700000" algn="tl">
                    <a:srgbClr val="000000">
                      <a:alpha val="43137"/>
                    </a:srgbClr>
                  </a:outerShdw>
                </a:effectLst>
              </a:rPr>
              <a:t>kein Rechtsmittel </a:t>
            </a:r>
            <a:r>
              <a:rPr lang="de-DE" sz="2000" dirty="0" smtClean="0"/>
              <a:t>oder keinen sonstigen Rechtsbehelf </a:t>
            </a:r>
            <a:r>
              <a:rPr lang="de-DE" sz="2000" b="1" dirty="0" smtClean="0">
                <a:solidFill>
                  <a:schemeClr val="accent4"/>
                </a:solidFill>
                <a:effectLst>
                  <a:outerShdw blurRad="38100" dist="38100" dir="2700000" algn="tl">
                    <a:srgbClr val="000000">
                      <a:alpha val="43137"/>
                    </a:srgbClr>
                  </a:outerShdw>
                </a:effectLst>
              </a:rPr>
              <a:t>eingelegt</a:t>
            </a:r>
            <a:r>
              <a:rPr lang="de-DE" sz="2000" dirty="0" smtClean="0"/>
              <a:t> hat, </a:t>
            </a:r>
            <a:r>
              <a:rPr lang="de-DE" sz="2000" b="1" dirty="0" smtClean="0">
                <a:solidFill>
                  <a:schemeClr val="accent4"/>
                </a:solidFill>
                <a:effectLst>
                  <a:outerShdw blurRad="38100" dist="38100" dir="2700000" algn="tl">
                    <a:srgbClr val="000000">
                      <a:alpha val="43137"/>
                    </a:srgbClr>
                  </a:outerShdw>
                </a:effectLst>
              </a:rPr>
              <a:t>darauf</a:t>
            </a:r>
            <a:r>
              <a:rPr lang="de-DE" sz="2000" dirty="0" smtClean="0"/>
              <a:t> rechtswirksam (etwa bei Urteilsverkündung) verzichtet wurde oder wenn </a:t>
            </a:r>
            <a:r>
              <a:rPr lang="de-DE" sz="2000" b="1" dirty="0" smtClean="0">
                <a:solidFill>
                  <a:schemeClr val="accent4"/>
                </a:solidFill>
                <a:effectLst>
                  <a:outerShdw blurRad="38100" dist="38100" dir="2700000" algn="tl">
                    <a:srgbClr val="000000">
                      <a:alpha val="43137"/>
                    </a:srgbClr>
                  </a:outerShdw>
                </a:effectLst>
              </a:rPr>
              <a:t>kein Rechtsmittel </a:t>
            </a:r>
            <a:r>
              <a:rPr lang="de-DE" sz="2000" dirty="0" smtClean="0"/>
              <a:t>gegen die Entscheidung mehr möglich (z.B. gegen BGH/OLG-Entscheidung) ist. </a:t>
            </a:r>
            <a:endParaRPr lang="de-DE" sz="2000" dirty="0"/>
          </a:p>
        </p:txBody>
      </p:sp>
      <p:sp>
        <p:nvSpPr>
          <p:cNvPr id="5" name="Abgerundetes Rechteck 4"/>
          <p:cNvSpPr/>
          <p:nvPr/>
        </p:nvSpPr>
        <p:spPr>
          <a:xfrm>
            <a:off x="1163052" y="4772526"/>
            <a:ext cx="9897979" cy="144379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Das Rechtskraftzeugnis wird </a:t>
            </a:r>
            <a:r>
              <a:rPr lang="de-DE" sz="2000" b="1" dirty="0" smtClean="0">
                <a:solidFill>
                  <a:schemeClr val="accent4"/>
                </a:solidFill>
                <a:effectLst>
                  <a:outerShdw blurRad="38100" dist="38100" dir="2700000" algn="tl">
                    <a:srgbClr val="000000">
                      <a:alpha val="43137"/>
                    </a:srgbClr>
                  </a:outerShdw>
                </a:effectLst>
              </a:rPr>
              <a:t>vom Urkundsbeamten der Geschäftsstelle </a:t>
            </a:r>
            <a:r>
              <a:rPr lang="de-DE" sz="2000" dirty="0" smtClean="0"/>
              <a:t>des Gerichts 1. Instanz (des Rechtsmittelgerichts, solange das Verfahren dort anhängig ist) erteilt (§ 706 I ZPO) und als Vermerk auf die Ausfertigung der Entscheidung gesetzt.</a:t>
            </a:r>
            <a:endParaRPr lang="de-DE" sz="2000" dirty="0"/>
          </a:p>
        </p:txBody>
      </p:sp>
    </p:spTree>
    <p:extLst>
      <p:ext uri="{BB962C8B-B14F-4D97-AF65-F5344CB8AC3E}">
        <p14:creationId xmlns:p14="http://schemas.microsoft.com/office/powerpoint/2010/main" val="144286687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238</Words>
  <Application>Microsoft Office PowerPoint</Application>
  <PresentationFormat>Breitbild</PresentationFormat>
  <Paragraphs>20</Paragraphs>
  <Slides>4</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4</vt:i4>
      </vt:variant>
    </vt:vector>
  </HeadingPairs>
  <TitlesOfParts>
    <vt:vector size="10" baseType="lpstr">
      <vt:lpstr>Arial</vt:lpstr>
      <vt:lpstr>Calibri</vt:lpstr>
      <vt:lpstr>Calibri Light</vt:lpstr>
      <vt:lpstr>MV Boli</vt:lpstr>
      <vt:lpstr>Office</vt:lpstr>
      <vt:lpstr>Acrobat Document</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19</cp:revision>
  <dcterms:created xsi:type="dcterms:W3CDTF">2022-04-04T15:05:04Z</dcterms:created>
  <dcterms:modified xsi:type="dcterms:W3CDTF">2023-08-14T08:19:33Z</dcterms:modified>
</cp:coreProperties>
</file>