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3" r:id="rId5"/>
    <p:sldId id="261" r:id="rId6"/>
    <p:sldId id="262" r:id="rId7"/>
    <p:sldId id="264" r:id="rId8"/>
    <p:sldId id="265" r:id="rId9"/>
    <p:sldId id="266" r:id="rId10"/>
    <p:sldId id="267" r:id="rId11"/>
    <p:sldId id="29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22902-4172-447F-80AC-FAD885198DA5}" v="8" dt="2023-03-11T17:19:47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ja" userId="7fd2e0e7fd3099c6" providerId="LiveId" clId="{2E622902-4172-447F-80AC-FAD885198DA5}"/>
    <pc:docChg chg="undo custSel delSld modSld">
      <pc:chgData name="Katja" userId="7fd2e0e7fd3099c6" providerId="LiveId" clId="{2E622902-4172-447F-80AC-FAD885198DA5}" dt="2023-03-11T17:28:58.159" v="822" actId="1076"/>
      <pc:docMkLst>
        <pc:docMk/>
      </pc:docMkLst>
      <pc:sldChg chg="modSp mod">
        <pc:chgData name="Katja" userId="7fd2e0e7fd3099c6" providerId="LiveId" clId="{2E622902-4172-447F-80AC-FAD885198DA5}" dt="2023-03-11T17:08:57.955" v="255" actId="207"/>
        <pc:sldMkLst>
          <pc:docMk/>
          <pc:sldMk cId="3574562120" sldId="256"/>
        </pc:sldMkLst>
        <pc:graphicFrameChg chg="mod modGraphic">
          <ac:chgData name="Katja" userId="7fd2e0e7fd3099c6" providerId="LiveId" clId="{2E622902-4172-447F-80AC-FAD885198DA5}" dt="2023-03-11T17:08:57.955" v="255" actId="207"/>
          <ac:graphicFrameMkLst>
            <pc:docMk/>
            <pc:sldMk cId="3574562120" sldId="256"/>
            <ac:graphicFrameMk id="4" creationId="{67E4AC32-91FD-D268-2874-67610C8D1B6B}"/>
          </ac:graphicFrameMkLst>
        </pc:graphicFrameChg>
      </pc:sldChg>
      <pc:sldChg chg="addSp delSp modSp mod">
        <pc:chgData name="Katja" userId="7fd2e0e7fd3099c6" providerId="LiveId" clId="{2E622902-4172-447F-80AC-FAD885198DA5}" dt="2023-03-11T17:28:58.159" v="822" actId="1076"/>
        <pc:sldMkLst>
          <pc:docMk/>
          <pc:sldMk cId="3823916255" sldId="257"/>
        </pc:sldMkLst>
        <pc:spChg chg="del mod">
          <ac:chgData name="Katja" userId="7fd2e0e7fd3099c6" providerId="LiveId" clId="{2E622902-4172-447F-80AC-FAD885198DA5}" dt="2023-03-11T17:16:16.208" v="685" actId="21"/>
          <ac:spMkLst>
            <pc:docMk/>
            <pc:sldMk cId="3823916255" sldId="257"/>
            <ac:spMk id="3" creationId="{D1129DFD-FBA7-D5BC-4F8A-060D9E284A30}"/>
          </ac:spMkLst>
        </pc:spChg>
        <pc:spChg chg="add mod">
          <ac:chgData name="Katja" userId="7fd2e0e7fd3099c6" providerId="LiveId" clId="{2E622902-4172-447F-80AC-FAD885198DA5}" dt="2023-03-11T17:09:56.944" v="293"/>
          <ac:spMkLst>
            <pc:docMk/>
            <pc:sldMk cId="3823916255" sldId="257"/>
            <ac:spMk id="4" creationId="{CDB39CA7-CE79-95BA-270A-CA53EEB77360}"/>
          </ac:spMkLst>
        </pc:spChg>
        <pc:spChg chg="add mod">
          <ac:chgData name="Katja" userId="7fd2e0e7fd3099c6" providerId="LiveId" clId="{2E622902-4172-447F-80AC-FAD885198DA5}" dt="2023-03-11T17:28:58.159" v="822" actId="1076"/>
          <ac:spMkLst>
            <pc:docMk/>
            <pc:sldMk cId="3823916255" sldId="257"/>
            <ac:spMk id="5" creationId="{0AF43E20-6E89-5B26-4261-9E17FD6C7560}"/>
          </ac:spMkLst>
        </pc:spChg>
        <pc:spChg chg="add mod">
          <ac:chgData name="Katja" userId="7fd2e0e7fd3099c6" providerId="LiveId" clId="{2E622902-4172-447F-80AC-FAD885198DA5}" dt="2023-03-11T17:28:33.523" v="819" actId="14861"/>
          <ac:spMkLst>
            <pc:docMk/>
            <pc:sldMk cId="3823916255" sldId="257"/>
            <ac:spMk id="6" creationId="{07B9ECC0-CA94-CB6C-95A4-08920B94F390}"/>
          </ac:spMkLst>
        </pc:spChg>
        <pc:spChg chg="add mod">
          <ac:chgData name="Katja" userId="7fd2e0e7fd3099c6" providerId="LiveId" clId="{2E622902-4172-447F-80AC-FAD885198DA5}" dt="2023-03-11T17:28:38.748" v="820" actId="14861"/>
          <ac:spMkLst>
            <pc:docMk/>
            <pc:sldMk cId="3823916255" sldId="257"/>
            <ac:spMk id="7" creationId="{8DF10981-26D6-E6BD-5D20-6DB5C18CAD80}"/>
          </ac:spMkLst>
        </pc:spChg>
        <pc:spChg chg="add mod">
          <ac:chgData name="Katja" userId="7fd2e0e7fd3099c6" providerId="LiveId" clId="{2E622902-4172-447F-80AC-FAD885198DA5}" dt="2023-03-11T17:28:50.798" v="821" actId="14861"/>
          <ac:spMkLst>
            <pc:docMk/>
            <pc:sldMk cId="3823916255" sldId="257"/>
            <ac:spMk id="8" creationId="{2290EB12-4C1B-4132-C9E8-C5A26E622E8F}"/>
          </ac:spMkLst>
        </pc:spChg>
      </pc:sldChg>
      <pc:sldChg chg="del">
        <pc:chgData name="Katja" userId="7fd2e0e7fd3099c6" providerId="LiveId" clId="{2E622902-4172-447F-80AC-FAD885198DA5}" dt="2023-03-11T16:59:21.116" v="0" actId="2696"/>
        <pc:sldMkLst>
          <pc:docMk/>
          <pc:sldMk cId="11614476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95B5A-AE01-C308-32B9-0DAAC0D78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BB77CC-47EE-5D02-BB9A-8824818E4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83BF05-28AE-66B9-28AF-9A544CEC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79CC36-7991-F8A7-30E1-01C3192F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12366-F820-7A96-188C-C3E241A7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04104-3EEE-A749-D812-DE6772E9E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EA44C7-8813-8E24-D6F4-AFC495643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1C2AC7-1E6F-B938-FDD3-DAF57E7F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C8D783-3D3E-9734-00A6-64CEA266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26B892-F3D7-03C0-EA2E-634B216B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3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5E9F3B-AF24-BF1A-E7D7-4805BF1E7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9EEDFF-EE6B-3F71-3FC1-856042DBC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FC903-5C31-D484-30D0-25AB3B1F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3DA300-7242-A036-4DB3-E1F1BD068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B064B1-543A-F132-5C2A-578F6A7F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62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9BC31-35A1-910E-BF54-E4050FDB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C7361F-7D80-C86D-F4AA-5375CC5AE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688CB2-6B3E-0939-61FC-090C4493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2B5701-7F5D-6EB8-5E8B-2187440F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9787AA-E3B8-D450-9AB1-0FC68F0F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95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0E304-97D6-528B-3A20-EC11F205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1077C-7368-B791-607E-D4F32C0A1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9A6063-1F9B-FC73-8731-FDEF7017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71058B-806E-1EEB-FFB2-AA841143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92CCA-02EC-0CA1-30B5-660D1C80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2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68491-2C2D-D98D-B5FE-ECF3A4F0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52C395-D07C-B3BC-A662-20FC2E35E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4BB515-D656-43A9-B3AC-998C1979D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0EB0EF-685A-C3C4-74BD-D05D772E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5AEF94-8C85-4B2A-7D57-503C15C30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D4D8CA-B1B6-1A14-8A43-D8653D48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78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6A7A1-0821-0C3D-E064-F20FC1435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783539-51DB-C7D2-D379-599C9F264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57D998-1BA0-21E1-F1F1-8D58B5B1F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ACBF45-027F-4342-F4EF-ED7E0202D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E6C6AE-8E11-6900-C32A-F2E3CB9B6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750C76-8A44-6ED7-1E4A-DA3EA0E0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98C7C4-6CE7-2FF8-5F9E-99781C11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8BD852F-725B-B08C-8A97-D64FA86F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5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08365-597D-43B8-F617-0710F809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FB2C44-B901-9381-B305-60D20635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1AA7F9-56F5-FA4D-E706-D046204F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F004FB-1BC9-5D1D-ACA4-9B6EBE5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6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8E9BC2-D81B-53B0-4794-F440169B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58732F-DE59-FF16-1CC1-91485518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78D7E7-96DF-7E73-639C-2BF03FBB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7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EDADA-46B9-F5B4-7399-CBA6E969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462BDA-B3F7-9DEE-F13C-5A375580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DE2C08-E893-17B0-2379-2449FDBF2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4CE14C-F200-6694-6EC4-5250DD17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BE2F2D-5844-8F00-647C-32100FBD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7910B6-DC95-45EF-1D1B-1B8F58AA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68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6B29C-679D-021A-7ABC-A5D645BB3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EFC744-AFA6-ECC6-C1A5-1D8989CFE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6E8BEE-DF7F-EF87-2153-28CE28BC3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CCF4C7-1421-9306-3805-65C1CE01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85A850-4DF1-BFB0-EA70-931D20FF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CD17CE-1B5E-0667-74E1-5CDAB33F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67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B2BBC85-16FC-0044-B489-70D0BABDC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4EA873-B833-FF0A-A99A-5D8303B98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0B7B89-05AC-7F28-2929-0AFDE6D6B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7B3E-D390-4D55-8E68-B1ECFB4E1B2D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578791-DC26-4786-2405-7733112AA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EEC529-3CBB-7FC2-6292-E5B751538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Gefaltete Ecke 24"/>
          <p:cNvSpPr/>
          <p:nvPr/>
        </p:nvSpPr>
        <p:spPr>
          <a:xfrm rot="21399046">
            <a:off x="1594033" y="963783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starten mit…</a:t>
            </a:r>
          </a:p>
        </p:txBody>
      </p:sp>
      <p:sp>
        <p:nvSpPr>
          <p:cNvPr id="11" name="Wolkenförmige Legende 10"/>
          <p:cNvSpPr/>
          <p:nvPr/>
        </p:nvSpPr>
        <p:spPr>
          <a:xfrm>
            <a:off x="8007275" y="42584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2632451" y="3514482"/>
            <a:ext cx="6472988" cy="563230"/>
            <a:chOff x="2632451" y="3514482"/>
            <a:chExt cx="6472988" cy="563230"/>
          </a:xfrm>
        </p:grpSpPr>
        <p:sp>
          <p:nvSpPr>
            <p:cNvPr id="2" name="Abgerundetes Rechteck 1"/>
            <p:cNvSpPr/>
            <p:nvPr/>
          </p:nvSpPr>
          <p:spPr>
            <a:xfrm>
              <a:off x="2632451" y="3514482"/>
              <a:ext cx="6472988" cy="5632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 - </a:t>
              </a:r>
              <a:r>
                <a:rPr lang="de-DE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Quiz</a:t>
              </a:r>
            </a:p>
          </p:txBody>
        </p:sp>
        <p:sp>
          <p:nvSpPr>
            <p:cNvPr id="5" name="Flussdiagramm: Verbinder 4"/>
            <p:cNvSpPr/>
            <p:nvPr/>
          </p:nvSpPr>
          <p:spPr>
            <a:xfrm>
              <a:off x="8361336" y="3567497"/>
              <a:ext cx="457200" cy="457200"/>
            </a:xfrm>
            <a:prstGeom prst="flowChartConnecto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58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231605" y="1001630"/>
            <a:ext cx="6000752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Verfahrensablauf für die Familienstreitsachen</a:t>
            </a:r>
            <a:endParaRPr lang="de-DE" sz="2400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93273"/>
              </p:ext>
            </p:extLst>
          </p:nvPr>
        </p:nvGraphicFramePr>
        <p:xfrm>
          <a:off x="728662" y="1712950"/>
          <a:ext cx="2910705" cy="1959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0705">
                  <a:extLst>
                    <a:ext uri="{9D8B030D-6E8A-4147-A177-3AD203B41FA5}">
                      <a16:colId xmlns:a16="http://schemas.microsoft.com/office/drawing/2014/main" val="2879647156"/>
                    </a:ext>
                  </a:extLst>
                </a:gridCol>
              </a:tblGrid>
              <a:tr h="402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Früher erster Termin</a:t>
                      </a:r>
                      <a:endParaRPr lang="de-DE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598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(Antragsteller formlos laden, sofern er keine Auflagen hat, Antragsgegner förmlich laden, Antragsschrift zustellen) 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787258"/>
                  </a:ext>
                </a:extLst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886442"/>
              </p:ext>
            </p:extLst>
          </p:nvPr>
        </p:nvGraphicFramePr>
        <p:xfrm>
          <a:off x="4065164" y="3824131"/>
          <a:ext cx="2549117" cy="2576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9117">
                  <a:extLst>
                    <a:ext uri="{9D8B030D-6E8A-4147-A177-3AD203B41FA5}">
                      <a16:colId xmlns:a16="http://schemas.microsoft.com/office/drawing/2014/main" val="670462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Anzeige Rechtsanwalt und Begründung geht ein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17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70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Schriftwechsel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52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4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Haupttermin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60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5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Entscheidung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675052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81868"/>
              </p:ext>
            </p:extLst>
          </p:nvPr>
        </p:nvGraphicFramePr>
        <p:xfrm>
          <a:off x="7259356" y="1712950"/>
          <a:ext cx="4176487" cy="4480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87">
                  <a:extLst>
                    <a:ext uri="{9D8B030D-6E8A-4147-A177-3AD203B41FA5}">
                      <a16:colId xmlns:a16="http://schemas.microsoft.com/office/drawing/2014/main" val="9970865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Anzeige Rechtsanwalt und Begründung gehen nicht ein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09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02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Versäumnisbeschluss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(im schriftlichen Verfahren an beide Seiten zustellen)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58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6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Möglichkeit des Einspruchs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61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64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______________________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27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bei Auskunftsstufe ggf. nur Versäumnisteilbeschluss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1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068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nach 6 Monaten ggf. weglegen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05559"/>
                  </a:ext>
                </a:extLst>
              </a:tr>
            </a:tbl>
          </a:graphicData>
        </a:graphic>
      </p:graphicFrame>
      <p:sp>
        <p:nvSpPr>
          <p:cNvPr id="17" name="Pfeil nach unten 16"/>
          <p:cNvSpPr/>
          <p:nvPr/>
        </p:nvSpPr>
        <p:spPr>
          <a:xfrm rot="16200000">
            <a:off x="6543509" y="1589373"/>
            <a:ext cx="416130" cy="1214299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unten 17"/>
          <p:cNvSpPr/>
          <p:nvPr/>
        </p:nvSpPr>
        <p:spPr>
          <a:xfrm>
            <a:off x="6196200" y="2701554"/>
            <a:ext cx="416130" cy="1214299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51555"/>
              </p:ext>
            </p:extLst>
          </p:nvPr>
        </p:nvGraphicFramePr>
        <p:xfrm>
          <a:off x="3780501" y="1712950"/>
          <a:ext cx="2833780" cy="1717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3780">
                  <a:extLst>
                    <a:ext uri="{9D8B030D-6E8A-4147-A177-3AD203B41FA5}">
                      <a16:colId xmlns:a16="http://schemas.microsoft.com/office/drawing/2014/main" val="2595400147"/>
                    </a:ext>
                  </a:extLst>
                </a:gridCol>
              </a:tblGrid>
              <a:tr h="343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schriftliches Vorverfahren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929"/>
                  </a:ext>
                </a:extLst>
              </a:tr>
              <a:tr h="1373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(Antragsteller formlos, sofern keine Auflagen, Antragsgegner förmlich, Antragsschrift zustellen) 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633662"/>
                  </a:ext>
                </a:extLst>
              </a:tr>
            </a:tbl>
          </a:graphicData>
        </a:graphic>
      </p:graphicFrame>
      <p:sp>
        <p:nvSpPr>
          <p:cNvPr id="19" name="Gefaltete Ecke 18"/>
          <p:cNvSpPr/>
          <p:nvPr/>
        </p:nvSpPr>
        <p:spPr>
          <a:xfrm>
            <a:off x="9991265" y="159104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Rechtsanwalts-zwang für beide Seiten (§ 87 ZPO)</a:t>
            </a:r>
          </a:p>
        </p:txBody>
      </p:sp>
      <p:sp>
        <p:nvSpPr>
          <p:cNvPr id="20" name="Rechteck 19"/>
          <p:cNvSpPr/>
          <p:nvPr/>
        </p:nvSpPr>
        <p:spPr>
          <a:xfrm>
            <a:off x="871538" y="4113250"/>
            <a:ext cx="2938872" cy="14859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1600"/>
              <a:t>Zwangsgeldbeschlüsse zur Erzwingung einer Handlung sind möglich (der Beteiligte führt die Vollstreckung zugunsten der Landeskasse selbst)</a:t>
            </a:r>
          </a:p>
        </p:txBody>
      </p:sp>
      <p:sp>
        <p:nvSpPr>
          <p:cNvPr id="21" name="Rechteck 20"/>
          <p:cNvSpPr/>
          <p:nvPr/>
        </p:nvSpPr>
        <p:spPr>
          <a:xfrm>
            <a:off x="871538" y="5599150"/>
            <a:ext cx="2938872" cy="12588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1600"/>
              <a:t>Möglichkeit von gerichtlichen Vergleichsverhandlungen durch die Abgabe an die Mediationsabteilung </a:t>
            </a:r>
          </a:p>
        </p:txBody>
      </p:sp>
      <p:sp>
        <p:nvSpPr>
          <p:cNvPr id="23" name="Rechteck 22"/>
          <p:cNvSpPr/>
          <p:nvPr/>
        </p:nvSpPr>
        <p:spPr>
          <a:xfrm>
            <a:off x="220917" y="3839496"/>
            <a:ext cx="1710554" cy="3383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Hinweis</a:t>
            </a:r>
          </a:p>
        </p:txBody>
      </p:sp>
    </p:spTree>
    <p:extLst>
      <p:ext uri="{BB962C8B-B14F-4D97-AF65-F5344CB8AC3E}">
        <p14:creationId xmlns:p14="http://schemas.microsoft.com/office/powerpoint/2010/main" val="423724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5" name="Gefaltete Ecke 4"/>
          <p:cNvSpPr/>
          <p:nvPr/>
        </p:nvSpPr>
        <p:spPr>
          <a:xfrm>
            <a:off x="550687" y="336883"/>
            <a:ext cx="1741540" cy="1648871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Hierzu: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10">
            <a:extLst>
              <a:ext uri="{FF2B5EF4-FFF2-40B4-BE49-F238E27FC236}">
                <a16:creationId xmlns:a16="http://schemas.microsoft.com/office/drawing/2014/main" id="{02EDBB38-87F8-4682-9CBE-6C56EB483BF9}"/>
              </a:ext>
            </a:extLst>
          </p:cNvPr>
          <p:cNvSpPr/>
          <p:nvPr/>
        </p:nvSpPr>
        <p:spPr>
          <a:xfrm rot="331377">
            <a:off x="5225230" y="2832838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C4…</a:t>
            </a:r>
          </a:p>
        </p:txBody>
      </p:sp>
    </p:spTree>
    <p:extLst>
      <p:ext uri="{BB962C8B-B14F-4D97-AF65-F5344CB8AC3E}">
        <p14:creationId xmlns:p14="http://schemas.microsoft.com/office/powerpoint/2010/main" val="21664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67E4AC32-91FD-D268-2874-67610C8D1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9614"/>
              </p:ext>
            </p:extLst>
          </p:nvPr>
        </p:nvGraphicFramePr>
        <p:xfrm>
          <a:off x="175364" y="1155386"/>
          <a:ext cx="11883669" cy="5264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223">
                  <a:extLst>
                    <a:ext uri="{9D8B030D-6E8A-4147-A177-3AD203B41FA5}">
                      <a16:colId xmlns:a16="http://schemas.microsoft.com/office/drawing/2014/main" val="971932047"/>
                    </a:ext>
                  </a:extLst>
                </a:gridCol>
                <a:gridCol w="3961223">
                  <a:extLst>
                    <a:ext uri="{9D8B030D-6E8A-4147-A177-3AD203B41FA5}">
                      <a16:colId xmlns:a16="http://schemas.microsoft.com/office/drawing/2014/main" val="1071361394"/>
                    </a:ext>
                  </a:extLst>
                </a:gridCol>
                <a:gridCol w="3961223">
                  <a:extLst>
                    <a:ext uri="{9D8B030D-6E8A-4147-A177-3AD203B41FA5}">
                      <a16:colId xmlns:a16="http://schemas.microsoft.com/office/drawing/2014/main" val="1718208255"/>
                    </a:ext>
                  </a:extLst>
                </a:gridCol>
              </a:tblGrid>
              <a:tr h="5264203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Zugewinngemeinschaft</a:t>
                      </a:r>
                    </a:p>
                    <a:p>
                      <a:pPr algn="ctr"/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gesetzlich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Vermögenstrennung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selbständige Vermögensverwaltung mit Verfügungsbeschränkung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Zugewinnausgleich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Auflösung der Ehe durch Tod: gesetzlicher Erbteil + ¼ oder Zugewinnausgleich + Pflichtteil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Gütertrennung</a:t>
                      </a:r>
                    </a:p>
                    <a:p>
                      <a:pPr algn="ctr"/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vertraglich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vollständige Trennung der Vermögenswerte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selbständige Vermögensverwaltung ohne Verfügungs-beschränkung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 Ausgleich am Ende der Ehe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Gütergemeinschaft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vertraglich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vollständige </a:t>
                      </a:r>
                      <a:r>
                        <a:rPr lang="de-DE" sz="2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Verschmel-zung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</a:t>
                      </a:r>
                      <a:r>
                        <a:rPr lang="de-DE" sz="2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Vermögensmas-sen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(Gesamtgut)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Sondergut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Vorbehaltsgut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Ende Auseinandersetzung des Gesamtgutes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8884"/>
                  </a:ext>
                </a:extLst>
              </a:tr>
            </a:tbl>
          </a:graphicData>
        </a:graphic>
      </p:graphicFrame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202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9" name="Gefaltete Ecke 8"/>
          <p:cNvSpPr/>
          <p:nvPr/>
        </p:nvSpPr>
        <p:spPr>
          <a:xfrm rot="171909">
            <a:off x="2295726" y="4604995"/>
            <a:ext cx="1698972" cy="159820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1363 – 1390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179037">
            <a:off x="5821173" y="455515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1414 BGB</a:t>
            </a:r>
          </a:p>
        </p:txBody>
      </p:sp>
      <p:sp>
        <p:nvSpPr>
          <p:cNvPr id="11" name="Gefaltete Ecke 10"/>
          <p:cNvSpPr/>
          <p:nvPr/>
        </p:nvSpPr>
        <p:spPr>
          <a:xfrm rot="171909">
            <a:off x="9102356" y="4201408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1415 – 1518 BGB</a:t>
            </a:r>
          </a:p>
        </p:txBody>
      </p:sp>
      <p:sp>
        <p:nvSpPr>
          <p:cNvPr id="12" name="Gefaltete Ecke 11"/>
          <p:cNvSpPr/>
          <p:nvPr/>
        </p:nvSpPr>
        <p:spPr>
          <a:xfrm rot="171909">
            <a:off x="10685645" y="4312491"/>
            <a:ext cx="1200979" cy="1185299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1417 BGB</a:t>
            </a:r>
          </a:p>
        </p:txBody>
      </p:sp>
      <p:sp>
        <p:nvSpPr>
          <p:cNvPr id="13" name="Gefaltete Ecke 12"/>
          <p:cNvSpPr/>
          <p:nvPr/>
        </p:nvSpPr>
        <p:spPr>
          <a:xfrm rot="171909">
            <a:off x="10912672" y="5359726"/>
            <a:ext cx="1207830" cy="128797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1418 BGB</a:t>
            </a:r>
          </a:p>
        </p:txBody>
      </p:sp>
      <p:sp>
        <p:nvSpPr>
          <p:cNvPr id="3" name="Ellipse 2"/>
          <p:cNvSpPr/>
          <p:nvPr/>
        </p:nvSpPr>
        <p:spPr>
          <a:xfrm>
            <a:off x="8212808" y="5858934"/>
            <a:ext cx="3073327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nur noch geringe praktische Bedeutung </a:t>
            </a:r>
          </a:p>
        </p:txBody>
      </p:sp>
    </p:spTree>
    <p:extLst>
      <p:ext uri="{BB962C8B-B14F-4D97-AF65-F5344CB8AC3E}">
        <p14:creationId xmlns:p14="http://schemas.microsoft.com/office/powerpoint/2010/main" val="357456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028205" y="2775945"/>
            <a:ext cx="7944596" cy="291373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dotted" dirty="0"/>
              <a:t>Verfahrensrecht </a:t>
            </a:r>
            <a:endParaRPr lang="de-DE" sz="2400" dirty="0"/>
          </a:p>
          <a:p>
            <a:r>
              <a:rPr lang="de-DE" dirty="0"/>
              <a:t>§§ 261 – 265 </a:t>
            </a:r>
            <a:r>
              <a:rPr lang="de-DE" dirty="0" err="1"/>
              <a:t>FamFG</a:t>
            </a:r>
            <a:endParaRPr lang="de-DE" dirty="0"/>
          </a:p>
          <a:p>
            <a:r>
              <a:rPr lang="de-DE" dirty="0"/>
              <a:t> </a:t>
            </a:r>
            <a:endParaRPr lang="de-DE" sz="2400" dirty="0"/>
          </a:p>
          <a:p>
            <a:r>
              <a:rPr lang="de-DE" dirty="0"/>
              <a:t>örtliche Zuständigkeit: abhängig davon, ob eine Ehesache bereits anhängig ist </a:t>
            </a:r>
            <a:br>
              <a:rPr lang="de-DE" dirty="0"/>
            </a:br>
            <a:r>
              <a:rPr lang="de-DE" dirty="0"/>
              <a:t>(§ 262 I </a:t>
            </a:r>
            <a:r>
              <a:rPr lang="de-DE" dirty="0" err="1"/>
              <a:t>FamFG</a:t>
            </a:r>
            <a:r>
              <a:rPr lang="de-DE" dirty="0"/>
              <a:t>) oder nicht § 262 II </a:t>
            </a:r>
            <a:r>
              <a:rPr lang="de-DE" dirty="0" err="1"/>
              <a:t>FamFG</a:t>
            </a:r>
            <a:r>
              <a:rPr lang="de-DE" dirty="0"/>
              <a:t>, §§ 12, 13 ZPO (dann Aufenthaltsort)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funktionelle Zuständigkeit: Richter </a:t>
            </a:r>
          </a:p>
          <a:p>
            <a:r>
              <a:rPr lang="de-DE" dirty="0"/>
              <a:t>Antragsverfahren, Anwaltszwang (§ 114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203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157289" y="1380217"/>
            <a:ext cx="9815512" cy="152189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Auskunft </a:t>
            </a:r>
            <a:endParaRPr lang="de-DE" sz="2000" dirty="0"/>
          </a:p>
          <a:p>
            <a:r>
              <a:rPr lang="de-DE" sz="2000" dirty="0"/>
              <a:t>es besteht Ansprüche auf Auskunft, auf Belege und auf Wertermittlung ab Zustellung des Scheidungsantrags (§ 1379 I BGB) – gemäß § 1379 II BGB bereits ab der Trennung der Ehegatten – Schutz des Ausgleichsberechtigten </a:t>
            </a:r>
          </a:p>
        </p:txBody>
      </p:sp>
      <p:sp>
        <p:nvSpPr>
          <p:cNvPr id="9" name="Gefaltete Ecke 8"/>
          <p:cNvSpPr/>
          <p:nvPr/>
        </p:nvSpPr>
        <p:spPr>
          <a:xfrm rot="171909">
            <a:off x="10126971" y="2411056"/>
            <a:ext cx="1334654" cy="146099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1379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159314">
            <a:off x="1836374" y="3060179"/>
            <a:ext cx="1334654" cy="146099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261 – 265 </a:t>
            </a:r>
            <a:r>
              <a:rPr lang="de-DE" sz="2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0480" y="5122209"/>
            <a:ext cx="3711763" cy="15185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Bitte beachten: Folgesachen müssen immer min. zwei Wochen vor dem Termin beantragt werden.</a:t>
            </a:r>
          </a:p>
        </p:txBody>
      </p:sp>
    </p:spTree>
    <p:extLst>
      <p:ext uri="{BB962C8B-B14F-4D97-AF65-F5344CB8AC3E}">
        <p14:creationId xmlns:p14="http://schemas.microsoft.com/office/powerpoint/2010/main" val="81874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9" grpId="0" animBg="1"/>
      <p:bldP spid="10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3702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>
                <a:solidFill>
                  <a:prstClr val="black"/>
                </a:solidFill>
                <a:latin typeface="Calibri" panose="020F0502020204030204"/>
              </a:rPr>
              <a:t>204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381748"/>
              </p:ext>
            </p:extLst>
          </p:nvPr>
        </p:nvGraphicFramePr>
        <p:xfrm>
          <a:off x="1160486" y="957850"/>
          <a:ext cx="10326664" cy="2557463"/>
        </p:xfrm>
        <a:graphic>
          <a:graphicData uri="http://schemas.openxmlformats.org/drawingml/2006/table">
            <a:tbl>
              <a:tblPr firstRow="1" firstCol="1" bandRow="1"/>
              <a:tblGrid>
                <a:gridCol w="2282651">
                  <a:extLst>
                    <a:ext uri="{9D8B030D-6E8A-4147-A177-3AD203B41FA5}">
                      <a16:colId xmlns:a16="http://schemas.microsoft.com/office/drawing/2014/main" val="1027342301"/>
                    </a:ext>
                  </a:extLst>
                </a:gridCol>
                <a:gridCol w="8044013">
                  <a:extLst>
                    <a:ext uri="{9D8B030D-6E8A-4147-A177-3AD203B41FA5}">
                      <a16:colId xmlns:a16="http://schemas.microsoft.com/office/drawing/2014/main" val="1976566216"/>
                    </a:ext>
                  </a:extLst>
                </a:gridCol>
              </a:tblGrid>
              <a:tr h="897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Anfangsvermögen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Vermögen, das einem Ehegatten nach Abzug der Verbindlichkeiten zu Beginn des Güterstands (Beginn der Ehe) gehört (§ 1374 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583504"/>
                  </a:ext>
                </a:extLst>
              </a:tr>
              <a:tr h="882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Erbschaft oder Schenkung (§ 1374 II BGB) - Sinn: der andere Ehegatte soll an diesen unentgeltlichen Zuwendungen nicht teilhaben, weil sie nicht erarbeitet sind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112645"/>
                  </a:ext>
                </a:extLst>
              </a:tr>
              <a:tr h="388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Verbindlichkeiten / Schulden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640168"/>
                  </a:ext>
                </a:extLst>
              </a:tr>
              <a:tr h="3887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Bewertungsstichtag = bei Eintritt des Güterstandes (§ 1376 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281066"/>
                  </a:ext>
                </a:extLst>
              </a:tr>
            </a:tbl>
          </a:graphicData>
        </a:graphic>
      </p:graphicFrame>
      <p:sp>
        <p:nvSpPr>
          <p:cNvPr id="4" name="Abgerundetes Rechteck 3"/>
          <p:cNvSpPr/>
          <p:nvPr/>
        </p:nvSpPr>
        <p:spPr>
          <a:xfrm>
            <a:off x="657224" y="677389"/>
            <a:ext cx="2003074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Zugewinn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6950"/>
              </p:ext>
            </p:extLst>
          </p:nvPr>
        </p:nvGraphicFramePr>
        <p:xfrm>
          <a:off x="1160486" y="3668362"/>
          <a:ext cx="10326664" cy="2853468"/>
        </p:xfrm>
        <a:graphic>
          <a:graphicData uri="http://schemas.openxmlformats.org/drawingml/2006/table">
            <a:tbl>
              <a:tblPr firstRow="1" firstCol="1" bandRow="1"/>
              <a:tblGrid>
                <a:gridCol w="2240407">
                  <a:extLst>
                    <a:ext uri="{9D8B030D-6E8A-4147-A177-3AD203B41FA5}">
                      <a16:colId xmlns:a16="http://schemas.microsoft.com/office/drawing/2014/main" val="436855322"/>
                    </a:ext>
                  </a:extLst>
                </a:gridCol>
                <a:gridCol w="8086257">
                  <a:extLst>
                    <a:ext uri="{9D8B030D-6E8A-4147-A177-3AD203B41FA5}">
                      <a16:colId xmlns:a16="http://schemas.microsoft.com/office/drawing/2014/main" val="2534603796"/>
                    </a:ext>
                  </a:extLst>
                </a:gridCol>
              </a:tblGrid>
              <a:tr h="859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Endvermögen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Vermögen, das einem Ehegatten nach Abzug der Verbindlichkeiten am Ender der Ehe gehört (§ 1375 I S. a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63364"/>
                  </a:ext>
                </a:extLst>
              </a:tr>
              <a:tr h="429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alle Verbindlichkeiten / Schulden (§ 1375 I S. 2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23834"/>
                  </a:ext>
                </a:extLst>
              </a:tr>
              <a:tr h="1133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verschwendete Beträge o. ä. (§ 1375 II BGB) – Sinn: der andere Ehegatte soll keinen Nachteil haben, deren Wert wird fiktiv als Zugewinn angesetzt und unterliegt der Ausgleichspflicht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05310"/>
                  </a:ext>
                </a:extLst>
              </a:tr>
              <a:tr h="4299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Bewertungsstichtag = bei Rechtshängigkeit des Scheidungsantrags (§§ 1384, 1376 II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107807"/>
                  </a:ext>
                </a:extLst>
              </a:tr>
            </a:tbl>
          </a:graphicData>
        </a:graphic>
      </p:graphicFrame>
      <p:sp>
        <p:nvSpPr>
          <p:cNvPr id="13" name="Gefaltete Ecke 12"/>
          <p:cNvSpPr/>
          <p:nvPr/>
        </p:nvSpPr>
        <p:spPr>
          <a:xfrm>
            <a:off x="234760" y="131904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Endver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-mögen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179037">
            <a:off x="234760" y="248490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Anfangs-vermögen</a:t>
            </a:r>
          </a:p>
        </p:txBody>
      </p:sp>
      <p:sp>
        <p:nvSpPr>
          <p:cNvPr id="15" name="Gefaltete Ecke 14"/>
          <p:cNvSpPr/>
          <p:nvPr/>
        </p:nvSpPr>
        <p:spPr>
          <a:xfrm rot="21443015">
            <a:off x="270904" y="3718558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: 2 = Zugewinn-</a:t>
            </a:r>
            <a:r>
              <a:rPr lang="de-DE" sz="2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ausgleich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8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205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203349" y="1263711"/>
            <a:ext cx="9815512" cy="99134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das jeweilige Vermögen der Ehegatten wird nicht gemeinschaftliches Vermögen – dies gilt auch für Vermögen, das ein Ehegatte nach der Eheschließung erwirbt (§ 1363 I BGB)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203348" y="5535494"/>
            <a:ext cx="8994881" cy="10162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ein Ehegatte darf nur mit Einwilligung des anderen Ehegatten über das gesamte Vermögen verfügen (§ 1365 BGB) – Schutz der wirtschaftlichen Grundlage der Familie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8" y="2498863"/>
            <a:ext cx="9815512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jeder Ehegatte verwaltet sein Vermögen selbständig und kann grundsätzlich auch frei darüber verfügen (§ 1364 BGB)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203348" y="3774107"/>
            <a:ext cx="9815512" cy="14738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er handelt i. d. R. im eigenen Namen </a:t>
            </a:r>
          </a:p>
          <a:p>
            <a:pPr lvl="0"/>
            <a:r>
              <a:rPr lang="de-DE" sz="2000"/>
              <a:t>Ausnahme: Geschäfte zur Deckung des täglichen Lebensbedarfs bzw. Vorliegen einer Bevollmächtigung durch den anderen Ehegatten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282892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Vermögenstrennung</a:t>
            </a:r>
            <a:endParaRPr lang="de-DE" sz="24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57174" y="2331262"/>
            <a:ext cx="3171826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Vermögensverwaltung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10533055" y="1744365"/>
            <a:ext cx="1357649" cy="1249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1363 IIBGB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171694">
            <a:off x="9126301" y="3045322"/>
            <a:ext cx="1398626" cy="127820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1364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171909">
            <a:off x="9919433" y="5127212"/>
            <a:ext cx="1358986" cy="13049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1365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0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206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203349" y="1263711"/>
            <a:ext cx="9815512" cy="99134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bei Beendigung der Ehe durch Tod oder Auflösung zu Lebenszeit (z. B. Scheidung) ist der während der Ehe erzielte Vermögensgewinn auszugleichen (§ 1363 II S. 2 BGB)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203347" y="5081081"/>
            <a:ext cx="9815512" cy="13225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der Ehegatte, der während der Ehe einen höheren Zugewinn als der andere erwirtschaftet hat, ist zum Ausgleich verpflichtet = Hälfte des Überschusses an anderen Ehegatten wertmäßig herausgeben (§ 1378 I BGB)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8" y="2498863"/>
            <a:ext cx="9815512" cy="126940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/>
          </a:p>
          <a:p>
            <a:r>
              <a:rPr lang="de-DE" sz="2000" dirty="0"/>
              <a:t>überlebende Ehegatte kann bei der gesetzlichen Erbfolge wählen: </a:t>
            </a:r>
          </a:p>
          <a:p>
            <a:pPr lvl="0"/>
            <a:r>
              <a:rPr lang="de-DE" sz="2000" dirty="0"/>
              <a:t>gesetzlicher Erbteil + pauschal ¼ (§§ 1931 III, 1371 I BGB) = erbrechtlicher Ausgleich</a:t>
            </a:r>
          </a:p>
          <a:p>
            <a:pPr lvl="0"/>
            <a:r>
              <a:rPr lang="de-DE" sz="2000" dirty="0"/>
              <a:t>konkret berechneter Zugewinn + Pflichtteil (Erbausschlagung, § 1371 II, III BGB)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203348" y="4009501"/>
            <a:ext cx="9815512" cy="8633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Aufhebung des Güterstandes zu Lebzeiten der Ehegatten (z. B. Scheidung, Ehevertrag) </a:t>
            </a:r>
            <a:endParaRPr lang="de-DE" sz="2000" b="1" dirty="0"/>
          </a:p>
          <a:p>
            <a:r>
              <a:rPr lang="de-DE" sz="2000" b="1" dirty="0"/>
              <a:t>„rechnerischer“ Zugewinnausgleich (§ 1372 BGB)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282892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Zugewinnausgleich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10530103" y="1098073"/>
            <a:ext cx="1431419" cy="136586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1363 II S. 2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56014">
            <a:off x="10333108" y="2536569"/>
            <a:ext cx="1371503" cy="140794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1931 III, 1371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171909">
            <a:off x="10528428" y="3976782"/>
            <a:ext cx="1295934" cy="129543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1372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57174" y="2415696"/>
            <a:ext cx="3962401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Auflösung der Ehe durch Tod</a:t>
            </a:r>
            <a:endParaRPr lang="de-DE" sz="2400" dirty="0">
              <a:effectLst/>
            </a:endParaRPr>
          </a:p>
        </p:txBody>
      </p:sp>
      <p:sp>
        <p:nvSpPr>
          <p:cNvPr id="17" name="Gefaltete Ecke 16"/>
          <p:cNvSpPr/>
          <p:nvPr/>
        </p:nvSpPr>
        <p:spPr>
          <a:xfrm rot="21388012">
            <a:off x="10721987" y="5193173"/>
            <a:ext cx="1295934" cy="129543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1378 I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207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notarielle Beurkundung (§ 1410 BGB)</a:t>
            </a:r>
          </a:p>
          <a:p>
            <a:endParaRPr lang="de-DE" dirty="0"/>
          </a:p>
          <a:p>
            <a:pPr lvl="0"/>
            <a:r>
              <a:rPr lang="de-DE" dirty="0"/>
              <a:t>Inhalt: vertragliche Festlegung durch Ehegatten /Verlobte (§§ 1408 ff.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Regelung der güterrechtlichen Verhältnisse aller Art – Gütertrennung bzw. –</a:t>
            </a:r>
            <a:r>
              <a:rPr lang="de-DE" dirty="0" err="1"/>
              <a:t>gemeinschaft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jegliche Vereinbarungen über den 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Unterhaltsvereinbarungen sind nicht Gegenstand des Ehevertrages</a:t>
            </a:r>
          </a:p>
          <a:p>
            <a:r>
              <a:rPr lang="de-DE" dirty="0"/>
              <a:t> </a:t>
            </a:r>
          </a:p>
          <a:p>
            <a:pPr lvl="0"/>
            <a:r>
              <a:rPr lang="de-DE" dirty="0"/>
              <a:t>Gericht hat Inhalts- und Ausübungskontrolle – kein Ehegatte darf einseitig benachteiligt, kein Dritter geschädigt werden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3343276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Vertragliches Güterrecht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9786208" y="1070797"/>
            <a:ext cx="1431419" cy="136586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1410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56014">
            <a:off x="10333108" y="2536569"/>
            <a:ext cx="1371503" cy="140794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1408 </a:t>
            </a:r>
            <a:r>
              <a:rPr lang="de-DE" sz="2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ff.BGB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42950" y="1460613"/>
            <a:ext cx="1757364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Ehevertrag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8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208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vollständige Trennung der Vermögensmasse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Ehegatte verwaltet sein Vermögen selbständig und ohne Verfügungsbeschränkungen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am Ende der Ehe findet kein Ausgleich von erwirtschaftetem Zugewinn statt</a:t>
            </a:r>
          </a:p>
          <a:p>
            <a:endParaRPr lang="de-DE" dirty="0"/>
          </a:p>
          <a:p>
            <a:r>
              <a:rPr lang="de-DE" dirty="0"/>
              <a:t>Ende: Tod eines Ehegatten, Scheidung, Aufhebung der Ehe, Abschluss eines entsprechenden Ehevertrages </a:t>
            </a:r>
            <a:endParaRPr lang="de-DE" dirty="0">
              <a:effectLst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3343276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Vertragliches Güterrecht</a:t>
            </a:r>
            <a:endParaRPr lang="de-DE" sz="2400" dirty="0">
              <a:effectLst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42949" y="1460613"/>
            <a:ext cx="2328863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Gütertrennung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48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209</a:t>
            </a: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umfasst sämtliche Verfahren, die nicht den anderen Familienstreitsachen zugeordnet werden kann – z. B.: Ansprüche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zwischen Verlobten mit der Beendigung des Verlöbnisses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der Ehe / LPS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dem Eltern-Kind-Verhältnis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dem Umgangsrecht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3" y="1100890"/>
            <a:ext cx="818279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sonstige Familiensachen (§ 266 I </a:t>
            </a:r>
            <a:r>
              <a:rPr lang="de-DE" sz="2400" b="1" dirty="0" err="1"/>
              <a:t>FamFG</a:t>
            </a:r>
            <a:r>
              <a:rPr lang="de-DE" sz="2400" b="1" dirty="0"/>
              <a:t>)/LPS </a:t>
            </a:r>
            <a:endParaRPr lang="de-DE" sz="24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8191632" y="4088986"/>
            <a:ext cx="1961055" cy="1879517"/>
            <a:chOff x="8191632" y="4088986"/>
            <a:chExt cx="1961055" cy="1879517"/>
          </a:xfrm>
        </p:grpSpPr>
        <p:sp>
          <p:nvSpPr>
            <p:cNvPr id="9" name="Gefaltete Ecke 8"/>
            <p:cNvSpPr/>
            <p:nvPr/>
          </p:nvSpPr>
          <p:spPr>
            <a:xfrm rot="329004">
              <a:off x="8191632" y="4088986"/>
              <a:ext cx="1961055" cy="1879517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…noch wach??</a:t>
              </a:r>
            </a:p>
            <a:p>
              <a:pPr algn="ctr"/>
              <a:endPara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3" name="Smiley 2"/>
            <p:cNvSpPr/>
            <p:nvPr/>
          </p:nvSpPr>
          <p:spPr>
            <a:xfrm rot="259031">
              <a:off x="8800683" y="5157965"/>
              <a:ext cx="742950" cy="728662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9481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998</Words>
  <Application>Microsoft Office PowerPoint</Application>
  <PresentationFormat>Breitbild</PresentationFormat>
  <Paragraphs>214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Katja</dc:creator>
  <cp:lastModifiedBy>Carus, Natascha</cp:lastModifiedBy>
  <cp:revision>25</cp:revision>
  <dcterms:created xsi:type="dcterms:W3CDTF">2023-03-11T16:47:52Z</dcterms:created>
  <dcterms:modified xsi:type="dcterms:W3CDTF">2025-01-29T09:14:49Z</dcterms:modified>
</cp:coreProperties>
</file>