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3" r:id="rId2"/>
    <p:sldId id="264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934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13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4A0437-6460-4423-8122-46E0F8B7820C}" type="datetimeFigureOut">
              <a:rPr lang="de-DE" smtClean="0"/>
              <a:t>11.01.2024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482BB6-CA04-4C7F-B620-2B604E6CD8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5067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021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706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204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158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291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075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585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727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378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719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141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320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NUL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NUL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NULL"/><Relationship Id="rId5" Type="http://schemas.openxmlformats.org/officeDocument/2006/relationships/image" Target="NULL"/><Relationship Id="rId10" Type="http://schemas.openxmlformats.org/officeDocument/2006/relationships/image" Target="../media/image11.png"/><Relationship Id="rId4" Type="http://schemas.openxmlformats.org/officeDocument/2006/relationships/image" Target="../media/image8.png"/><Relationship Id="rId9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9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2690474" y="-1126666"/>
            <a:ext cx="6811053" cy="9678229"/>
          </a:xfrm>
          <a:custGeom>
            <a:avLst/>
            <a:gdLst/>
            <a:ahLst/>
            <a:cxnLst/>
            <a:rect l="l" t="t" r="r" b="b"/>
            <a:pathLst>
              <a:path w="10216580" h="14517343">
                <a:moveTo>
                  <a:pt x="0" y="0"/>
                </a:moveTo>
                <a:lnTo>
                  <a:pt x="10216580" y="0"/>
                </a:lnTo>
                <a:lnTo>
                  <a:pt x="10216580" y="14517342"/>
                </a:lnTo>
                <a:lnTo>
                  <a:pt x="0" y="1451734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5000"/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TextBox 3"/>
          <p:cNvSpPr txBox="1"/>
          <p:nvPr/>
        </p:nvSpPr>
        <p:spPr>
          <a:xfrm>
            <a:off x="2000974" y="571500"/>
            <a:ext cx="9174361" cy="220573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8587"/>
              </a:lnSpc>
            </a:pPr>
            <a:r>
              <a:rPr lang="en-US" sz="6134">
                <a:solidFill>
                  <a:srgbClr val="000000"/>
                </a:solidFill>
                <a:latin typeface="Canva Sans Bold"/>
              </a:rPr>
              <a:t>Sicherungsmaßnahmen </a:t>
            </a:r>
          </a:p>
          <a:p>
            <a:pPr algn="ctr" defTabSz="609630">
              <a:lnSpc>
                <a:spcPts val="8587"/>
              </a:lnSpc>
            </a:pPr>
            <a:endParaRPr lang="en-US" sz="6134">
              <a:solidFill>
                <a:srgbClr val="000000"/>
              </a:solidFill>
              <a:latin typeface="Canva Sans Bold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4944815" y="1765434"/>
            <a:ext cx="2302371" cy="76944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5973"/>
              </a:lnSpc>
              <a:spcBef>
                <a:spcPct val="0"/>
              </a:spcBef>
            </a:pPr>
            <a:r>
              <a:rPr lang="en-US" sz="4266">
                <a:solidFill>
                  <a:srgbClr val="000000"/>
                </a:solidFill>
                <a:latin typeface="Calibri"/>
                <a:ea typeface="Lato Bold"/>
              </a:rPr>
              <a:t>§ 21 InsO</a:t>
            </a:r>
          </a:p>
        </p:txBody>
      </p:sp>
    </p:spTree>
    <p:extLst>
      <p:ext uri="{BB962C8B-B14F-4D97-AF65-F5344CB8AC3E}">
        <p14:creationId xmlns:p14="http://schemas.microsoft.com/office/powerpoint/2010/main" val="249149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9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3837187" y="913932"/>
            <a:ext cx="4876800" cy="1471907"/>
          </a:xfrm>
          <a:custGeom>
            <a:avLst/>
            <a:gdLst/>
            <a:ahLst/>
            <a:cxnLst/>
            <a:rect l="l" t="t" r="r" b="b"/>
            <a:pathLst>
              <a:path w="7315200" h="2207860">
                <a:moveTo>
                  <a:pt x="0" y="0"/>
                </a:moveTo>
                <a:lnTo>
                  <a:pt x="7315200" y="0"/>
                </a:lnTo>
                <a:lnTo>
                  <a:pt x="7315200" y="2207860"/>
                </a:lnTo>
                <a:lnTo>
                  <a:pt x="0" y="220786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2643604" y="2873596"/>
            <a:ext cx="559365" cy="3298605"/>
          </a:xfrm>
          <a:custGeom>
            <a:avLst/>
            <a:gdLst/>
            <a:ahLst/>
            <a:cxnLst/>
            <a:rect l="l" t="t" r="r" b="b"/>
            <a:pathLst>
              <a:path w="839047" h="4947907">
                <a:moveTo>
                  <a:pt x="0" y="0"/>
                </a:moveTo>
                <a:lnTo>
                  <a:pt x="839047" y="0"/>
                </a:lnTo>
                <a:lnTo>
                  <a:pt x="839047" y="4947907"/>
                </a:lnTo>
                <a:lnTo>
                  <a:pt x="0" y="494790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4" name="TextBox 4"/>
          <p:cNvSpPr txBox="1"/>
          <p:nvPr/>
        </p:nvSpPr>
        <p:spPr>
          <a:xfrm>
            <a:off x="179587" y="255626"/>
            <a:ext cx="12192000" cy="220573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8587"/>
              </a:lnSpc>
            </a:pPr>
            <a:r>
              <a:rPr lang="en-US" sz="6134">
                <a:solidFill>
                  <a:srgbClr val="000000"/>
                </a:solidFill>
                <a:latin typeface="Canva Sans Bold"/>
              </a:rPr>
              <a:t>Wann wird das Insolvenzverfahren eröffnet?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3688905" y="4228422"/>
            <a:ext cx="3579912" cy="3847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2986"/>
              </a:lnSpc>
              <a:spcBef>
                <a:spcPct val="0"/>
              </a:spcBef>
            </a:pPr>
            <a:r>
              <a:rPr lang="en-US" sz="2133">
                <a:solidFill>
                  <a:srgbClr val="000000"/>
                </a:solidFill>
                <a:latin typeface="Lato Bold"/>
              </a:rPr>
              <a:t>Liegt ein Insolvenzgrund vor?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3688905" y="5628386"/>
            <a:ext cx="5727700" cy="3847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2986"/>
              </a:lnSpc>
              <a:spcBef>
                <a:spcPct val="0"/>
              </a:spcBef>
            </a:pPr>
            <a:r>
              <a:rPr lang="en-US" sz="2133">
                <a:solidFill>
                  <a:srgbClr val="000000"/>
                </a:solidFill>
                <a:latin typeface="Lato Bold"/>
              </a:rPr>
              <a:t>Kann der Schuldner sich das Verfahren leisten?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3688905" y="2829146"/>
            <a:ext cx="3283347" cy="3847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2986"/>
              </a:lnSpc>
              <a:spcBef>
                <a:spcPct val="0"/>
              </a:spcBef>
            </a:pPr>
            <a:r>
              <a:rPr lang="en-US" sz="2133">
                <a:solidFill>
                  <a:srgbClr val="000000"/>
                </a:solidFill>
                <a:latin typeface="Lato Bold"/>
              </a:rPr>
              <a:t>Wurde ein Antrag gestellt?</a:t>
            </a:r>
          </a:p>
        </p:txBody>
      </p:sp>
    </p:spTree>
    <p:extLst>
      <p:ext uri="{BB962C8B-B14F-4D97-AF65-F5344CB8AC3E}">
        <p14:creationId xmlns:p14="http://schemas.microsoft.com/office/powerpoint/2010/main" val="216353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9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3398196" y="557176"/>
            <a:ext cx="4876800" cy="1471907"/>
          </a:xfrm>
          <a:custGeom>
            <a:avLst/>
            <a:gdLst/>
            <a:ahLst/>
            <a:cxnLst/>
            <a:rect l="l" t="t" r="r" b="b"/>
            <a:pathLst>
              <a:path w="7315200" h="2207860">
                <a:moveTo>
                  <a:pt x="0" y="0"/>
                </a:moveTo>
                <a:lnTo>
                  <a:pt x="7315200" y="0"/>
                </a:lnTo>
                <a:lnTo>
                  <a:pt x="7315200" y="2207861"/>
                </a:lnTo>
                <a:lnTo>
                  <a:pt x="0" y="22078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924169" y="904697"/>
            <a:ext cx="1820163" cy="1890347"/>
          </a:xfrm>
          <a:custGeom>
            <a:avLst/>
            <a:gdLst/>
            <a:ahLst/>
            <a:cxnLst/>
            <a:rect l="l" t="t" r="r" b="b"/>
            <a:pathLst>
              <a:path w="2730244" h="2835520">
                <a:moveTo>
                  <a:pt x="0" y="0"/>
                </a:moveTo>
                <a:lnTo>
                  <a:pt x="2730244" y="0"/>
                </a:lnTo>
                <a:lnTo>
                  <a:pt x="2730244" y="2835520"/>
                </a:lnTo>
                <a:lnTo>
                  <a:pt x="0" y="283552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1958475" y="4284042"/>
            <a:ext cx="572740" cy="595829"/>
          </a:xfrm>
          <a:custGeom>
            <a:avLst/>
            <a:gdLst/>
            <a:ahLst/>
            <a:cxnLst/>
            <a:rect l="l" t="t" r="r" b="b"/>
            <a:pathLst>
              <a:path w="859110" h="893743">
                <a:moveTo>
                  <a:pt x="0" y="0"/>
                </a:moveTo>
                <a:lnTo>
                  <a:pt x="859110" y="0"/>
                </a:lnTo>
                <a:lnTo>
                  <a:pt x="859110" y="893743"/>
                </a:lnTo>
                <a:lnTo>
                  <a:pt x="0" y="89374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5" name="TextBox 5"/>
          <p:cNvSpPr txBox="1"/>
          <p:nvPr/>
        </p:nvSpPr>
        <p:spPr>
          <a:xfrm>
            <a:off x="3983488" y="106469"/>
            <a:ext cx="3706217" cy="11028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8587"/>
              </a:lnSpc>
            </a:pPr>
            <a:r>
              <a:rPr lang="en-US" sz="6134">
                <a:solidFill>
                  <a:srgbClr val="000000"/>
                </a:solidFill>
                <a:latin typeface="Canva Sans Bold"/>
              </a:rPr>
              <a:t>Stundung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3983488" y="1248680"/>
            <a:ext cx="3706217" cy="4103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173"/>
              </a:lnSpc>
            </a:pPr>
            <a:r>
              <a:rPr lang="en-US" sz="2266">
                <a:solidFill>
                  <a:srgbClr val="000000"/>
                </a:solidFill>
                <a:latin typeface="Calibri"/>
                <a:ea typeface="Canva Sans"/>
              </a:rPr>
              <a:t>§4a InsO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327105" y="3235022"/>
            <a:ext cx="11537790" cy="11541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4480"/>
              </a:lnSpc>
              <a:spcBef>
                <a:spcPct val="0"/>
              </a:spcBef>
            </a:pPr>
            <a:r>
              <a:rPr lang="en-US" sz="3200">
                <a:solidFill>
                  <a:srgbClr val="994034"/>
                </a:solidFill>
                <a:latin typeface="Oswald Bold"/>
              </a:rPr>
              <a:t>„Verfahrenskosten sind  nicht aufgehoben, sondern aufgeschoben“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3240414" y="4317153"/>
            <a:ext cx="11537790" cy="22698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defTabSz="609630">
              <a:lnSpc>
                <a:spcPts val="3920"/>
              </a:lnSpc>
            </a:pPr>
            <a:r>
              <a:rPr lang="en-US" sz="2800">
                <a:solidFill>
                  <a:srgbClr val="000000"/>
                </a:solidFill>
                <a:latin typeface="Lato Bold"/>
              </a:rPr>
              <a:t>nur für natürliche Personen</a:t>
            </a:r>
          </a:p>
          <a:p>
            <a:pPr defTabSz="609630">
              <a:lnSpc>
                <a:spcPts val="3920"/>
              </a:lnSpc>
            </a:pPr>
            <a:endParaRPr lang="en-US" sz="2800">
              <a:solidFill>
                <a:srgbClr val="000000"/>
              </a:solidFill>
              <a:latin typeface="Lato Bold"/>
            </a:endParaRPr>
          </a:p>
          <a:p>
            <a:pPr defTabSz="609630">
              <a:lnSpc>
                <a:spcPts val="3920"/>
              </a:lnSpc>
              <a:spcBef>
                <a:spcPct val="0"/>
              </a:spcBef>
            </a:pPr>
            <a:r>
              <a:rPr lang="en-US" sz="2800">
                <a:solidFill>
                  <a:srgbClr val="000000"/>
                </a:solidFill>
                <a:latin typeface="Lato Bold"/>
              </a:rPr>
              <a:t>+Antrag auf Restschuldbefreiung</a:t>
            </a:r>
          </a:p>
          <a:p>
            <a:pPr defTabSz="609630">
              <a:lnSpc>
                <a:spcPts val="2986"/>
              </a:lnSpc>
              <a:spcBef>
                <a:spcPct val="0"/>
              </a:spcBef>
            </a:pPr>
            <a:endParaRPr lang="en-US" sz="2800">
              <a:solidFill>
                <a:srgbClr val="000000"/>
              </a:solidFill>
              <a:latin typeface="Lato Bold"/>
            </a:endParaRPr>
          </a:p>
          <a:p>
            <a:pPr defTabSz="609630">
              <a:lnSpc>
                <a:spcPts val="2986"/>
              </a:lnSpc>
              <a:spcBef>
                <a:spcPct val="0"/>
              </a:spcBef>
            </a:pPr>
            <a:endParaRPr lang="en-US" sz="2800">
              <a:solidFill>
                <a:srgbClr val="000000"/>
              </a:solidFill>
              <a:latin typeface="Lato Bold"/>
            </a:endParaRPr>
          </a:p>
        </p:txBody>
      </p:sp>
      <p:sp>
        <p:nvSpPr>
          <p:cNvPr id="9" name="Freeform 9"/>
          <p:cNvSpPr/>
          <p:nvPr/>
        </p:nvSpPr>
        <p:spPr>
          <a:xfrm>
            <a:off x="1958475" y="5399690"/>
            <a:ext cx="572740" cy="595829"/>
          </a:xfrm>
          <a:custGeom>
            <a:avLst/>
            <a:gdLst/>
            <a:ahLst/>
            <a:cxnLst/>
            <a:rect l="l" t="t" r="r" b="b"/>
            <a:pathLst>
              <a:path w="859110" h="893743">
                <a:moveTo>
                  <a:pt x="0" y="0"/>
                </a:moveTo>
                <a:lnTo>
                  <a:pt x="859110" y="0"/>
                </a:lnTo>
                <a:lnTo>
                  <a:pt x="859110" y="893743"/>
                </a:lnTo>
                <a:lnTo>
                  <a:pt x="0" y="89374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405977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9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3897405" y="235116"/>
            <a:ext cx="4876800" cy="1471907"/>
          </a:xfrm>
          <a:custGeom>
            <a:avLst/>
            <a:gdLst/>
            <a:ahLst/>
            <a:cxnLst/>
            <a:rect l="l" t="t" r="r" b="b"/>
            <a:pathLst>
              <a:path w="7315200" h="2207860">
                <a:moveTo>
                  <a:pt x="0" y="0"/>
                </a:moveTo>
                <a:lnTo>
                  <a:pt x="7315200" y="0"/>
                </a:lnTo>
                <a:lnTo>
                  <a:pt x="7315200" y="2207861"/>
                </a:lnTo>
                <a:lnTo>
                  <a:pt x="0" y="22078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TextBox 3"/>
          <p:cNvSpPr txBox="1"/>
          <p:nvPr/>
        </p:nvSpPr>
        <p:spPr>
          <a:xfrm>
            <a:off x="1283933" y="120816"/>
            <a:ext cx="10103743" cy="11028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8587"/>
              </a:lnSpc>
            </a:pPr>
            <a:r>
              <a:rPr lang="en-US" sz="6134">
                <a:solidFill>
                  <a:srgbClr val="000000"/>
                </a:solidFill>
                <a:latin typeface="Canva Sans Bold"/>
              </a:rPr>
              <a:t>Abweisung mangels Masse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1283933" y="1120730"/>
            <a:ext cx="10103743" cy="4103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173"/>
              </a:lnSpc>
            </a:pPr>
            <a:r>
              <a:rPr lang="en-US" sz="2266">
                <a:solidFill>
                  <a:srgbClr val="000000"/>
                </a:solidFill>
                <a:latin typeface="Calibri"/>
                <a:ea typeface="Canva Sans"/>
              </a:rPr>
              <a:t>§ 26 InsO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1648215" y="2115328"/>
            <a:ext cx="10543785" cy="11541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4480"/>
              </a:lnSpc>
              <a:spcBef>
                <a:spcPct val="0"/>
              </a:spcBef>
            </a:pPr>
            <a:r>
              <a:rPr lang="en-US" sz="3200" dirty="0">
                <a:solidFill>
                  <a:srgbClr val="000000"/>
                </a:solidFill>
                <a:latin typeface="Oswald Bold"/>
              </a:rPr>
              <a:t>„</a:t>
            </a:r>
            <a:r>
              <a:rPr lang="en-US" sz="3200" dirty="0" err="1">
                <a:solidFill>
                  <a:srgbClr val="994034"/>
                </a:solidFill>
                <a:latin typeface="Oswald Bold"/>
              </a:rPr>
              <a:t>Vermögen</a:t>
            </a:r>
            <a:r>
              <a:rPr lang="en-US" sz="3200" dirty="0">
                <a:solidFill>
                  <a:srgbClr val="994034"/>
                </a:solidFill>
                <a:latin typeface="Oswald Bold"/>
              </a:rPr>
              <a:t> des </a:t>
            </a:r>
            <a:r>
              <a:rPr lang="en-US" sz="3200" dirty="0" err="1">
                <a:solidFill>
                  <a:srgbClr val="994034"/>
                </a:solidFill>
                <a:latin typeface="Oswald Bold"/>
              </a:rPr>
              <a:t>Schuldners</a:t>
            </a:r>
            <a:r>
              <a:rPr lang="en-US" sz="3200" dirty="0">
                <a:solidFill>
                  <a:srgbClr val="994034"/>
                </a:solidFill>
                <a:latin typeface="Oswald Bold"/>
              </a:rPr>
              <a:t> </a:t>
            </a:r>
            <a:r>
              <a:rPr lang="en-US" sz="3200" dirty="0" err="1">
                <a:solidFill>
                  <a:srgbClr val="994034"/>
                </a:solidFill>
                <a:latin typeface="Oswald Bold"/>
              </a:rPr>
              <a:t>reicht</a:t>
            </a:r>
            <a:r>
              <a:rPr lang="en-US" sz="3200" dirty="0">
                <a:solidFill>
                  <a:srgbClr val="994034"/>
                </a:solidFill>
                <a:latin typeface="Oswald Bold"/>
              </a:rPr>
              <a:t> </a:t>
            </a:r>
            <a:r>
              <a:rPr lang="en-US" sz="3200" dirty="0" err="1">
                <a:solidFill>
                  <a:srgbClr val="994034"/>
                </a:solidFill>
                <a:latin typeface="Oswald Bold"/>
              </a:rPr>
              <a:t>voraussichtlich</a:t>
            </a:r>
            <a:r>
              <a:rPr lang="en-US" sz="3200" dirty="0">
                <a:solidFill>
                  <a:srgbClr val="994034"/>
                </a:solidFill>
                <a:latin typeface="Oswald Bold"/>
              </a:rPr>
              <a:t> </a:t>
            </a:r>
            <a:r>
              <a:rPr lang="en-US" sz="3200" dirty="0" err="1">
                <a:solidFill>
                  <a:srgbClr val="994034"/>
                </a:solidFill>
                <a:latin typeface="Oswald Bold"/>
              </a:rPr>
              <a:t>nicht</a:t>
            </a:r>
            <a:r>
              <a:rPr lang="en-US" sz="3200" dirty="0">
                <a:solidFill>
                  <a:srgbClr val="994034"/>
                </a:solidFill>
                <a:latin typeface="Oswald Bold"/>
              </a:rPr>
              <a:t> </a:t>
            </a:r>
            <a:r>
              <a:rPr lang="en-US" sz="3200" dirty="0" err="1">
                <a:solidFill>
                  <a:srgbClr val="994034"/>
                </a:solidFill>
                <a:latin typeface="Oswald Bold"/>
              </a:rPr>
              <a:t>aus</a:t>
            </a:r>
            <a:r>
              <a:rPr lang="en-US" sz="3200" dirty="0">
                <a:solidFill>
                  <a:srgbClr val="994034"/>
                </a:solidFill>
                <a:latin typeface="Oswald Bold"/>
              </a:rPr>
              <a:t>, um die </a:t>
            </a:r>
            <a:r>
              <a:rPr lang="en-US" sz="3200" dirty="0" err="1">
                <a:solidFill>
                  <a:srgbClr val="994034"/>
                </a:solidFill>
                <a:latin typeface="Oswald Bold"/>
              </a:rPr>
              <a:t>Verfahrenskosten</a:t>
            </a:r>
            <a:r>
              <a:rPr lang="en-US" sz="3200" dirty="0">
                <a:solidFill>
                  <a:srgbClr val="994034"/>
                </a:solidFill>
                <a:latin typeface="Oswald Bold"/>
              </a:rPr>
              <a:t> </a:t>
            </a:r>
            <a:r>
              <a:rPr lang="en-US" sz="3200" dirty="0" err="1">
                <a:solidFill>
                  <a:srgbClr val="994034"/>
                </a:solidFill>
                <a:latin typeface="Oswald Bold"/>
              </a:rPr>
              <a:t>zu</a:t>
            </a:r>
            <a:r>
              <a:rPr lang="en-US" sz="3200" dirty="0">
                <a:solidFill>
                  <a:srgbClr val="994034"/>
                </a:solidFill>
                <a:latin typeface="Oswald Bold"/>
              </a:rPr>
              <a:t> </a:t>
            </a:r>
            <a:r>
              <a:rPr lang="en-US" sz="3200" dirty="0" err="1">
                <a:solidFill>
                  <a:srgbClr val="994034"/>
                </a:solidFill>
                <a:latin typeface="Oswald Bold"/>
              </a:rPr>
              <a:t>decken</a:t>
            </a:r>
            <a:r>
              <a:rPr lang="en-US" sz="3200" dirty="0">
                <a:solidFill>
                  <a:srgbClr val="994034"/>
                </a:solidFill>
                <a:latin typeface="Oswald Bold"/>
              </a:rPr>
              <a:t>“</a:t>
            </a:r>
          </a:p>
        </p:txBody>
      </p:sp>
      <p:sp>
        <p:nvSpPr>
          <p:cNvPr id="6" name="Freeform 6"/>
          <p:cNvSpPr/>
          <p:nvPr/>
        </p:nvSpPr>
        <p:spPr>
          <a:xfrm>
            <a:off x="0" y="812991"/>
            <a:ext cx="1820163" cy="1890347"/>
          </a:xfrm>
          <a:custGeom>
            <a:avLst/>
            <a:gdLst/>
            <a:ahLst/>
            <a:cxnLst/>
            <a:rect l="l" t="t" r="r" b="b"/>
            <a:pathLst>
              <a:path w="2730244" h="2835520">
                <a:moveTo>
                  <a:pt x="0" y="0"/>
                </a:moveTo>
                <a:lnTo>
                  <a:pt x="2730244" y="0"/>
                </a:lnTo>
                <a:lnTo>
                  <a:pt x="2730244" y="2835520"/>
                </a:lnTo>
                <a:lnTo>
                  <a:pt x="0" y="283552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7" name="TextBox 7"/>
          <p:cNvSpPr txBox="1"/>
          <p:nvPr/>
        </p:nvSpPr>
        <p:spPr>
          <a:xfrm>
            <a:off x="-2143078" y="4840326"/>
            <a:ext cx="10543785" cy="3847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2986"/>
              </a:lnSpc>
              <a:spcBef>
                <a:spcPct val="0"/>
              </a:spcBef>
            </a:pPr>
            <a:r>
              <a:rPr lang="en-US" sz="2133">
                <a:solidFill>
                  <a:srgbClr val="000000"/>
                </a:solidFill>
                <a:latin typeface="Lato Bold"/>
              </a:rPr>
              <a:t>Natürliche Person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-2143078" y="5630689"/>
            <a:ext cx="10543785" cy="3847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2986"/>
              </a:lnSpc>
              <a:spcBef>
                <a:spcPct val="0"/>
              </a:spcBef>
            </a:pPr>
            <a:r>
              <a:rPr lang="en-US" sz="2133">
                <a:solidFill>
                  <a:srgbClr val="000000"/>
                </a:solidFill>
                <a:latin typeface="Lato Bold"/>
              </a:rPr>
              <a:t>Juristische Person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4641341" y="4840326"/>
            <a:ext cx="10543785" cy="3847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2986"/>
              </a:lnSpc>
              <a:spcBef>
                <a:spcPct val="0"/>
              </a:spcBef>
            </a:pPr>
            <a:r>
              <a:rPr lang="en-US" sz="2133">
                <a:solidFill>
                  <a:srgbClr val="000000"/>
                </a:solidFill>
                <a:latin typeface="Lato Bold"/>
              </a:rPr>
              <a:t>Schuldnerverzeichnis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4501662" y="5668789"/>
            <a:ext cx="10543785" cy="3847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2986"/>
              </a:lnSpc>
              <a:spcBef>
                <a:spcPct val="0"/>
              </a:spcBef>
            </a:pPr>
            <a:r>
              <a:rPr lang="en-US" sz="2133">
                <a:solidFill>
                  <a:srgbClr val="000000"/>
                </a:solidFill>
                <a:latin typeface="Lato Bold"/>
              </a:rPr>
              <a:t>Handelsregister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5393375" y="4193049"/>
            <a:ext cx="1884859" cy="44884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546"/>
              </a:lnSpc>
              <a:spcBef>
                <a:spcPct val="0"/>
              </a:spcBef>
            </a:pPr>
            <a:r>
              <a:rPr lang="en-US" sz="2533">
                <a:solidFill>
                  <a:srgbClr val="ED1C24"/>
                </a:solidFill>
                <a:latin typeface="Lato Bold"/>
              </a:rPr>
              <a:t>Ausfertigung</a:t>
            </a:r>
          </a:p>
        </p:txBody>
      </p:sp>
      <p:pic>
        <p:nvPicPr>
          <p:cNvPr id="12" name="Picture 12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5387489" y="4972431"/>
            <a:ext cx="2666154" cy="1199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05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9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388356" y="452826"/>
            <a:ext cx="11343725" cy="5916469"/>
          </a:xfrm>
          <a:custGeom>
            <a:avLst/>
            <a:gdLst/>
            <a:ahLst/>
            <a:cxnLst/>
            <a:rect l="l" t="t" r="r" b="b"/>
            <a:pathLst>
              <a:path w="17015588" h="8874704">
                <a:moveTo>
                  <a:pt x="0" y="0"/>
                </a:moveTo>
                <a:lnTo>
                  <a:pt x="17015588" y="0"/>
                </a:lnTo>
                <a:lnTo>
                  <a:pt x="17015588" y="8874704"/>
                </a:lnTo>
                <a:lnTo>
                  <a:pt x="0" y="887470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b="-7848"/>
            </a:stretch>
          </a:blipFill>
        </p:spPr>
      </p:sp>
    </p:spTree>
    <p:extLst>
      <p:ext uri="{BB962C8B-B14F-4D97-AF65-F5344CB8AC3E}">
        <p14:creationId xmlns:p14="http://schemas.microsoft.com/office/powerpoint/2010/main" val="156806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9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3797279" y="360579"/>
            <a:ext cx="4876800" cy="1471907"/>
          </a:xfrm>
          <a:custGeom>
            <a:avLst/>
            <a:gdLst/>
            <a:ahLst/>
            <a:cxnLst/>
            <a:rect l="l" t="t" r="r" b="b"/>
            <a:pathLst>
              <a:path w="7315200" h="2207860">
                <a:moveTo>
                  <a:pt x="0" y="0"/>
                </a:moveTo>
                <a:lnTo>
                  <a:pt x="7315200" y="0"/>
                </a:lnTo>
                <a:lnTo>
                  <a:pt x="7315200" y="2207860"/>
                </a:lnTo>
                <a:lnTo>
                  <a:pt x="0" y="220786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3303788" y="1652898"/>
            <a:ext cx="3442813" cy="3572731"/>
          </a:xfrm>
          <a:custGeom>
            <a:avLst/>
            <a:gdLst/>
            <a:ahLst/>
            <a:cxnLst/>
            <a:rect l="l" t="t" r="r" b="b"/>
            <a:pathLst>
              <a:path w="5164219" h="5359096">
                <a:moveTo>
                  <a:pt x="0" y="0"/>
                </a:moveTo>
                <a:lnTo>
                  <a:pt x="5164220" y="0"/>
                </a:lnTo>
                <a:lnTo>
                  <a:pt x="5164220" y="5359096"/>
                </a:lnTo>
                <a:lnTo>
                  <a:pt x="0" y="535909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8358823" y="1171262"/>
            <a:ext cx="3673243" cy="3769186"/>
          </a:xfrm>
          <a:custGeom>
            <a:avLst/>
            <a:gdLst/>
            <a:ahLst/>
            <a:cxnLst/>
            <a:rect l="l" t="t" r="r" b="b"/>
            <a:pathLst>
              <a:path w="5509864" h="5653779">
                <a:moveTo>
                  <a:pt x="0" y="0"/>
                </a:moveTo>
                <a:lnTo>
                  <a:pt x="5509865" y="0"/>
                </a:lnTo>
                <a:lnTo>
                  <a:pt x="5509865" y="5653779"/>
                </a:lnTo>
                <a:lnTo>
                  <a:pt x="0" y="565377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=""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639804" y="4154094"/>
            <a:ext cx="2430285" cy="2143069"/>
          </a:xfrm>
          <a:custGeom>
            <a:avLst/>
            <a:gdLst/>
            <a:ahLst/>
            <a:cxnLst/>
            <a:rect l="l" t="t" r="r" b="b"/>
            <a:pathLst>
              <a:path w="3645427" h="3214604">
                <a:moveTo>
                  <a:pt x="0" y="0"/>
                </a:moveTo>
                <a:lnTo>
                  <a:pt x="3645427" y="0"/>
                </a:lnTo>
                <a:lnTo>
                  <a:pt x="3645427" y="3214604"/>
                </a:lnTo>
                <a:lnTo>
                  <a:pt x="0" y="3214604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=""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6532282" y="5266215"/>
            <a:ext cx="2708535" cy="1427791"/>
          </a:xfrm>
          <a:custGeom>
            <a:avLst/>
            <a:gdLst/>
            <a:ahLst/>
            <a:cxnLst/>
            <a:rect l="l" t="t" r="r" b="b"/>
            <a:pathLst>
              <a:path w="4062802" h="2141687">
                <a:moveTo>
                  <a:pt x="0" y="0"/>
                </a:moveTo>
                <a:lnTo>
                  <a:pt x="4062802" y="0"/>
                </a:lnTo>
                <a:lnTo>
                  <a:pt x="4062802" y="2141688"/>
                </a:lnTo>
                <a:lnTo>
                  <a:pt x="0" y="2141688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="" xmlns:asvg="http://schemas.microsoft.com/office/drawing/2016/SVG/main" r:embed="rId11"/>
                </a:ext>
              </a:extLst>
            </a:blip>
            <a:stretch>
              <a:fillRect/>
            </a:stretch>
          </a:blipFill>
        </p:spPr>
      </p:sp>
      <p:sp>
        <p:nvSpPr>
          <p:cNvPr id="7" name="TextBox 7"/>
          <p:cNvSpPr txBox="1"/>
          <p:nvPr/>
        </p:nvSpPr>
        <p:spPr>
          <a:xfrm>
            <a:off x="430326" y="258979"/>
            <a:ext cx="11033819" cy="961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7467"/>
              </a:lnSpc>
              <a:defRPr/>
            </a:pPr>
            <a:r>
              <a:rPr lang="en-US" sz="5334">
                <a:solidFill>
                  <a:srgbClr val="000000"/>
                </a:solidFill>
                <a:latin typeface="Canva Sans Bold"/>
              </a:rPr>
              <a:t>Beendigung Eröffnungsverfahren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3703471" y="3396185"/>
            <a:ext cx="2643447" cy="9874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920"/>
              </a:lnSpc>
              <a:defRPr/>
            </a:pPr>
            <a:r>
              <a:rPr lang="en-US" sz="2800">
                <a:solidFill>
                  <a:srgbClr val="000000"/>
                </a:solidFill>
                <a:latin typeface="Lato Bold"/>
              </a:rPr>
              <a:t>Eröffnung </a:t>
            </a:r>
          </a:p>
          <a:p>
            <a:pPr algn="ctr" defTabSz="609630">
              <a:lnSpc>
                <a:spcPts val="3826"/>
              </a:lnSpc>
              <a:spcBef>
                <a:spcPct val="0"/>
              </a:spcBef>
              <a:defRPr/>
            </a:pPr>
            <a:r>
              <a:rPr lang="en-US" sz="2733">
                <a:solidFill>
                  <a:srgbClr val="000000"/>
                </a:solidFill>
                <a:latin typeface="Calibri"/>
                <a:ea typeface="Lato Bold"/>
              </a:rPr>
              <a:t>§ 27 InsO 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8674080" y="2780235"/>
            <a:ext cx="2643447" cy="150041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920"/>
              </a:lnSpc>
              <a:defRPr/>
            </a:pPr>
            <a:r>
              <a:rPr lang="en-US" sz="2800">
                <a:solidFill>
                  <a:srgbClr val="000000"/>
                </a:solidFill>
                <a:latin typeface="Lato Bold"/>
              </a:rPr>
              <a:t>Abweisung mangels Masse</a:t>
            </a:r>
          </a:p>
          <a:p>
            <a:pPr algn="ctr" defTabSz="609630">
              <a:lnSpc>
                <a:spcPts val="3920"/>
              </a:lnSpc>
              <a:spcBef>
                <a:spcPct val="0"/>
              </a:spcBef>
              <a:defRPr/>
            </a:pPr>
            <a:r>
              <a:rPr lang="en-US" sz="2800">
                <a:solidFill>
                  <a:srgbClr val="000000"/>
                </a:solidFill>
                <a:latin typeface="Calibri"/>
                <a:ea typeface="Lato Bold"/>
              </a:rPr>
              <a:t>§ 26 InsO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6532283" y="5588104"/>
            <a:ext cx="2643447" cy="76944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2986"/>
              </a:lnSpc>
              <a:defRPr/>
            </a:pPr>
            <a:r>
              <a:rPr lang="en-US" sz="2133">
                <a:solidFill>
                  <a:srgbClr val="000000"/>
                </a:solidFill>
                <a:latin typeface="Lato Bold"/>
              </a:rPr>
              <a:t>Hauptsachen-</a:t>
            </a:r>
          </a:p>
          <a:p>
            <a:pPr algn="ctr" defTabSz="609630">
              <a:lnSpc>
                <a:spcPts val="2986"/>
              </a:lnSpc>
              <a:spcBef>
                <a:spcPct val="0"/>
              </a:spcBef>
              <a:defRPr/>
            </a:pPr>
            <a:r>
              <a:rPr lang="en-US" sz="2133">
                <a:solidFill>
                  <a:srgbClr val="000000"/>
                </a:solidFill>
                <a:latin typeface="Lato Bold"/>
              </a:rPr>
              <a:t>erledigung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426642" y="5041345"/>
            <a:ext cx="2643447" cy="3847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2986"/>
              </a:lnSpc>
              <a:spcBef>
                <a:spcPct val="0"/>
              </a:spcBef>
              <a:defRPr/>
            </a:pPr>
            <a:r>
              <a:rPr lang="en-US" sz="2133">
                <a:solidFill>
                  <a:srgbClr val="000000"/>
                </a:solidFill>
                <a:latin typeface="Lato Bold"/>
              </a:rPr>
              <a:t>Rücknahme</a:t>
            </a:r>
          </a:p>
        </p:txBody>
      </p:sp>
    </p:spTree>
    <p:extLst>
      <p:ext uri="{BB962C8B-B14F-4D97-AF65-F5344CB8AC3E}">
        <p14:creationId xmlns:p14="http://schemas.microsoft.com/office/powerpoint/2010/main" val="398992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Office PowerPoint</Application>
  <PresentationFormat>Breitbild</PresentationFormat>
  <Paragraphs>28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3" baseType="lpstr">
      <vt:lpstr>Arial</vt:lpstr>
      <vt:lpstr>Calibri</vt:lpstr>
      <vt:lpstr>Canva Sans</vt:lpstr>
      <vt:lpstr>Canva Sans Bold</vt:lpstr>
      <vt:lpstr>Lato Bold</vt:lpstr>
      <vt:lpstr>Oswald Bold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Rachner, Kathrin</dc:creator>
  <cp:lastModifiedBy>Rachner, Kathrin</cp:lastModifiedBy>
  <cp:revision>4</cp:revision>
  <dcterms:created xsi:type="dcterms:W3CDTF">2023-12-01T13:01:17Z</dcterms:created>
  <dcterms:modified xsi:type="dcterms:W3CDTF">2024-01-11T12:28:55Z</dcterms:modified>
</cp:coreProperties>
</file>