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2"/>
              </a:gs>
              <a:gs pos="100000">
                <a:schemeClr val="accent2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2"/>
              </a:gs>
              <a:gs pos="100000">
                <a:schemeClr val="accent2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F6E0E8E6-B6EB-498A-BC29-48D81AAAA5B6}" type="datetimeFigureOut">
              <a:rPr lang="en-US" dirty="0"/>
              <a:t>11/25/2025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9144" y="4882896"/>
            <a:ext cx="4050792" cy="1197864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A8B59-FD8C-464E-A2E0-D2DB42977C43}" type="datetimeFigureOut">
              <a:rPr lang="en-US" dirty="0"/>
              <a:t>11/25/2025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D0685-9E9F-46AF-8733-3458A4A5B67E}" type="datetimeFigureOut">
              <a:rPr lang="en-US" dirty="0"/>
              <a:t>11/25/2025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578A0-4252-4A4F-8A4C-4F80F1AD91FF}" type="datetimeFigureOut">
              <a:rPr lang="en-US" dirty="0"/>
              <a:t>11/25/2025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DF071-3364-4AF2-8784-696D9E530376}" type="datetimeFigureOut">
              <a:rPr lang="en-US" dirty="0"/>
              <a:t>11/25/2025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p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0C83B-2A0D-4895-8D19-F0DA28872F64}" type="datetimeFigureOut">
              <a:rPr lang="en-US" dirty="0"/>
              <a:t>11/25/2025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Bildsp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2ACF0-C7E7-4CC8-840E-A2809FB4BDF6}" type="datetimeFigureOut">
              <a:rPr lang="en-US" dirty="0"/>
              <a:t>11/25/2025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B64FF-53E9-4519-AFEB-B5EAE0A6C098}" type="datetimeFigureOut">
              <a:rPr lang="en-US" dirty="0"/>
              <a:t>11/25/2025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0605F-0999-49B8-97E8-A9F5FE66FD89}" type="datetimeFigureOut">
              <a:rPr lang="en-US" dirty="0"/>
              <a:t>11/25/2025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41493-8214-4CD3-9E66-4A7CE0239274}" type="datetimeFigureOut">
              <a:rPr lang="en-US" dirty="0"/>
              <a:t>11/25/2025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5397E-FD2D-4D0A-B33C-2E5AEFAED143}" type="datetimeFigureOut">
              <a:rPr lang="en-US" dirty="0"/>
              <a:t>11/25/2025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5092E-80DC-4992-A0D4-E74F7FC3042B}" type="datetimeFigureOut">
              <a:rPr lang="en-US" dirty="0"/>
              <a:t>11/25/2025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9A4C6-EA06-4AF0-A839-1839C57399A0}" type="datetimeFigureOut">
              <a:rPr lang="en-US" dirty="0"/>
              <a:t>11/25/2025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0C016-2580-485A-AC4B-4452BC379743}" type="datetimeFigureOut">
              <a:rPr lang="en-US" dirty="0"/>
              <a:t>11/25/2025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0C8E6-7044-439E-9AE7-82A0C81AB0F0}" type="datetimeFigureOut">
              <a:rPr lang="en-US" dirty="0"/>
              <a:t>11/25/2025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5F70E-5DFF-42EC-93B3-07D70D7ED1BD}" type="datetimeFigureOut">
              <a:rPr lang="en-US" dirty="0"/>
              <a:t>11/25/2025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520B5-A0C9-4D15-A71B-70A075D52D64}" type="datetimeFigureOut">
              <a:rPr lang="en-US" dirty="0"/>
              <a:t>11/25/2025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2"/>
                </a:gs>
                <a:gs pos="100000">
                  <a:schemeClr val="accent2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61EAF71F-1A43-41B7-B605-0710A83174B7}" type="datetimeFigureOut">
              <a:rPr lang="en-US" dirty="0"/>
              <a:t>11/25/2025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20F663F-36AF-35A6-3031-B73DCFE15C0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sz="7200" dirty="0"/>
              <a:t>Wiederholungsfragen</a:t>
            </a:r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B78B2B8D-2381-F202-45BF-497E5CEA212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Forderungspfändung</a:t>
            </a:r>
          </a:p>
        </p:txBody>
      </p:sp>
    </p:spTree>
    <p:extLst>
      <p:ext uri="{BB962C8B-B14F-4D97-AF65-F5344CB8AC3E}">
        <p14:creationId xmlns:p14="http://schemas.microsoft.com/office/powerpoint/2010/main" val="27922407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321D07B-CDE4-C40C-6200-EFECDC5C630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32283" y="559880"/>
            <a:ext cx="10394707" cy="2130724"/>
          </a:xfrm>
        </p:spPr>
        <p:txBody>
          <a:bodyPr/>
          <a:lstStyle/>
          <a:p>
            <a:pPr marL="0" lvl="0" indent="0" algn="ctr">
              <a:buNone/>
            </a:pPr>
            <a:r>
              <a:rPr lang="de-DE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Welchen Zweck hat die Drittschuldnererklärung?</a:t>
            </a:r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E9B0F171-6570-4C08-30D9-3DE8CF074938}"/>
              </a:ext>
            </a:extLst>
          </p:cNvPr>
          <p:cNvSpPr txBox="1"/>
          <p:nvPr/>
        </p:nvSpPr>
        <p:spPr>
          <a:xfrm>
            <a:off x="1432389" y="2397948"/>
            <a:ext cx="892768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ctr">
              <a:buFont typeface="Arial" panose="020B0604020202020204" pitchFamily="34" charset="0"/>
              <a:buChar char="•"/>
            </a:pPr>
            <a:r>
              <a:rPr lang="de-DE" sz="3200" dirty="0"/>
              <a:t>RE prüft nicht, ob eine Forderung wirklich besteht, sondern nur, ob sie schlüssig ist</a:t>
            </a:r>
          </a:p>
          <a:p>
            <a:pPr marL="285750" lvl="0" indent="-285750" algn="ctr">
              <a:buFont typeface="Arial" panose="020B0604020202020204" pitchFamily="34" charset="0"/>
              <a:buChar char="•"/>
            </a:pPr>
            <a:r>
              <a:rPr lang="de-DE" sz="3200" dirty="0"/>
              <a:t>DS-Erklärung ermöglicht dem Gläubiger zu erfahren, ob Pfändung wirksam ist</a:t>
            </a:r>
          </a:p>
        </p:txBody>
      </p:sp>
    </p:spTree>
    <p:extLst>
      <p:ext uri="{BB962C8B-B14F-4D97-AF65-F5344CB8AC3E}">
        <p14:creationId xmlns:p14="http://schemas.microsoft.com/office/powerpoint/2010/main" val="1354441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321D07B-CDE4-C40C-6200-EFECDC5C630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32283" y="559880"/>
            <a:ext cx="10394707" cy="2130724"/>
          </a:xfrm>
        </p:spPr>
        <p:txBody>
          <a:bodyPr/>
          <a:lstStyle/>
          <a:p>
            <a:pPr marL="0" lvl="0" indent="0" algn="ctr">
              <a:buNone/>
            </a:pPr>
            <a:r>
              <a:rPr lang="de-DE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Wie wird die Pfändung von Forderungen bewirkt?</a:t>
            </a:r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E9B0F171-6570-4C08-30D9-3DE8CF074938}"/>
              </a:ext>
            </a:extLst>
          </p:cNvPr>
          <p:cNvSpPr txBox="1"/>
          <p:nvPr/>
        </p:nvSpPr>
        <p:spPr>
          <a:xfrm>
            <a:off x="1365793" y="2690604"/>
            <a:ext cx="89276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ctr">
              <a:buFont typeface="Arial" panose="020B0604020202020204" pitchFamily="34" charset="0"/>
              <a:buChar char="•"/>
            </a:pPr>
            <a:r>
              <a:rPr lang="de-DE" sz="3200" dirty="0"/>
              <a:t>Zustellung des </a:t>
            </a:r>
            <a:r>
              <a:rPr lang="de-DE" sz="3200" dirty="0" err="1"/>
              <a:t>Pfüb</a:t>
            </a:r>
            <a:r>
              <a:rPr lang="de-DE" sz="3200" dirty="0"/>
              <a:t> beim DS</a:t>
            </a:r>
          </a:p>
        </p:txBody>
      </p:sp>
    </p:spTree>
    <p:extLst>
      <p:ext uri="{BB962C8B-B14F-4D97-AF65-F5344CB8AC3E}">
        <p14:creationId xmlns:p14="http://schemas.microsoft.com/office/powerpoint/2010/main" val="2066097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321D07B-CDE4-C40C-6200-EFECDC5C630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32283" y="559880"/>
            <a:ext cx="10394707" cy="2130724"/>
          </a:xfrm>
        </p:spPr>
        <p:txBody>
          <a:bodyPr/>
          <a:lstStyle/>
          <a:p>
            <a:pPr marL="0" lvl="0" indent="0" algn="ctr">
              <a:buNone/>
            </a:pPr>
            <a:r>
              <a:rPr lang="de-DE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Welche Wirkung hat der </a:t>
            </a:r>
            <a:r>
              <a:rPr lang="de-DE" sz="3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Pfüb</a:t>
            </a:r>
            <a:r>
              <a:rPr lang="de-DE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?</a:t>
            </a:r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E9B0F171-6570-4C08-30D9-3DE8CF074938}"/>
              </a:ext>
            </a:extLst>
          </p:cNvPr>
          <p:cNvSpPr txBox="1"/>
          <p:nvPr/>
        </p:nvSpPr>
        <p:spPr>
          <a:xfrm>
            <a:off x="1365793" y="2354173"/>
            <a:ext cx="892768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ctr">
              <a:buFont typeface="Arial" panose="020B0604020202020204" pitchFamily="34" charset="0"/>
              <a:buChar char="•"/>
            </a:pPr>
            <a:r>
              <a:rPr lang="de-DE" sz="3200" dirty="0"/>
              <a:t>Drittschuldnerverbot</a:t>
            </a:r>
          </a:p>
          <a:p>
            <a:pPr marL="285750" lvl="0" indent="-285750" algn="ctr">
              <a:buFont typeface="Arial" panose="020B0604020202020204" pitchFamily="34" charset="0"/>
              <a:buChar char="•"/>
            </a:pPr>
            <a:r>
              <a:rPr lang="de-DE" sz="3200" dirty="0"/>
              <a:t>Schuldnergebot</a:t>
            </a:r>
          </a:p>
          <a:p>
            <a:pPr marL="285750" lvl="0" indent="-285750" algn="ctr">
              <a:buFont typeface="Arial" panose="020B0604020202020204" pitchFamily="34" charset="0"/>
              <a:buChar char="•"/>
            </a:pPr>
            <a:r>
              <a:rPr lang="de-DE" sz="3200" dirty="0"/>
              <a:t>Befriedigung des Gläubigers durch Überweisung</a:t>
            </a:r>
          </a:p>
        </p:txBody>
      </p:sp>
    </p:spTree>
    <p:extLst>
      <p:ext uri="{BB962C8B-B14F-4D97-AF65-F5344CB8AC3E}">
        <p14:creationId xmlns:p14="http://schemas.microsoft.com/office/powerpoint/2010/main" val="1166845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321D07B-CDE4-C40C-6200-EFECDC5C630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32283" y="541790"/>
            <a:ext cx="10394707" cy="1570845"/>
          </a:xfrm>
        </p:spPr>
        <p:txBody>
          <a:bodyPr/>
          <a:lstStyle/>
          <a:p>
            <a:pPr marL="0" lvl="0" indent="0" algn="ctr">
              <a:buNone/>
            </a:pPr>
            <a:r>
              <a:rPr lang="de-DE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Welche Voraussetzungen prüft der Rechtspfleger vor Erlass des </a:t>
            </a:r>
            <a:r>
              <a:rPr lang="de-DE" sz="3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Pfüb</a:t>
            </a:r>
            <a:r>
              <a:rPr lang="de-DE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?</a:t>
            </a:r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E9B0F171-6570-4C08-30D9-3DE8CF074938}"/>
              </a:ext>
            </a:extLst>
          </p:cNvPr>
          <p:cNvSpPr txBox="1"/>
          <p:nvPr/>
        </p:nvSpPr>
        <p:spPr>
          <a:xfrm>
            <a:off x="632283" y="1985303"/>
            <a:ext cx="1075822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sz="2400" dirty="0"/>
              <a:t>Allgemeine Voraussetzungen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sz="2400" dirty="0"/>
              <a:t>Besondere Voraussetzungen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sz="2400" dirty="0"/>
              <a:t>Vollstreckungshindernisse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/>
              <a:t>Zusätzlichen Voraussetzungen : </a:t>
            </a:r>
          </a:p>
          <a:p>
            <a:pPr marL="1314450" lvl="2" indent="-400050">
              <a:buFont typeface="+mj-lt"/>
              <a:buAutoNum type="romanUcPeriod"/>
            </a:pPr>
            <a:r>
              <a:rPr lang="de-DE" sz="2400" dirty="0"/>
              <a:t>Die Forderung des Schuldners muss pfändbar sein.</a:t>
            </a:r>
          </a:p>
          <a:p>
            <a:pPr marL="1314450" lvl="2" indent="-400050">
              <a:buFont typeface="+mj-lt"/>
              <a:buAutoNum type="romanUcPeriod"/>
            </a:pPr>
            <a:r>
              <a:rPr lang="de-DE" sz="2400" dirty="0"/>
              <a:t>Es dürfen keine Pfändungsverbote oder Beschränkungen vorhanden sein.</a:t>
            </a:r>
          </a:p>
          <a:p>
            <a:pPr marL="1314450" lvl="2" indent="-400050">
              <a:buFont typeface="+mj-lt"/>
              <a:buAutoNum type="romanUcPeriod"/>
            </a:pPr>
            <a:r>
              <a:rPr lang="de-DE" sz="2400" dirty="0"/>
              <a:t>Die Forderung muss bestimmt genug bezeichnet sein</a:t>
            </a:r>
          </a:p>
          <a:p>
            <a:pPr marL="1314450" lvl="2" indent="-400050">
              <a:buFont typeface="+mj-lt"/>
              <a:buAutoNum type="romanUcPeriod"/>
            </a:pPr>
            <a:r>
              <a:rPr lang="de-DE" sz="2400" dirty="0"/>
              <a:t>Die Forderung muss dem Gläubiger auch tatsächlich zustehen</a:t>
            </a:r>
          </a:p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94422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321D07B-CDE4-C40C-6200-EFECDC5C630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32283" y="559880"/>
            <a:ext cx="10394707" cy="2130724"/>
          </a:xfrm>
        </p:spPr>
        <p:txBody>
          <a:bodyPr/>
          <a:lstStyle/>
          <a:p>
            <a:pPr marL="0" lvl="0" indent="0" algn="ctr">
              <a:buNone/>
            </a:pPr>
            <a:r>
              <a:rPr lang="de-DE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Warum erfolgt der Erlass des </a:t>
            </a:r>
            <a:r>
              <a:rPr lang="de-DE" sz="3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Pfüb</a:t>
            </a:r>
            <a:r>
              <a:rPr lang="de-DE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ohne Anhörung des Schuldners?</a:t>
            </a:r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E9B0F171-6570-4C08-30D9-3DE8CF074938}"/>
              </a:ext>
            </a:extLst>
          </p:cNvPr>
          <p:cNvSpPr txBox="1"/>
          <p:nvPr/>
        </p:nvSpPr>
        <p:spPr>
          <a:xfrm>
            <a:off x="1564201" y="2690604"/>
            <a:ext cx="89276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de-DE" sz="3200" dirty="0"/>
              <a:t>Vollstreckungsvereitelung soll vermieden werden</a:t>
            </a:r>
          </a:p>
        </p:txBody>
      </p:sp>
    </p:spTree>
    <p:extLst>
      <p:ext uri="{BB962C8B-B14F-4D97-AF65-F5344CB8AC3E}">
        <p14:creationId xmlns:p14="http://schemas.microsoft.com/office/powerpoint/2010/main" val="4233249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321D07B-CDE4-C40C-6200-EFECDC5C630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00" y="646982"/>
            <a:ext cx="10394707" cy="2782018"/>
          </a:xfrm>
        </p:spPr>
        <p:txBody>
          <a:bodyPr/>
          <a:lstStyle/>
          <a:p>
            <a:pPr marL="0" indent="0" algn="ctr">
              <a:buNone/>
            </a:pPr>
            <a:r>
              <a:rPr lang="de-DE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Wie wird die ZV in Geldforderungen des Schuldners gegenüber Dritten betrieben?</a:t>
            </a:r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E9B0F171-6570-4C08-30D9-3DE8CF074938}"/>
              </a:ext>
            </a:extLst>
          </p:cNvPr>
          <p:cNvSpPr txBox="1"/>
          <p:nvPr/>
        </p:nvSpPr>
        <p:spPr>
          <a:xfrm>
            <a:off x="2199736" y="3183147"/>
            <a:ext cx="709091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dirty="0"/>
              <a:t>durch einen Pfändungs- und Überweisungsbeschluss</a:t>
            </a:r>
          </a:p>
        </p:txBody>
      </p:sp>
    </p:spTree>
    <p:extLst>
      <p:ext uri="{BB962C8B-B14F-4D97-AF65-F5344CB8AC3E}">
        <p14:creationId xmlns:p14="http://schemas.microsoft.com/office/powerpoint/2010/main" val="628724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321D07B-CDE4-C40C-6200-EFECDC5C630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00" y="646982"/>
            <a:ext cx="10394707" cy="2782018"/>
          </a:xfrm>
        </p:spPr>
        <p:txBody>
          <a:bodyPr/>
          <a:lstStyle/>
          <a:p>
            <a:pPr marL="0" lvl="0" indent="0" algn="ctr">
              <a:buNone/>
            </a:pPr>
            <a:r>
              <a:rPr lang="de-DE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Welches Vollstreckungsorgan ist für diese Maßnahme sachlich und örtlich zuständig?</a:t>
            </a:r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E9B0F171-6570-4C08-30D9-3DE8CF074938}"/>
              </a:ext>
            </a:extLst>
          </p:cNvPr>
          <p:cNvSpPr txBox="1"/>
          <p:nvPr/>
        </p:nvSpPr>
        <p:spPr>
          <a:xfrm>
            <a:off x="1690684" y="2829464"/>
            <a:ext cx="838493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de-DE" sz="3200" dirty="0"/>
              <a:t>Amtsgericht als Vollstreckungsgericht, bei dem der Schuldner seinen allgemeinen Gerichtsstand hat</a:t>
            </a:r>
          </a:p>
        </p:txBody>
      </p:sp>
    </p:spTree>
    <p:extLst>
      <p:ext uri="{BB962C8B-B14F-4D97-AF65-F5344CB8AC3E}">
        <p14:creationId xmlns:p14="http://schemas.microsoft.com/office/powerpoint/2010/main" val="2169815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321D07B-CDE4-C40C-6200-EFECDC5C630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00" y="646982"/>
            <a:ext cx="10394707" cy="1975448"/>
          </a:xfrm>
        </p:spPr>
        <p:txBody>
          <a:bodyPr/>
          <a:lstStyle/>
          <a:p>
            <a:pPr marL="0" lvl="0" indent="0" algn="ctr">
              <a:buNone/>
            </a:pPr>
            <a:r>
              <a:rPr lang="de-DE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Was können pfändbare Forderungen des Schuldners sein?</a:t>
            </a:r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E9B0F171-6570-4C08-30D9-3DE8CF074938}"/>
              </a:ext>
            </a:extLst>
          </p:cNvPr>
          <p:cNvSpPr txBox="1"/>
          <p:nvPr/>
        </p:nvSpPr>
        <p:spPr>
          <a:xfrm>
            <a:off x="1470084" y="2216990"/>
            <a:ext cx="882613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 algn="ctr">
              <a:buFont typeface="Arial" panose="020B0604020202020204" pitchFamily="34" charset="0"/>
              <a:buChar char="•"/>
            </a:pPr>
            <a:r>
              <a:rPr lang="de-DE" sz="3200" dirty="0"/>
              <a:t>Arbeitseinkommen</a:t>
            </a:r>
          </a:p>
          <a:p>
            <a:pPr marL="457200" lvl="0" indent="-457200" algn="ctr">
              <a:buFont typeface="Arial" panose="020B0604020202020204" pitchFamily="34" charset="0"/>
              <a:buChar char="•"/>
            </a:pPr>
            <a:r>
              <a:rPr lang="de-DE" sz="3200" dirty="0"/>
              <a:t>Bank- und Sparguthaben</a:t>
            </a:r>
          </a:p>
          <a:p>
            <a:pPr marL="457200" lvl="0" indent="-457200" algn="ctr">
              <a:buFont typeface="Arial" panose="020B0604020202020204" pitchFamily="34" charset="0"/>
              <a:buChar char="•"/>
            </a:pPr>
            <a:r>
              <a:rPr lang="de-DE" sz="3200" dirty="0"/>
              <a:t>Ansprüche auf Mietzahlungen</a:t>
            </a:r>
          </a:p>
          <a:p>
            <a:pPr marL="457200" lvl="0" indent="-457200" algn="ctr">
              <a:buFont typeface="Arial" panose="020B0604020202020204" pitchFamily="34" charset="0"/>
              <a:buChar char="•"/>
            </a:pPr>
            <a:r>
              <a:rPr lang="de-DE" sz="3200" dirty="0"/>
              <a:t>Ansprüche aus Lebensversicherungen, Bausparverträgen</a:t>
            </a:r>
          </a:p>
          <a:p>
            <a:pPr marL="457200" lvl="0" indent="-457200" algn="ctr">
              <a:buFont typeface="Arial" panose="020B0604020202020204" pitchFamily="34" charset="0"/>
              <a:buChar char="•"/>
            </a:pPr>
            <a:r>
              <a:rPr lang="de-DE" sz="3200" dirty="0"/>
              <a:t>Wertpapiere</a:t>
            </a:r>
          </a:p>
        </p:txBody>
      </p:sp>
    </p:spTree>
    <p:extLst>
      <p:ext uri="{BB962C8B-B14F-4D97-AF65-F5344CB8AC3E}">
        <p14:creationId xmlns:p14="http://schemas.microsoft.com/office/powerpoint/2010/main" val="474654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321D07B-CDE4-C40C-6200-EFECDC5C630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00" y="646982"/>
            <a:ext cx="10394707" cy="2782018"/>
          </a:xfrm>
        </p:spPr>
        <p:txBody>
          <a:bodyPr/>
          <a:lstStyle/>
          <a:p>
            <a:pPr marL="0" lvl="0" indent="0" algn="ctr">
              <a:buNone/>
            </a:pPr>
            <a:r>
              <a:rPr lang="de-DE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Sind alle Forderungen des Schuldners unbegrenzt pfändbar?</a:t>
            </a:r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E9B0F171-6570-4C08-30D9-3DE8CF074938}"/>
              </a:ext>
            </a:extLst>
          </p:cNvPr>
          <p:cNvSpPr txBox="1"/>
          <p:nvPr/>
        </p:nvSpPr>
        <p:spPr>
          <a:xfrm>
            <a:off x="1411199" y="2730911"/>
            <a:ext cx="936960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sz="3200" dirty="0"/>
              <a:t>Begrenzte Pfändung auf dem P-konto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sz="3200" dirty="0"/>
              <a:t>Arbeitseinkommen nur im Rahmen der §§ 850a-i ZPO</a:t>
            </a:r>
          </a:p>
        </p:txBody>
      </p:sp>
    </p:spTree>
    <p:extLst>
      <p:ext uri="{BB962C8B-B14F-4D97-AF65-F5344CB8AC3E}">
        <p14:creationId xmlns:p14="http://schemas.microsoft.com/office/powerpoint/2010/main" val="3246281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321D07B-CDE4-C40C-6200-EFECDC5C630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32283" y="559880"/>
            <a:ext cx="10394707" cy="2130724"/>
          </a:xfrm>
        </p:spPr>
        <p:txBody>
          <a:bodyPr/>
          <a:lstStyle/>
          <a:p>
            <a:pPr marL="0" lvl="0" indent="0" algn="ctr">
              <a:buNone/>
            </a:pPr>
            <a:r>
              <a:rPr lang="de-DE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Ist für den Antrag auf Erlass eines </a:t>
            </a:r>
            <a:r>
              <a:rPr lang="de-DE" sz="3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Pfüb</a:t>
            </a:r>
            <a:r>
              <a:rPr lang="de-DE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die Verwendung eines Formulars vorgeschrieben?</a:t>
            </a:r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E9B0F171-6570-4C08-30D9-3DE8CF074938}"/>
              </a:ext>
            </a:extLst>
          </p:cNvPr>
          <p:cNvSpPr txBox="1"/>
          <p:nvPr/>
        </p:nvSpPr>
        <p:spPr>
          <a:xfrm>
            <a:off x="1121838" y="2844225"/>
            <a:ext cx="89276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ctr">
              <a:buFont typeface="Arial" panose="020B0604020202020204" pitchFamily="34" charset="0"/>
              <a:buChar char="•"/>
            </a:pPr>
            <a:r>
              <a:rPr lang="de-DE" sz="3200" dirty="0"/>
              <a:t>Ja, Formularzwang</a:t>
            </a:r>
          </a:p>
        </p:txBody>
      </p:sp>
    </p:spTree>
    <p:extLst>
      <p:ext uri="{BB962C8B-B14F-4D97-AF65-F5344CB8AC3E}">
        <p14:creationId xmlns:p14="http://schemas.microsoft.com/office/powerpoint/2010/main" val="1169723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321D07B-CDE4-C40C-6200-EFECDC5C630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32283" y="559880"/>
            <a:ext cx="10394707" cy="2130724"/>
          </a:xfrm>
        </p:spPr>
        <p:txBody>
          <a:bodyPr/>
          <a:lstStyle/>
          <a:p>
            <a:pPr marL="0" lvl="0" indent="0" algn="ctr">
              <a:buNone/>
            </a:pPr>
            <a:r>
              <a:rPr lang="de-DE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Welche Unterlagen müssen dem Antrag auf Erlass des </a:t>
            </a:r>
            <a:r>
              <a:rPr lang="de-DE" sz="3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Pfüb</a:t>
            </a:r>
            <a:r>
              <a:rPr lang="de-DE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beigefügt werden?</a:t>
            </a:r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E9B0F171-6570-4C08-30D9-3DE8CF074938}"/>
              </a:ext>
            </a:extLst>
          </p:cNvPr>
          <p:cNvSpPr txBox="1"/>
          <p:nvPr/>
        </p:nvSpPr>
        <p:spPr>
          <a:xfrm>
            <a:off x="1281637" y="2690604"/>
            <a:ext cx="892768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ctr">
              <a:buFont typeface="Arial" panose="020B0604020202020204" pitchFamily="34" charset="0"/>
              <a:buChar char="•"/>
            </a:pPr>
            <a:r>
              <a:rPr lang="de-DE" sz="3200" dirty="0"/>
              <a:t>Vollstreckbare Ausfertigung des Titel</a:t>
            </a:r>
          </a:p>
          <a:p>
            <a:pPr marL="285750" lvl="0" indent="-285750" algn="ctr">
              <a:buFont typeface="Arial" panose="020B0604020202020204" pitchFamily="34" charset="0"/>
              <a:buChar char="•"/>
            </a:pPr>
            <a:r>
              <a:rPr lang="de-DE" sz="3200" dirty="0" err="1"/>
              <a:t>ggf</a:t>
            </a:r>
            <a:r>
              <a:rPr lang="de-DE" sz="3200" dirty="0"/>
              <a:t> Nachweis über Sicherheitsleistungen</a:t>
            </a:r>
          </a:p>
        </p:txBody>
      </p:sp>
    </p:spTree>
    <p:extLst>
      <p:ext uri="{BB962C8B-B14F-4D97-AF65-F5344CB8AC3E}">
        <p14:creationId xmlns:p14="http://schemas.microsoft.com/office/powerpoint/2010/main" val="3335577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321D07B-CDE4-C40C-6200-EFECDC5C630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32283" y="559880"/>
            <a:ext cx="10394707" cy="2130724"/>
          </a:xfrm>
        </p:spPr>
        <p:txBody>
          <a:bodyPr/>
          <a:lstStyle/>
          <a:p>
            <a:pPr marL="0" lvl="0" indent="0" algn="ctr">
              <a:buNone/>
            </a:pPr>
            <a:r>
              <a:rPr lang="de-DE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Was ist ein Drittschuldner?</a:t>
            </a:r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E9B0F171-6570-4C08-30D9-3DE8CF074938}"/>
              </a:ext>
            </a:extLst>
          </p:cNvPr>
          <p:cNvSpPr txBox="1"/>
          <p:nvPr/>
        </p:nvSpPr>
        <p:spPr>
          <a:xfrm>
            <a:off x="1632157" y="2447409"/>
            <a:ext cx="892768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dirty="0"/>
              <a:t>ist der Schuldner, der dem ursprünglichen Schuldner, gegen den sich die Zwangsvollstreckung richtet, etwas schuldet</a:t>
            </a:r>
          </a:p>
        </p:txBody>
      </p:sp>
    </p:spTree>
    <p:extLst>
      <p:ext uri="{BB962C8B-B14F-4D97-AF65-F5344CB8AC3E}">
        <p14:creationId xmlns:p14="http://schemas.microsoft.com/office/powerpoint/2010/main" val="2245729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321D07B-CDE4-C40C-6200-EFECDC5C630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32283" y="559880"/>
            <a:ext cx="10394707" cy="2130724"/>
          </a:xfrm>
        </p:spPr>
        <p:txBody>
          <a:bodyPr/>
          <a:lstStyle/>
          <a:p>
            <a:pPr marL="0" lvl="0" indent="0" algn="ctr">
              <a:buNone/>
            </a:pPr>
            <a:r>
              <a:rPr lang="de-DE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Was bedeutet es, wenn die Zustellung nach § 840 ZPO erfolgen soll?</a:t>
            </a:r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E9B0F171-6570-4C08-30D9-3DE8CF074938}"/>
              </a:ext>
            </a:extLst>
          </p:cNvPr>
          <p:cNvSpPr txBox="1"/>
          <p:nvPr/>
        </p:nvSpPr>
        <p:spPr>
          <a:xfrm>
            <a:off x="1432389" y="2690604"/>
            <a:ext cx="892768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ctr">
              <a:buFont typeface="Arial" panose="020B0604020202020204" pitchFamily="34" charset="0"/>
              <a:buChar char="•"/>
            </a:pPr>
            <a:r>
              <a:rPr lang="de-DE" sz="3200" dirty="0"/>
              <a:t>Drittschuldnererklärung</a:t>
            </a:r>
            <a:r>
              <a:rPr lang="de-DE" dirty="0"/>
              <a:t> </a:t>
            </a:r>
            <a:r>
              <a:rPr lang="de-DE" sz="3200" dirty="0"/>
              <a:t>innerhalb 2 Wochen</a:t>
            </a:r>
          </a:p>
          <a:p>
            <a:pPr marL="285750" lvl="0" indent="-285750" algn="ctr">
              <a:buFont typeface="Arial" panose="020B0604020202020204" pitchFamily="34" charset="0"/>
              <a:buChar char="•"/>
            </a:pPr>
            <a:r>
              <a:rPr lang="de-DE" sz="3200" dirty="0"/>
              <a:t>Zustellung durch die Post ausgeschlossen, persönliche Übergabe durch GV</a:t>
            </a:r>
          </a:p>
        </p:txBody>
      </p:sp>
    </p:spTree>
    <p:extLst>
      <p:ext uri="{BB962C8B-B14F-4D97-AF65-F5344CB8AC3E}">
        <p14:creationId xmlns:p14="http://schemas.microsoft.com/office/powerpoint/2010/main" val="1531019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ichtiges Ereignis">
  <a:themeElements>
    <a:clrScheme name="Main Event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8FA751"/>
      </a:accent1>
      <a:accent2>
        <a:srgbClr val="629D7D"/>
      </a:accent2>
      <a:accent3>
        <a:srgbClr val="5A7AAB"/>
      </a:accent3>
      <a:accent4>
        <a:srgbClr val="AA618F"/>
      </a:accent4>
      <a:accent5>
        <a:srgbClr val="BA5445"/>
      </a:accent5>
      <a:accent6>
        <a:srgbClr val="C8A547"/>
      </a:accent6>
      <a:hlink>
        <a:srgbClr val="91BF1A"/>
      </a:hlink>
      <a:folHlink>
        <a:srgbClr val="ADBE82"/>
      </a:folHlink>
    </a:clrScheme>
    <a:fontScheme name="Main Event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in Even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CF823853-53CC-4249-AEDB-2EA9F718B2D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TM04033927[[fn=Wichtiges Ereignis]]</Template>
  <TotalTime>0</TotalTime>
  <Words>297</Words>
  <Application>Microsoft Office PowerPoint</Application>
  <PresentationFormat>Breitbild</PresentationFormat>
  <Paragraphs>45</Paragraphs>
  <Slides>14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14</vt:i4>
      </vt:variant>
    </vt:vector>
  </HeadingPairs>
  <TitlesOfParts>
    <vt:vector size="18" baseType="lpstr">
      <vt:lpstr>Arial</vt:lpstr>
      <vt:lpstr>Calibri</vt:lpstr>
      <vt:lpstr>Impact</vt:lpstr>
      <vt:lpstr>Wichtiges Ereignis</vt:lpstr>
      <vt:lpstr>Wiederholungsfragen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Körner, Josephin</dc:creator>
  <cp:lastModifiedBy>Körner, Josephin</cp:lastModifiedBy>
  <cp:revision>4</cp:revision>
  <dcterms:created xsi:type="dcterms:W3CDTF">2025-11-25T07:08:23Z</dcterms:created>
  <dcterms:modified xsi:type="dcterms:W3CDTF">2025-11-25T07:45:45Z</dcterms:modified>
</cp:coreProperties>
</file>