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7" r:id="rId3"/>
    <p:sldId id="278" r:id="rId4"/>
    <p:sldId id="279" r:id="rId5"/>
    <p:sldId id="280" r:id="rId6"/>
    <p:sldId id="281" r:id="rId7"/>
    <p:sldId id="282" r:id="rId8"/>
    <p:sldId id="283" r:id="rId9"/>
    <p:sldId id="293" r:id="rId10"/>
    <p:sldId id="284" r:id="rId11"/>
    <p:sldId id="285" r:id="rId12"/>
    <p:sldId id="288" r:id="rId13"/>
    <p:sldId id="289" r:id="rId14"/>
    <p:sldId id="286" r:id="rId15"/>
    <p:sldId id="287" r:id="rId16"/>
    <p:sldId id="290" r:id="rId17"/>
    <p:sldId id="291" r:id="rId18"/>
    <p:sldId id="292" r:id="rId19"/>
    <p:sldId id="294" r:id="rId20"/>
    <p:sldId id="276" r:id="rId21"/>
    <p:sldId id="262" r:id="rId22"/>
    <p:sldId id="263" r:id="rId23"/>
    <p:sldId id="295" r:id="rId24"/>
    <p:sldId id="296" r:id="rId2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us, Natascha" initials="CN" lastIdx="1" clrIdx="0">
    <p:extLst>
      <p:ext uri="{19B8F6BF-5375-455C-9EA6-DF929625EA0E}">
        <p15:presenceInfo xmlns:p15="http://schemas.microsoft.com/office/powerpoint/2012/main" userId="Carus, Natasch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7A7B4"/>
    <a:srgbClr val="DC9C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showGuides="1">
      <p:cViewPr varScale="1">
        <p:scale>
          <a:sx n="109" d="100"/>
          <a:sy n="109" d="100"/>
        </p:scale>
        <p:origin x="120" y="22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5-02-24T08:54:57.349" idx="1">
    <p:pos x="10" y="10"/>
    <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FC5FFCE7-B631-4F35-AEF8-13F48FDB6FD8}" type="datetimeFigureOut">
              <a:rPr lang="de-DE" smtClean="0"/>
              <a:t>24.02.2025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8F2AB5E-F2BF-451C-B4D9-8EAAEE610FBB}" type="slidenum">
              <a:rPr lang="de-DE" smtClean="0"/>
              <a:t>‹Nr.›</a:t>
            </a:fld>
            <a:endParaRPr lang="de-DE"/>
          </a:p>
        </p:txBody>
      </p:sp>
    </p:spTree>
    <p:extLst>
      <p:ext uri="{BB962C8B-B14F-4D97-AF65-F5344CB8AC3E}">
        <p14:creationId xmlns:p14="http://schemas.microsoft.com/office/powerpoint/2010/main" val="2499858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C5FFCE7-B631-4F35-AEF8-13F48FDB6FD8}" type="datetimeFigureOut">
              <a:rPr lang="de-DE" smtClean="0"/>
              <a:t>24.02.2025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8F2AB5E-F2BF-451C-B4D9-8EAAEE610FBB}" type="slidenum">
              <a:rPr lang="de-DE" smtClean="0"/>
              <a:t>‹Nr.›</a:t>
            </a:fld>
            <a:endParaRPr lang="de-DE"/>
          </a:p>
        </p:txBody>
      </p:sp>
    </p:spTree>
    <p:extLst>
      <p:ext uri="{BB962C8B-B14F-4D97-AF65-F5344CB8AC3E}">
        <p14:creationId xmlns:p14="http://schemas.microsoft.com/office/powerpoint/2010/main" val="2897204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C5FFCE7-B631-4F35-AEF8-13F48FDB6FD8}" type="datetimeFigureOut">
              <a:rPr lang="de-DE" smtClean="0"/>
              <a:t>24.02.2025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8F2AB5E-F2BF-451C-B4D9-8EAAEE610FBB}" type="slidenum">
              <a:rPr lang="de-DE" smtClean="0"/>
              <a:t>‹Nr.›</a:t>
            </a:fld>
            <a:endParaRPr lang="de-DE"/>
          </a:p>
        </p:txBody>
      </p:sp>
    </p:spTree>
    <p:extLst>
      <p:ext uri="{BB962C8B-B14F-4D97-AF65-F5344CB8AC3E}">
        <p14:creationId xmlns:p14="http://schemas.microsoft.com/office/powerpoint/2010/main" val="3432635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C5FFCE7-B631-4F35-AEF8-13F48FDB6FD8}" type="datetimeFigureOut">
              <a:rPr lang="de-DE" smtClean="0"/>
              <a:t>24.02.2025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8F2AB5E-F2BF-451C-B4D9-8EAAEE610FBB}" type="slidenum">
              <a:rPr lang="de-DE" smtClean="0"/>
              <a:t>‹Nr.›</a:t>
            </a:fld>
            <a:endParaRPr lang="de-DE"/>
          </a:p>
        </p:txBody>
      </p:sp>
    </p:spTree>
    <p:extLst>
      <p:ext uri="{BB962C8B-B14F-4D97-AF65-F5344CB8AC3E}">
        <p14:creationId xmlns:p14="http://schemas.microsoft.com/office/powerpoint/2010/main" val="2998860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FC5FFCE7-B631-4F35-AEF8-13F48FDB6FD8}" type="datetimeFigureOut">
              <a:rPr lang="de-DE" smtClean="0"/>
              <a:t>24.02.2025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8F2AB5E-F2BF-451C-B4D9-8EAAEE610FBB}" type="slidenum">
              <a:rPr lang="de-DE" smtClean="0"/>
              <a:t>‹Nr.›</a:t>
            </a:fld>
            <a:endParaRPr lang="de-DE"/>
          </a:p>
        </p:txBody>
      </p:sp>
    </p:spTree>
    <p:extLst>
      <p:ext uri="{BB962C8B-B14F-4D97-AF65-F5344CB8AC3E}">
        <p14:creationId xmlns:p14="http://schemas.microsoft.com/office/powerpoint/2010/main" val="325236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FC5FFCE7-B631-4F35-AEF8-13F48FDB6FD8}" type="datetimeFigureOut">
              <a:rPr lang="de-DE" smtClean="0"/>
              <a:t>24.02.2025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8F2AB5E-F2BF-451C-B4D9-8EAAEE610FBB}" type="slidenum">
              <a:rPr lang="de-DE" smtClean="0"/>
              <a:t>‹Nr.›</a:t>
            </a:fld>
            <a:endParaRPr lang="de-DE"/>
          </a:p>
        </p:txBody>
      </p:sp>
    </p:spTree>
    <p:extLst>
      <p:ext uri="{BB962C8B-B14F-4D97-AF65-F5344CB8AC3E}">
        <p14:creationId xmlns:p14="http://schemas.microsoft.com/office/powerpoint/2010/main" val="4211287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FC5FFCE7-B631-4F35-AEF8-13F48FDB6FD8}" type="datetimeFigureOut">
              <a:rPr lang="de-DE" smtClean="0"/>
              <a:t>24.02.2025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8F2AB5E-F2BF-451C-B4D9-8EAAEE610FBB}" type="slidenum">
              <a:rPr lang="de-DE" smtClean="0"/>
              <a:t>‹Nr.›</a:t>
            </a:fld>
            <a:endParaRPr lang="de-DE"/>
          </a:p>
        </p:txBody>
      </p:sp>
    </p:spTree>
    <p:extLst>
      <p:ext uri="{BB962C8B-B14F-4D97-AF65-F5344CB8AC3E}">
        <p14:creationId xmlns:p14="http://schemas.microsoft.com/office/powerpoint/2010/main" val="3992205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FC5FFCE7-B631-4F35-AEF8-13F48FDB6FD8}" type="datetimeFigureOut">
              <a:rPr lang="de-DE" smtClean="0"/>
              <a:t>24.02.2025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8F2AB5E-F2BF-451C-B4D9-8EAAEE610FBB}" type="slidenum">
              <a:rPr lang="de-DE" smtClean="0"/>
              <a:t>‹Nr.›</a:t>
            </a:fld>
            <a:endParaRPr lang="de-DE"/>
          </a:p>
        </p:txBody>
      </p:sp>
    </p:spTree>
    <p:extLst>
      <p:ext uri="{BB962C8B-B14F-4D97-AF65-F5344CB8AC3E}">
        <p14:creationId xmlns:p14="http://schemas.microsoft.com/office/powerpoint/2010/main" val="2179935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C5FFCE7-B631-4F35-AEF8-13F48FDB6FD8}" type="datetimeFigureOut">
              <a:rPr lang="de-DE" smtClean="0"/>
              <a:t>24.02.2025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8F2AB5E-F2BF-451C-B4D9-8EAAEE610FBB}" type="slidenum">
              <a:rPr lang="de-DE" smtClean="0"/>
              <a:t>‹Nr.›</a:t>
            </a:fld>
            <a:endParaRPr lang="de-DE"/>
          </a:p>
        </p:txBody>
      </p:sp>
    </p:spTree>
    <p:extLst>
      <p:ext uri="{BB962C8B-B14F-4D97-AF65-F5344CB8AC3E}">
        <p14:creationId xmlns:p14="http://schemas.microsoft.com/office/powerpoint/2010/main" val="3337986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FC5FFCE7-B631-4F35-AEF8-13F48FDB6FD8}" type="datetimeFigureOut">
              <a:rPr lang="de-DE" smtClean="0"/>
              <a:t>24.02.2025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8F2AB5E-F2BF-451C-B4D9-8EAAEE610FBB}" type="slidenum">
              <a:rPr lang="de-DE" smtClean="0"/>
              <a:t>‹Nr.›</a:t>
            </a:fld>
            <a:endParaRPr lang="de-DE"/>
          </a:p>
        </p:txBody>
      </p:sp>
    </p:spTree>
    <p:extLst>
      <p:ext uri="{BB962C8B-B14F-4D97-AF65-F5344CB8AC3E}">
        <p14:creationId xmlns:p14="http://schemas.microsoft.com/office/powerpoint/2010/main" val="111843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FC5FFCE7-B631-4F35-AEF8-13F48FDB6FD8}" type="datetimeFigureOut">
              <a:rPr lang="de-DE" smtClean="0"/>
              <a:t>24.02.2025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8F2AB5E-F2BF-451C-B4D9-8EAAEE610FBB}" type="slidenum">
              <a:rPr lang="de-DE" smtClean="0"/>
              <a:t>‹Nr.›</a:t>
            </a:fld>
            <a:endParaRPr lang="de-DE"/>
          </a:p>
        </p:txBody>
      </p:sp>
    </p:spTree>
    <p:extLst>
      <p:ext uri="{BB962C8B-B14F-4D97-AF65-F5344CB8AC3E}">
        <p14:creationId xmlns:p14="http://schemas.microsoft.com/office/powerpoint/2010/main" val="379617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5FFCE7-B631-4F35-AEF8-13F48FDB6FD8}" type="datetimeFigureOut">
              <a:rPr lang="de-DE" smtClean="0"/>
              <a:t>24.02.2025</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B5E-F2BF-451C-B4D9-8EAAEE610FBB}" type="slidenum">
              <a:rPr lang="de-DE" smtClean="0"/>
              <a:t>‹Nr.›</a:t>
            </a:fld>
            <a:endParaRPr lang="de-DE"/>
          </a:p>
        </p:txBody>
      </p:sp>
    </p:spTree>
    <p:extLst>
      <p:ext uri="{BB962C8B-B14F-4D97-AF65-F5344CB8AC3E}">
        <p14:creationId xmlns:p14="http://schemas.microsoft.com/office/powerpoint/2010/main" val="345789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dirty="0"/>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69352">
            <a:off x="284783" y="294043"/>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 name="Rechteck 1">
            <a:extLst>
              <a:ext uri="{FF2B5EF4-FFF2-40B4-BE49-F238E27FC236}">
                <a16:creationId xmlns:a16="http://schemas.microsoft.com/office/drawing/2014/main" id="{3913C65A-C6F3-457C-994F-07C1337546DC}"/>
              </a:ext>
            </a:extLst>
          </p:cNvPr>
          <p:cNvSpPr/>
          <p:nvPr/>
        </p:nvSpPr>
        <p:spPr>
          <a:xfrm>
            <a:off x="1566086" y="894718"/>
            <a:ext cx="8859187" cy="585447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solidFill>
                  <a:schemeClr val="tx1"/>
                </a:solidFill>
              </a:rPr>
              <a:t>Aufgabe 1)</a:t>
            </a:r>
          </a:p>
          <a:p>
            <a:r>
              <a:rPr lang="de-DE" sz="2000" dirty="0">
                <a:solidFill>
                  <a:schemeClr val="tx1"/>
                </a:solidFill>
              </a:rPr>
              <a:t>Herman Frei, vertreten durch Rechtsanwalt Hans Neumann, reicht Klage gegen Frau Marianne Schlüter ein. Der Klageantrag enthält folgende Anträge:</a:t>
            </a:r>
          </a:p>
          <a:p>
            <a:r>
              <a:rPr lang="de-DE" sz="2000" dirty="0">
                <a:solidFill>
                  <a:schemeClr val="tx1"/>
                </a:solidFill>
              </a:rPr>
              <a:t> </a:t>
            </a:r>
          </a:p>
          <a:p>
            <a:r>
              <a:rPr lang="de-DE" sz="2000" dirty="0">
                <a:solidFill>
                  <a:schemeClr val="tx1"/>
                </a:solidFill>
              </a:rPr>
              <a:t>1. Die Beklagte wird verurteilt, die Wohnung in der Müllerstraße 114, 13349 Berlin, </a:t>
            </a:r>
          </a:p>
          <a:p>
            <a:r>
              <a:rPr lang="de-DE" sz="2000" dirty="0">
                <a:solidFill>
                  <a:schemeClr val="tx1"/>
                </a:solidFill>
              </a:rPr>
              <a:t>    3. OG links, unverzüglich zu raumen und an den Kläger herauszugeben.</a:t>
            </a:r>
          </a:p>
          <a:p>
            <a:r>
              <a:rPr lang="de-DE" sz="2000" dirty="0">
                <a:solidFill>
                  <a:schemeClr val="tx1"/>
                </a:solidFill>
              </a:rPr>
              <a:t> </a:t>
            </a:r>
          </a:p>
          <a:p>
            <a:r>
              <a:rPr lang="de-DE" sz="2000" dirty="0">
                <a:solidFill>
                  <a:schemeClr val="tx1"/>
                </a:solidFill>
              </a:rPr>
              <a:t>2. Die Beklagte wird verurteilt, rückständigen Mietzins in Höhe von 4.350,00 EUR  </a:t>
            </a:r>
          </a:p>
          <a:p>
            <a:r>
              <a:rPr lang="de-DE" sz="2000" dirty="0">
                <a:solidFill>
                  <a:schemeClr val="tx1"/>
                </a:solidFill>
              </a:rPr>
              <a:t>    nebst 5 % Zinsen seit dem 01.09.2024 an den Kläger zu zahlen.</a:t>
            </a:r>
          </a:p>
          <a:p>
            <a:r>
              <a:rPr lang="de-DE" sz="2000" dirty="0">
                <a:solidFill>
                  <a:schemeClr val="tx1"/>
                </a:solidFill>
              </a:rPr>
              <a:t>3. ……</a:t>
            </a:r>
          </a:p>
          <a:p>
            <a:r>
              <a:rPr lang="de-DE" sz="2000" dirty="0">
                <a:solidFill>
                  <a:schemeClr val="tx1"/>
                </a:solidFill>
              </a:rPr>
              <a:t>4. …..</a:t>
            </a:r>
          </a:p>
          <a:p>
            <a:r>
              <a:rPr lang="de-DE" sz="2000" dirty="0">
                <a:solidFill>
                  <a:schemeClr val="tx1"/>
                </a:solidFill>
              </a:rPr>
              <a:t>In der Klageschrift wird angegeben, dass der monatliche Mietzins für die seit dem </a:t>
            </a:r>
          </a:p>
          <a:p>
            <a:r>
              <a:rPr lang="de-DE" sz="2000" dirty="0">
                <a:solidFill>
                  <a:schemeClr val="tx1"/>
                </a:solidFill>
              </a:rPr>
              <a:t>01.04.2019  angemietete Wohnung 650,00 EUR beträgt. Die monatliche Vorauszahlung für die Nebenkosten beträgt 220,00 EUR, diese wird jährlich verbrauchsabhängig abgerechnet. Der monatliche Mietzins beträgt somit insgesamt 870,00 EUR.</a:t>
            </a:r>
          </a:p>
          <a:p>
            <a:r>
              <a:rPr lang="de-DE" sz="2000" dirty="0">
                <a:solidFill>
                  <a:schemeClr val="tx1"/>
                </a:solidFill>
              </a:rPr>
              <a:t> </a:t>
            </a:r>
          </a:p>
          <a:p>
            <a:r>
              <a:rPr lang="de-DE" sz="2000" b="1" dirty="0">
                <a:solidFill>
                  <a:schemeClr val="tx1"/>
                </a:solidFill>
              </a:rPr>
              <a:t>Wie hoch ist der Streitwert für dieses Verfahren? Nennen Sie die gesetzlichen Bestimmungen.</a:t>
            </a:r>
          </a:p>
        </p:txBody>
      </p:sp>
    </p:spTree>
    <p:extLst>
      <p:ext uri="{BB962C8B-B14F-4D97-AF65-F5344CB8AC3E}">
        <p14:creationId xmlns:p14="http://schemas.microsoft.com/office/powerpoint/2010/main" val="1594818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537602" y="128549"/>
            <a:ext cx="9533743" cy="44437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 name="Rechteck 1">
            <a:extLst>
              <a:ext uri="{FF2B5EF4-FFF2-40B4-BE49-F238E27FC236}">
                <a16:creationId xmlns:a16="http://schemas.microsoft.com/office/drawing/2014/main" id="{3913C65A-C6F3-457C-994F-07C1337546DC}"/>
              </a:ext>
            </a:extLst>
          </p:cNvPr>
          <p:cNvSpPr/>
          <p:nvPr/>
        </p:nvSpPr>
        <p:spPr>
          <a:xfrm>
            <a:off x="598540" y="1506082"/>
            <a:ext cx="1326424" cy="42915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a:solidFill>
                <a:schemeClr val="tx1"/>
              </a:solidFill>
            </a:endParaRPr>
          </a:p>
          <a:p>
            <a:endParaRPr lang="de-DE" sz="2000" b="1" dirty="0">
              <a:solidFill>
                <a:schemeClr val="tx1"/>
              </a:solidFill>
            </a:endParaRPr>
          </a:p>
          <a:p>
            <a:r>
              <a:rPr lang="de-DE" sz="2000" b="1" dirty="0">
                <a:solidFill>
                  <a:schemeClr val="tx1"/>
                </a:solidFill>
              </a:rPr>
              <a:t>Aufgabe 3</a:t>
            </a:r>
          </a:p>
          <a:p>
            <a:endParaRPr lang="de-DE" sz="2000" b="1" dirty="0">
              <a:solidFill>
                <a:schemeClr val="tx1"/>
              </a:solidFill>
            </a:endParaRPr>
          </a:p>
          <a:p>
            <a:endParaRPr lang="de-DE" sz="2000" b="1" dirty="0">
              <a:solidFill>
                <a:schemeClr val="tx1"/>
              </a:solidFill>
            </a:endParaRPr>
          </a:p>
        </p:txBody>
      </p:sp>
      <p:sp>
        <p:nvSpPr>
          <p:cNvPr id="8" name="Rechteck 7">
            <a:extLst>
              <a:ext uri="{FF2B5EF4-FFF2-40B4-BE49-F238E27FC236}">
                <a16:creationId xmlns:a16="http://schemas.microsoft.com/office/drawing/2014/main" id="{A6C3B303-E9F8-46C2-A907-C8A32EC9148B}"/>
              </a:ext>
            </a:extLst>
          </p:cNvPr>
          <p:cNvSpPr/>
          <p:nvPr/>
        </p:nvSpPr>
        <p:spPr>
          <a:xfrm>
            <a:off x="1034355" y="2275363"/>
            <a:ext cx="10351818" cy="264740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Zu e) </a:t>
            </a:r>
          </a:p>
          <a:p>
            <a:r>
              <a:rPr lang="de-DE" sz="2000" dirty="0">
                <a:solidFill>
                  <a:schemeClr val="tx1"/>
                </a:solidFill>
              </a:rPr>
              <a:t>Mit Eingang beim zuständigen streitigen Gericht wird die weitere Verfahrensgebühr fällig gem. </a:t>
            </a:r>
          </a:p>
          <a:p>
            <a:r>
              <a:rPr lang="de-DE" sz="2000" dirty="0">
                <a:solidFill>
                  <a:schemeClr val="tx1"/>
                </a:solidFill>
              </a:rPr>
              <a:t>§ 6 Abs. 1 GKG in Verbindung mit Abs.1 zu KV 1210. </a:t>
            </a:r>
          </a:p>
          <a:p>
            <a:r>
              <a:rPr lang="de-DE" sz="2000" dirty="0">
                <a:solidFill>
                  <a:schemeClr val="tx1"/>
                </a:solidFill>
              </a:rPr>
              <a:t>Diese ist vor Übergabe ins streitige Verfahren zu zahlen, da Vorauszahlungspflicht nach </a:t>
            </a:r>
          </a:p>
          <a:p>
            <a:r>
              <a:rPr lang="de-DE" sz="2000" dirty="0">
                <a:solidFill>
                  <a:schemeClr val="tx1"/>
                </a:solidFill>
              </a:rPr>
              <a:t>§ 12 Abs. 3 S. 3 GKG besteht. Anzufordern von Heidemarie Schumann mit Kostennachricht </a:t>
            </a:r>
          </a:p>
          <a:p>
            <a:r>
              <a:rPr lang="de-DE" sz="2000" dirty="0">
                <a:solidFill>
                  <a:schemeClr val="tx1"/>
                </a:solidFill>
              </a:rPr>
              <a:t>gem. § 26 </a:t>
            </a:r>
            <a:r>
              <a:rPr lang="de-DE" sz="2000" dirty="0" err="1">
                <a:solidFill>
                  <a:schemeClr val="tx1"/>
                </a:solidFill>
              </a:rPr>
              <a:t>KostVfg</a:t>
            </a:r>
            <a:r>
              <a:rPr lang="de-DE" sz="2000" dirty="0">
                <a:solidFill>
                  <a:schemeClr val="tx1"/>
                </a:solidFill>
              </a:rPr>
              <a:t>., als Antragstellerschuldnerin gem. § 22 Abs. 1 GKG.</a:t>
            </a:r>
          </a:p>
        </p:txBody>
      </p:sp>
      <p:sp>
        <p:nvSpPr>
          <p:cNvPr id="9" name="Gefaltete Ecke 8"/>
          <p:cNvSpPr/>
          <p:nvPr/>
        </p:nvSpPr>
        <p:spPr>
          <a:xfrm rot="269352">
            <a:off x="10768082" y="46536"/>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Tree>
    <p:extLst>
      <p:ext uri="{BB962C8B-B14F-4D97-AF65-F5344CB8AC3E}">
        <p14:creationId xmlns:p14="http://schemas.microsoft.com/office/powerpoint/2010/main" val="2554792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537602" y="128549"/>
            <a:ext cx="9533743" cy="44437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 name="Rechteck 1">
            <a:extLst>
              <a:ext uri="{FF2B5EF4-FFF2-40B4-BE49-F238E27FC236}">
                <a16:creationId xmlns:a16="http://schemas.microsoft.com/office/drawing/2014/main" id="{3913C65A-C6F3-457C-994F-07C1337546DC}"/>
              </a:ext>
            </a:extLst>
          </p:cNvPr>
          <p:cNvSpPr/>
          <p:nvPr/>
        </p:nvSpPr>
        <p:spPr>
          <a:xfrm>
            <a:off x="238776" y="592616"/>
            <a:ext cx="1560043" cy="42915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a:solidFill>
                <a:schemeClr val="tx1"/>
              </a:solidFill>
            </a:endParaRPr>
          </a:p>
          <a:p>
            <a:endParaRPr lang="de-DE" sz="2000" b="1" dirty="0">
              <a:solidFill>
                <a:schemeClr val="tx1"/>
              </a:solidFill>
            </a:endParaRPr>
          </a:p>
          <a:p>
            <a:r>
              <a:rPr lang="de-DE" sz="2000" b="1" dirty="0">
                <a:solidFill>
                  <a:schemeClr val="tx1"/>
                </a:solidFill>
              </a:rPr>
              <a:t>Aufgabe 3 e)</a:t>
            </a:r>
          </a:p>
          <a:p>
            <a:endParaRPr lang="de-DE" sz="2000" b="1" dirty="0">
              <a:solidFill>
                <a:schemeClr val="tx1"/>
              </a:solidFill>
            </a:endParaRPr>
          </a:p>
          <a:p>
            <a:endParaRPr lang="de-DE" sz="2000" b="1" dirty="0">
              <a:solidFill>
                <a:schemeClr val="tx1"/>
              </a:solidFill>
            </a:endParaRPr>
          </a:p>
        </p:txBody>
      </p:sp>
      <p:graphicFrame>
        <p:nvGraphicFramePr>
          <p:cNvPr id="12" name="Tabelle 11">
            <a:extLst>
              <a:ext uri="{FF2B5EF4-FFF2-40B4-BE49-F238E27FC236}">
                <a16:creationId xmlns:a16="http://schemas.microsoft.com/office/drawing/2014/main" id="{EE977A0F-3488-4343-A380-CA587C8B2D6F}"/>
              </a:ext>
            </a:extLst>
          </p:cNvPr>
          <p:cNvGraphicFramePr>
            <a:graphicFrameLocks noGrp="1"/>
          </p:cNvGraphicFramePr>
          <p:nvPr>
            <p:extLst>
              <p:ext uri="{D42A27DB-BD31-4B8C-83A1-F6EECF244321}">
                <p14:modId xmlns:p14="http://schemas.microsoft.com/office/powerpoint/2010/main" val="554067446"/>
              </p:ext>
            </p:extLst>
          </p:nvPr>
        </p:nvGraphicFramePr>
        <p:xfrm>
          <a:off x="1191755" y="1477522"/>
          <a:ext cx="10150879" cy="4320272"/>
        </p:xfrm>
        <a:graphic>
          <a:graphicData uri="http://schemas.openxmlformats.org/drawingml/2006/table">
            <a:tbl>
              <a:tblPr firstRow="1" firstCol="1" bandRow="1">
                <a:tableStyleId>{5C22544A-7EE6-4342-B048-85BDC9FD1C3A}</a:tableStyleId>
              </a:tblPr>
              <a:tblGrid>
                <a:gridCol w="839451">
                  <a:extLst>
                    <a:ext uri="{9D8B030D-6E8A-4147-A177-3AD203B41FA5}">
                      <a16:colId xmlns:a16="http://schemas.microsoft.com/office/drawing/2014/main" val="3186664314"/>
                    </a:ext>
                  </a:extLst>
                </a:gridCol>
                <a:gridCol w="2769552">
                  <a:extLst>
                    <a:ext uri="{9D8B030D-6E8A-4147-A177-3AD203B41FA5}">
                      <a16:colId xmlns:a16="http://schemas.microsoft.com/office/drawing/2014/main" val="3164974163"/>
                    </a:ext>
                  </a:extLst>
                </a:gridCol>
                <a:gridCol w="1363353">
                  <a:extLst>
                    <a:ext uri="{9D8B030D-6E8A-4147-A177-3AD203B41FA5}">
                      <a16:colId xmlns:a16="http://schemas.microsoft.com/office/drawing/2014/main" val="540794854"/>
                    </a:ext>
                  </a:extLst>
                </a:gridCol>
                <a:gridCol w="2019081">
                  <a:extLst>
                    <a:ext uri="{9D8B030D-6E8A-4147-A177-3AD203B41FA5}">
                      <a16:colId xmlns:a16="http://schemas.microsoft.com/office/drawing/2014/main" val="386674676"/>
                    </a:ext>
                  </a:extLst>
                </a:gridCol>
                <a:gridCol w="3159442">
                  <a:extLst>
                    <a:ext uri="{9D8B030D-6E8A-4147-A177-3AD203B41FA5}">
                      <a16:colId xmlns:a16="http://schemas.microsoft.com/office/drawing/2014/main" val="4117031524"/>
                    </a:ext>
                  </a:extLst>
                </a:gridCol>
              </a:tblGrid>
              <a:tr h="100925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a:solidFill>
                            <a:schemeClr val="tx1"/>
                          </a:solidFill>
                          <a:effectLst/>
                          <a:latin typeface="+mn-lt"/>
                          <a:ea typeface="+mn-ea"/>
                          <a:cs typeface="+mn-cs"/>
                        </a:rPr>
                        <a:t>Kläger/Beklagter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255436">
                <a:tc>
                  <a:txBody>
                    <a:bodyPr/>
                    <a:lstStyle/>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1321777">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a:effectLst/>
                      </a:endParaRPr>
                    </a:p>
                    <a:p>
                      <a:pPr>
                        <a:lnSpc>
                          <a:spcPct val="107000"/>
                        </a:lnSpc>
                        <a:spcAft>
                          <a:spcPts val="0"/>
                        </a:spcAft>
                      </a:pPr>
                      <a:endParaRPr lang="de-DE" sz="1200" dirty="0">
                        <a:effectLst/>
                      </a:endParaRPr>
                    </a:p>
                    <a:p>
                      <a:pPr>
                        <a:lnSpc>
                          <a:spcPct val="107000"/>
                        </a:lnSpc>
                        <a:spcAft>
                          <a:spcPts val="0"/>
                        </a:spcAft>
                      </a:pPr>
                      <a:endParaRPr lang="de-DE" sz="1200" dirty="0">
                        <a:effectLst/>
                      </a:endParaRPr>
                    </a:p>
                    <a:p>
                      <a:pPr>
                        <a:lnSpc>
                          <a:spcPct val="107000"/>
                        </a:lnSpc>
                        <a:spcAft>
                          <a:spcPts val="0"/>
                        </a:spcAft>
                      </a:pPr>
                      <a:endParaRPr lang="de-DE" sz="1200" dirty="0">
                        <a:effectLst/>
                      </a:endParaRPr>
                    </a:p>
                    <a:p>
                      <a:pPr>
                        <a:lnSpc>
                          <a:spcPct val="107000"/>
                        </a:lnSpc>
                        <a:spcAft>
                          <a:spcPts val="0"/>
                        </a:spcAft>
                      </a:pPr>
                      <a:endParaRPr lang="de-DE" sz="1200" dirty="0">
                        <a:effectLst/>
                      </a:endParaRPr>
                    </a:p>
                    <a:p>
                      <a:pPr>
                        <a:lnSpc>
                          <a:spcPct val="107000"/>
                        </a:lnSpc>
                        <a:spcAft>
                          <a:spcPts val="0"/>
                        </a:spcAft>
                      </a:pPr>
                      <a:endParaRPr lang="de-DE" sz="1200" dirty="0">
                        <a:effectLst/>
                      </a:endParaRPr>
                    </a:p>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34138305"/>
                  </a:ext>
                </a:extLst>
              </a:tr>
              <a:tr h="656720">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Zu erfordern</a:t>
                      </a: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348312512"/>
                  </a:ext>
                </a:extLst>
              </a:tr>
            </a:tbl>
          </a:graphicData>
        </a:graphic>
      </p:graphicFrame>
      <p:sp>
        <p:nvSpPr>
          <p:cNvPr id="13" name="Rechteck 12">
            <a:extLst>
              <a:ext uri="{FF2B5EF4-FFF2-40B4-BE49-F238E27FC236}">
                <a16:creationId xmlns:a16="http://schemas.microsoft.com/office/drawing/2014/main" id="{E567D3F3-DFB5-447F-A70D-183830959162}"/>
              </a:ext>
            </a:extLst>
          </p:cNvPr>
          <p:cNvSpPr/>
          <p:nvPr/>
        </p:nvSpPr>
        <p:spPr>
          <a:xfrm>
            <a:off x="1162925" y="2698239"/>
            <a:ext cx="804552" cy="29296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1210</a:t>
            </a:r>
          </a:p>
        </p:txBody>
      </p:sp>
      <p:sp>
        <p:nvSpPr>
          <p:cNvPr id="9" name="Gefaltete Ecke 8"/>
          <p:cNvSpPr/>
          <p:nvPr/>
        </p:nvSpPr>
        <p:spPr>
          <a:xfrm rot="269352">
            <a:off x="10768082" y="46536"/>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4" name="Rechteck 13">
            <a:extLst>
              <a:ext uri="{FF2B5EF4-FFF2-40B4-BE49-F238E27FC236}">
                <a16:creationId xmlns:a16="http://schemas.microsoft.com/office/drawing/2014/main" id="{60D3A78A-6EAC-4116-88B5-95A1DF45389A}"/>
              </a:ext>
            </a:extLst>
          </p:cNvPr>
          <p:cNvSpPr/>
          <p:nvPr/>
        </p:nvSpPr>
        <p:spPr>
          <a:xfrm>
            <a:off x="2180230" y="2563965"/>
            <a:ext cx="2304187" cy="10544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chemeClr val="tx1"/>
                </a:solidFill>
                <a:latin typeface="Calibri" panose="020F0502020204030204" pitchFamily="34" charset="0"/>
                <a:cs typeface="Times New Roman" panose="02020603050405020304" pitchFamily="18" charset="0"/>
              </a:rPr>
              <a:t>Verfahren im Allgemeinen/Verfahrens-gebühr betr. streitiges Verfahren/Prozessverfahren</a:t>
            </a:r>
            <a:endParaRPr lang="de-DE" sz="1400" dirty="0">
              <a:solidFill>
                <a:schemeClr val="tx1"/>
              </a:solidFill>
            </a:endParaRPr>
          </a:p>
          <a:p>
            <a:pPr algn="ctr"/>
            <a:r>
              <a:rPr lang="de-DE" sz="1400" b="1" dirty="0">
                <a:solidFill>
                  <a:schemeClr val="tx1"/>
                </a:solidFill>
                <a:latin typeface="Calibri" panose="020F0502020204030204" pitchFamily="34" charset="0"/>
                <a:cs typeface="Times New Roman" panose="02020603050405020304" pitchFamily="18" charset="0"/>
              </a:rPr>
              <a:t>(3-fach)</a:t>
            </a:r>
          </a:p>
        </p:txBody>
      </p:sp>
      <p:sp>
        <p:nvSpPr>
          <p:cNvPr id="15" name="Rechteck 14">
            <a:extLst>
              <a:ext uri="{FF2B5EF4-FFF2-40B4-BE49-F238E27FC236}">
                <a16:creationId xmlns:a16="http://schemas.microsoft.com/office/drawing/2014/main" id="{5471D386-ED22-4278-AA80-D915C3926D3A}"/>
              </a:ext>
            </a:extLst>
          </p:cNvPr>
          <p:cNvSpPr/>
          <p:nvPr/>
        </p:nvSpPr>
        <p:spPr>
          <a:xfrm>
            <a:off x="4925691" y="2803853"/>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276,00</a:t>
            </a:r>
          </a:p>
        </p:txBody>
      </p:sp>
      <p:sp>
        <p:nvSpPr>
          <p:cNvPr id="16" name="Rechteck 15">
            <a:extLst>
              <a:ext uri="{FF2B5EF4-FFF2-40B4-BE49-F238E27FC236}">
                <a16:creationId xmlns:a16="http://schemas.microsoft.com/office/drawing/2014/main" id="{E3DBE3BA-89DA-4A96-A789-7E7ADD41631F}"/>
              </a:ext>
            </a:extLst>
          </p:cNvPr>
          <p:cNvSpPr/>
          <p:nvPr/>
        </p:nvSpPr>
        <p:spPr>
          <a:xfrm>
            <a:off x="6706881" y="2647976"/>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114,00</a:t>
            </a:r>
          </a:p>
        </p:txBody>
      </p:sp>
      <p:sp>
        <p:nvSpPr>
          <p:cNvPr id="17" name="Rechteck 16">
            <a:extLst>
              <a:ext uri="{FF2B5EF4-FFF2-40B4-BE49-F238E27FC236}">
                <a16:creationId xmlns:a16="http://schemas.microsoft.com/office/drawing/2014/main" id="{5C75B487-5648-4471-8C7E-89A994BD5FC7}"/>
              </a:ext>
            </a:extLst>
          </p:cNvPr>
          <p:cNvSpPr/>
          <p:nvPr/>
        </p:nvSpPr>
        <p:spPr>
          <a:xfrm>
            <a:off x="8456907" y="2700816"/>
            <a:ext cx="2266055"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114,00 €/ 0,00 €</a:t>
            </a:r>
          </a:p>
        </p:txBody>
      </p:sp>
      <p:sp>
        <p:nvSpPr>
          <p:cNvPr id="21" name="Rechteck 20">
            <a:extLst>
              <a:ext uri="{FF2B5EF4-FFF2-40B4-BE49-F238E27FC236}">
                <a16:creationId xmlns:a16="http://schemas.microsoft.com/office/drawing/2014/main" id="{61DCE379-6B02-49C1-93D8-9115A0F7D26D}"/>
              </a:ext>
            </a:extLst>
          </p:cNvPr>
          <p:cNvSpPr/>
          <p:nvPr/>
        </p:nvSpPr>
        <p:spPr>
          <a:xfrm>
            <a:off x="1224294" y="4062135"/>
            <a:ext cx="772013" cy="89849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Abs.1 zu KV 1210</a:t>
            </a:r>
          </a:p>
        </p:txBody>
      </p:sp>
      <p:sp>
        <p:nvSpPr>
          <p:cNvPr id="22" name="Rechteck 21">
            <a:extLst>
              <a:ext uri="{FF2B5EF4-FFF2-40B4-BE49-F238E27FC236}">
                <a16:creationId xmlns:a16="http://schemas.microsoft.com/office/drawing/2014/main" id="{E744A4DA-D320-4889-A984-F489192E5B6D}"/>
              </a:ext>
            </a:extLst>
          </p:cNvPr>
          <p:cNvSpPr/>
          <p:nvPr/>
        </p:nvSpPr>
        <p:spPr>
          <a:xfrm>
            <a:off x="2283841" y="4055631"/>
            <a:ext cx="2304187" cy="89849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chemeClr val="tx1"/>
                </a:solidFill>
                <a:latin typeface="Calibri" panose="020F0502020204030204" pitchFamily="34" charset="0"/>
                <a:cs typeface="Times New Roman" panose="02020603050405020304" pitchFamily="18" charset="0"/>
              </a:rPr>
              <a:t>Abzüglich 0,5 Gebühr aus Mahnverfahren</a:t>
            </a:r>
          </a:p>
          <a:p>
            <a:pPr algn="ctr"/>
            <a:r>
              <a:rPr lang="de-DE" sz="1400" b="1" dirty="0">
                <a:solidFill>
                  <a:schemeClr val="tx1"/>
                </a:solidFill>
                <a:latin typeface="Calibri" panose="020F0502020204030204" pitchFamily="34" charset="0"/>
                <a:cs typeface="Times New Roman" panose="02020603050405020304" pitchFamily="18" charset="0"/>
              </a:rPr>
              <a:t>(Mindestgebühr)</a:t>
            </a:r>
          </a:p>
        </p:txBody>
      </p:sp>
      <p:sp>
        <p:nvSpPr>
          <p:cNvPr id="23" name="Rechteck 22">
            <a:extLst>
              <a:ext uri="{FF2B5EF4-FFF2-40B4-BE49-F238E27FC236}">
                <a16:creationId xmlns:a16="http://schemas.microsoft.com/office/drawing/2014/main" id="{762104AD-C3B9-4F7A-AE34-CCF12C7B010B}"/>
              </a:ext>
            </a:extLst>
          </p:cNvPr>
          <p:cNvSpPr/>
          <p:nvPr/>
        </p:nvSpPr>
        <p:spPr>
          <a:xfrm>
            <a:off x="4877741" y="4130186"/>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276,00</a:t>
            </a:r>
          </a:p>
        </p:txBody>
      </p:sp>
      <p:sp>
        <p:nvSpPr>
          <p:cNvPr id="24" name="Rechteck 23">
            <a:extLst>
              <a:ext uri="{FF2B5EF4-FFF2-40B4-BE49-F238E27FC236}">
                <a16:creationId xmlns:a16="http://schemas.microsoft.com/office/drawing/2014/main" id="{EC12F47A-C6C8-4FC3-9197-5F49E75453A0}"/>
              </a:ext>
            </a:extLst>
          </p:cNvPr>
          <p:cNvSpPr/>
          <p:nvPr/>
        </p:nvSpPr>
        <p:spPr>
          <a:xfrm>
            <a:off x="6768997" y="4062135"/>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36,00</a:t>
            </a:r>
          </a:p>
        </p:txBody>
      </p:sp>
      <p:sp>
        <p:nvSpPr>
          <p:cNvPr id="25" name="Rechteck 24">
            <a:extLst>
              <a:ext uri="{FF2B5EF4-FFF2-40B4-BE49-F238E27FC236}">
                <a16:creationId xmlns:a16="http://schemas.microsoft.com/office/drawing/2014/main" id="{2E361316-3A8E-4B97-AC99-2A54A7D9616B}"/>
              </a:ext>
            </a:extLst>
          </p:cNvPr>
          <p:cNvSpPr/>
          <p:nvPr/>
        </p:nvSpPr>
        <p:spPr>
          <a:xfrm>
            <a:off x="6768997" y="5153966"/>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78,00</a:t>
            </a:r>
          </a:p>
        </p:txBody>
      </p:sp>
    </p:spTree>
    <p:extLst>
      <p:ext uri="{BB962C8B-B14F-4D97-AF65-F5344CB8AC3E}">
        <p14:creationId xmlns:p14="http://schemas.microsoft.com/office/powerpoint/2010/main" val="1593167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fill="hold"/>
                                        <p:tgtEl>
                                          <p:spTgt spid="15"/>
                                        </p:tgtEl>
                                        <p:attrNameLst>
                                          <p:attrName>ppt_x</p:attrName>
                                        </p:attrNameLst>
                                      </p:cBhvr>
                                      <p:tavLst>
                                        <p:tav tm="0">
                                          <p:val>
                                            <p:strVal val="#ppt_x"/>
                                          </p:val>
                                        </p:tav>
                                        <p:tav tm="100000">
                                          <p:val>
                                            <p:strVal val="#ppt_x"/>
                                          </p:val>
                                        </p:tav>
                                      </p:tavLst>
                                    </p:anim>
                                    <p:anim calcmode="lin" valueType="num">
                                      <p:cBhvr additive="base">
                                        <p:cTn id="3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ppt_x"/>
                                          </p:val>
                                        </p:tav>
                                        <p:tav tm="100000">
                                          <p:val>
                                            <p:strVal val="#ppt_x"/>
                                          </p:val>
                                        </p:tav>
                                      </p:tavLst>
                                    </p:anim>
                                    <p:anim calcmode="lin" valueType="num">
                                      <p:cBhvr additive="base">
                                        <p:cTn id="3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500" fill="hold"/>
                                        <p:tgtEl>
                                          <p:spTgt spid="17"/>
                                        </p:tgtEl>
                                        <p:attrNameLst>
                                          <p:attrName>ppt_x</p:attrName>
                                        </p:attrNameLst>
                                      </p:cBhvr>
                                      <p:tavLst>
                                        <p:tav tm="0">
                                          <p:val>
                                            <p:strVal val="#ppt_x"/>
                                          </p:val>
                                        </p:tav>
                                        <p:tav tm="100000">
                                          <p:val>
                                            <p:strVal val="#ppt_x"/>
                                          </p:val>
                                        </p:tav>
                                      </p:tavLst>
                                    </p:anim>
                                    <p:anim calcmode="lin" valueType="num">
                                      <p:cBhvr additive="base">
                                        <p:cTn id="4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500" fill="hold"/>
                                        <p:tgtEl>
                                          <p:spTgt spid="21"/>
                                        </p:tgtEl>
                                        <p:attrNameLst>
                                          <p:attrName>ppt_x</p:attrName>
                                        </p:attrNameLst>
                                      </p:cBhvr>
                                      <p:tavLst>
                                        <p:tav tm="0">
                                          <p:val>
                                            <p:strVal val="#ppt_x"/>
                                          </p:val>
                                        </p:tav>
                                        <p:tav tm="100000">
                                          <p:val>
                                            <p:strVal val="#ppt_x"/>
                                          </p:val>
                                        </p:tav>
                                      </p:tavLst>
                                    </p:anim>
                                    <p:anim calcmode="lin" valueType="num">
                                      <p:cBhvr additive="base">
                                        <p:cTn id="4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additive="base">
                                        <p:cTn id="53" dur="500" fill="hold"/>
                                        <p:tgtEl>
                                          <p:spTgt spid="22"/>
                                        </p:tgtEl>
                                        <p:attrNameLst>
                                          <p:attrName>ppt_x</p:attrName>
                                        </p:attrNameLst>
                                      </p:cBhvr>
                                      <p:tavLst>
                                        <p:tav tm="0">
                                          <p:val>
                                            <p:strVal val="#ppt_x"/>
                                          </p:val>
                                        </p:tav>
                                        <p:tav tm="100000">
                                          <p:val>
                                            <p:strVal val="#ppt_x"/>
                                          </p:val>
                                        </p:tav>
                                      </p:tavLst>
                                    </p:anim>
                                    <p:anim calcmode="lin" valueType="num">
                                      <p:cBhvr additive="base">
                                        <p:cTn id="5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additive="base">
                                        <p:cTn id="59" dur="500" fill="hold"/>
                                        <p:tgtEl>
                                          <p:spTgt spid="23"/>
                                        </p:tgtEl>
                                        <p:attrNameLst>
                                          <p:attrName>ppt_x</p:attrName>
                                        </p:attrNameLst>
                                      </p:cBhvr>
                                      <p:tavLst>
                                        <p:tav tm="0">
                                          <p:val>
                                            <p:strVal val="#ppt_x"/>
                                          </p:val>
                                        </p:tav>
                                        <p:tav tm="100000">
                                          <p:val>
                                            <p:strVal val="#ppt_x"/>
                                          </p:val>
                                        </p:tav>
                                      </p:tavLst>
                                    </p:anim>
                                    <p:anim calcmode="lin" valueType="num">
                                      <p:cBhvr additive="base">
                                        <p:cTn id="6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4"/>
                                        </p:tgtEl>
                                        <p:attrNameLst>
                                          <p:attrName>style.visibility</p:attrName>
                                        </p:attrNameLst>
                                      </p:cBhvr>
                                      <p:to>
                                        <p:strVal val="visible"/>
                                      </p:to>
                                    </p:set>
                                    <p:anim calcmode="lin" valueType="num">
                                      <p:cBhvr additive="base">
                                        <p:cTn id="65" dur="500" fill="hold"/>
                                        <p:tgtEl>
                                          <p:spTgt spid="24"/>
                                        </p:tgtEl>
                                        <p:attrNameLst>
                                          <p:attrName>ppt_x</p:attrName>
                                        </p:attrNameLst>
                                      </p:cBhvr>
                                      <p:tavLst>
                                        <p:tav tm="0">
                                          <p:val>
                                            <p:strVal val="#ppt_x"/>
                                          </p:val>
                                        </p:tav>
                                        <p:tav tm="100000">
                                          <p:val>
                                            <p:strVal val="#ppt_x"/>
                                          </p:val>
                                        </p:tav>
                                      </p:tavLst>
                                    </p:anim>
                                    <p:anim calcmode="lin" valueType="num">
                                      <p:cBhvr additive="base">
                                        <p:cTn id="6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500" fill="hold"/>
                                        <p:tgtEl>
                                          <p:spTgt spid="25"/>
                                        </p:tgtEl>
                                        <p:attrNameLst>
                                          <p:attrName>ppt_x</p:attrName>
                                        </p:attrNameLst>
                                      </p:cBhvr>
                                      <p:tavLst>
                                        <p:tav tm="0">
                                          <p:val>
                                            <p:strVal val="#ppt_x"/>
                                          </p:val>
                                        </p:tav>
                                        <p:tav tm="100000">
                                          <p:val>
                                            <p:strVal val="#ppt_x"/>
                                          </p:val>
                                        </p:tav>
                                      </p:tavLst>
                                    </p:anim>
                                    <p:anim calcmode="lin" valueType="num">
                                      <p:cBhvr additive="base">
                                        <p:cTn id="7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animBg="1"/>
      <p:bldP spid="14" grpId="0" animBg="1"/>
      <p:bldP spid="15" grpId="0" animBg="1"/>
      <p:bldP spid="16" grpId="0" animBg="1"/>
      <p:bldP spid="17" grpId="0" animBg="1"/>
      <p:bldP spid="21" grpId="0" animBg="1"/>
      <p:bldP spid="22" grpId="0" animBg="1"/>
      <p:bldP spid="23" grpId="0" animBg="1"/>
      <p:bldP spid="24" grpId="0" animBg="1"/>
      <p:bldP spid="2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69352">
            <a:off x="284783" y="294043"/>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 name="Rechteck 1">
            <a:extLst>
              <a:ext uri="{FF2B5EF4-FFF2-40B4-BE49-F238E27FC236}">
                <a16:creationId xmlns:a16="http://schemas.microsoft.com/office/drawing/2014/main" id="{3913C65A-C6F3-457C-994F-07C1337546DC}"/>
              </a:ext>
            </a:extLst>
          </p:cNvPr>
          <p:cNvSpPr/>
          <p:nvPr/>
        </p:nvSpPr>
        <p:spPr>
          <a:xfrm>
            <a:off x="1566086" y="894718"/>
            <a:ext cx="8859187" cy="585447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solidFill>
                  <a:schemeClr val="tx1"/>
                </a:solidFill>
              </a:rPr>
              <a:t>Aufgabe 3)</a:t>
            </a:r>
          </a:p>
          <a:p>
            <a:r>
              <a:rPr lang="de-DE" sz="2000" dirty="0">
                <a:solidFill>
                  <a:schemeClr val="tx1"/>
                </a:solidFill>
              </a:rPr>
              <a:t>Nachdem das Verfahren an das Amtsgericht abgegeben wurde, begründet Heidemarie Schumann nun ihre Klageforderung, woraufhin Herbert Krüger mit folgenden Anträgen einreicht:</a:t>
            </a:r>
          </a:p>
          <a:p>
            <a:r>
              <a:rPr lang="de-DE" sz="2000" dirty="0">
                <a:solidFill>
                  <a:schemeClr val="tx1"/>
                </a:solidFill>
              </a:rPr>
              <a:t> </a:t>
            </a:r>
          </a:p>
          <a:p>
            <a:r>
              <a:rPr lang="de-DE" sz="2000" dirty="0">
                <a:solidFill>
                  <a:schemeClr val="tx1"/>
                </a:solidFill>
              </a:rPr>
              <a:t>	Ich beantrage, die Klage der Heidemarie Schumann abzuweisen.</a:t>
            </a:r>
          </a:p>
          <a:p>
            <a:r>
              <a:rPr lang="de-DE" sz="2000" dirty="0">
                <a:solidFill>
                  <a:schemeClr val="tx1"/>
                </a:solidFill>
              </a:rPr>
              <a:t>	Gleichzeitig beantrage ich im Wege der Widerklage, die Klägerin zu </a:t>
            </a:r>
          </a:p>
          <a:p>
            <a:r>
              <a:rPr lang="de-DE" sz="2000" dirty="0">
                <a:solidFill>
                  <a:schemeClr val="tx1"/>
                </a:solidFill>
              </a:rPr>
              <a:t>      	Verurteilen, eine Forderungssumme in Höhe von 280 Euro,, aus einem </a:t>
            </a:r>
          </a:p>
          <a:p>
            <a:r>
              <a:rPr lang="de-DE" sz="2000" dirty="0">
                <a:solidFill>
                  <a:schemeClr val="tx1"/>
                </a:solidFill>
              </a:rPr>
              <a:t>     	Kaufvertrag über den Kauf einer DVD Sammlung, zu zahlen.</a:t>
            </a:r>
          </a:p>
          <a:p>
            <a:r>
              <a:rPr lang="de-DE" sz="2000" dirty="0">
                <a:solidFill>
                  <a:schemeClr val="tx1"/>
                </a:solidFill>
              </a:rPr>
              <a:t> </a:t>
            </a:r>
          </a:p>
          <a:p>
            <a:r>
              <a:rPr lang="de-DE" sz="2000" dirty="0">
                <a:solidFill>
                  <a:schemeClr val="tx1"/>
                </a:solidFill>
              </a:rPr>
              <a:t>Es wird Termin zur mündlichen Verhandlung anberaumt. Der Beklagte beantragt zur Untermauerung seiner Widerklage in dem Termin den Zeugen Bernd Brand zu vernehmen, der bezeugen kann, dass die DVD-Sammlung übergeben wurde. Mit gerichtlichem Beweisbeschluss wurde dem Beklagten auferlegt, hierfür einen Vorschuss in Höhe von</a:t>
            </a:r>
          </a:p>
          <a:p>
            <a:r>
              <a:rPr lang="de-DE" sz="2000" dirty="0">
                <a:solidFill>
                  <a:schemeClr val="tx1"/>
                </a:solidFill>
              </a:rPr>
              <a:t>50 Euro zu zahlen. Der Vorschuss wurde umgehend gezahlt. </a:t>
            </a:r>
          </a:p>
          <a:p>
            <a:endParaRPr lang="de-DE" sz="2000" b="1" dirty="0">
              <a:solidFill>
                <a:schemeClr val="tx1"/>
              </a:solidFill>
            </a:endParaRPr>
          </a:p>
        </p:txBody>
      </p:sp>
    </p:spTree>
    <p:extLst>
      <p:ext uri="{BB962C8B-B14F-4D97-AF65-F5344CB8AC3E}">
        <p14:creationId xmlns:p14="http://schemas.microsoft.com/office/powerpoint/2010/main" val="2013255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69352">
            <a:off x="284783" y="294043"/>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 name="Rechteck 1">
            <a:extLst>
              <a:ext uri="{FF2B5EF4-FFF2-40B4-BE49-F238E27FC236}">
                <a16:creationId xmlns:a16="http://schemas.microsoft.com/office/drawing/2014/main" id="{3913C65A-C6F3-457C-994F-07C1337546DC}"/>
              </a:ext>
            </a:extLst>
          </p:cNvPr>
          <p:cNvSpPr/>
          <p:nvPr/>
        </p:nvSpPr>
        <p:spPr>
          <a:xfrm>
            <a:off x="1772007" y="894718"/>
            <a:ext cx="8859187" cy="493645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solidFill>
                  <a:schemeClr val="tx1"/>
                </a:solidFill>
              </a:rPr>
              <a:t>Aufgabe 3)</a:t>
            </a:r>
          </a:p>
          <a:p>
            <a:r>
              <a:rPr lang="de-DE" sz="2000" dirty="0">
                <a:solidFill>
                  <a:schemeClr val="tx1"/>
                </a:solidFill>
              </a:rPr>
              <a:t>Im Termin zur mündlichen Verhandlung und Vernehmung des Zeugen Brand ergeht ein Urteil, in dem die Kosten des Verfahrens der Klägerin zu 30 % und dem Beklagten zu 70 % auferlegt wurden. </a:t>
            </a:r>
          </a:p>
          <a:p>
            <a:r>
              <a:rPr lang="de-DE" sz="2000" dirty="0">
                <a:solidFill>
                  <a:schemeClr val="tx1"/>
                </a:solidFill>
              </a:rPr>
              <a:t> </a:t>
            </a:r>
          </a:p>
          <a:p>
            <a:r>
              <a:rPr lang="de-DE" sz="2000" dirty="0">
                <a:solidFill>
                  <a:schemeClr val="tx1"/>
                </a:solidFill>
              </a:rPr>
              <a:t>Der Zeuge wurde durch das Gericht mit einem Betrag von 88 Euro entschädigt. </a:t>
            </a:r>
          </a:p>
          <a:p>
            <a:endParaRPr lang="de-DE" sz="2000" b="1" dirty="0">
              <a:solidFill>
                <a:schemeClr val="tx1"/>
              </a:solidFill>
            </a:endParaRPr>
          </a:p>
          <a:p>
            <a:r>
              <a:rPr lang="de-DE" sz="2000" b="1" dirty="0">
                <a:solidFill>
                  <a:schemeClr val="tx1"/>
                </a:solidFill>
              </a:rPr>
              <a:t>f)  Erstellen Sie die Schlusskostenrechnung unter Angabe der gesetzlichen Vorschriften. Geben Sie die jeweilige </a:t>
            </a:r>
            <a:r>
              <a:rPr lang="de-DE" sz="2000" b="1" dirty="0" err="1">
                <a:solidFill>
                  <a:schemeClr val="tx1"/>
                </a:solidFill>
              </a:rPr>
              <a:t>Mithaft</a:t>
            </a:r>
            <a:r>
              <a:rPr lang="de-DE" sz="2000" b="1" dirty="0">
                <a:solidFill>
                  <a:schemeClr val="tx1"/>
                </a:solidFill>
              </a:rPr>
              <a:t> an und verteilen die Kosten auf die Parteien. Gehen Sie davon aus, dass alle im Laufe des Verfahrens angeforderten Gerichtskostenvorschüsse gezahlt wurden. </a:t>
            </a:r>
          </a:p>
        </p:txBody>
      </p:sp>
    </p:spTree>
    <p:extLst>
      <p:ext uri="{BB962C8B-B14F-4D97-AF65-F5344CB8AC3E}">
        <p14:creationId xmlns:p14="http://schemas.microsoft.com/office/powerpoint/2010/main" val="2931365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dirty="0"/>
          </a:p>
        </p:txBody>
      </p:sp>
      <p:sp>
        <p:nvSpPr>
          <p:cNvPr id="7" name="Abgerundetes Rechteck 6"/>
          <p:cNvSpPr/>
          <p:nvPr/>
        </p:nvSpPr>
        <p:spPr>
          <a:xfrm>
            <a:off x="1537602" y="128549"/>
            <a:ext cx="9533743" cy="44437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 name="Rechteck 1">
            <a:extLst>
              <a:ext uri="{FF2B5EF4-FFF2-40B4-BE49-F238E27FC236}">
                <a16:creationId xmlns:a16="http://schemas.microsoft.com/office/drawing/2014/main" id="{3913C65A-C6F3-457C-994F-07C1337546DC}"/>
              </a:ext>
            </a:extLst>
          </p:cNvPr>
          <p:cNvSpPr/>
          <p:nvPr/>
        </p:nvSpPr>
        <p:spPr>
          <a:xfrm>
            <a:off x="598540" y="1506082"/>
            <a:ext cx="1560044" cy="42915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a:solidFill>
                <a:schemeClr val="tx1"/>
              </a:solidFill>
            </a:endParaRPr>
          </a:p>
          <a:p>
            <a:endParaRPr lang="de-DE" sz="2000" b="1" dirty="0">
              <a:solidFill>
                <a:schemeClr val="tx1"/>
              </a:solidFill>
            </a:endParaRPr>
          </a:p>
          <a:p>
            <a:r>
              <a:rPr lang="de-DE" sz="2000" b="1" dirty="0">
                <a:solidFill>
                  <a:schemeClr val="tx1"/>
                </a:solidFill>
              </a:rPr>
              <a:t>Aufgabe 3 f)</a:t>
            </a:r>
          </a:p>
          <a:p>
            <a:endParaRPr lang="de-DE" sz="2000" b="1" dirty="0">
              <a:solidFill>
                <a:schemeClr val="tx1"/>
              </a:solidFill>
            </a:endParaRPr>
          </a:p>
          <a:p>
            <a:endParaRPr lang="de-DE" sz="2000" b="1" dirty="0">
              <a:solidFill>
                <a:schemeClr val="tx1"/>
              </a:solidFill>
            </a:endParaRPr>
          </a:p>
        </p:txBody>
      </p:sp>
      <p:sp>
        <p:nvSpPr>
          <p:cNvPr id="8" name="Rechteck 7">
            <a:extLst>
              <a:ext uri="{FF2B5EF4-FFF2-40B4-BE49-F238E27FC236}">
                <a16:creationId xmlns:a16="http://schemas.microsoft.com/office/drawing/2014/main" id="{A6C3B303-E9F8-46C2-A907-C8A32EC9148B}"/>
              </a:ext>
            </a:extLst>
          </p:cNvPr>
          <p:cNvSpPr/>
          <p:nvPr/>
        </p:nvSpPr>
        <p:spPr>
          <a:xfrm>
            <a:off x="1034355" y="2275363"/>
            <a:ext cx="10351818" cy="81261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Streitwert beträgt 556 EUR. Die Streitwerte von Klage und Widerklage werden gem. </a:t>
            </a:r>
          </a:p>
          <a:p>
            <a:r>
              <a:rPr lang="de-DE" sz="2000" dirty="0">
                <a:solidFill>
                  <a:schemeClr val="tx1"/>
                </a:solidFill>
              </a:rPr>
              <a:t>§ 45 Abs. 1 S. 1 GKG zusammengerechnet, da sie nicht denselben Streitgegenstand betreffen. </a:t>
            </a:r>
          </a:p>
        </p:txBody>
      </p:sp>
      <p:sp>
        <p:nvSpPr>
          <p:cNvPr id="9" name="Gefaltete Ecke 8"/>
          <p:cNvSpPr/>
          <p:nvPr/>
        </p:nvSpPr>
        <p:spPr>
          <a:xfrm rot="269352">
            <a:off x="10768082" y="46536"/>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0" name="Rechteck 9">
            <a:extLst>
              <a:ext uri="{FF2B5EF4-FFF2-40B4-BE49-F238E27FC236}">
                <a16:creationId xmlns:a16="http://schemas.microsoft.com/office/drawing/2014/main" id="{A241B49E-C5C3-4421-865D-6D60DD54095E}"/>
              </a:ext>
            </a:extLst>
          </p:cNvPr>
          <p:cNvSpPr/>
          <p:nvPr/>
        </p:nvSpPr>
        <p:spPr>
          <a:xfrm>
            <a:off x="1034355" y="3820744"/>
            <a:ext cx="10351818" cy="81261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Klägerin ist zu 30 % Entscheidungsschuldner, Beklagter zu 70 % Entscheidungsschuldner </a:t>
            </a:r>
          </a:p>
          <a:p>
            <a:r>
              <a:rPr lang="de-DE" sz="2000" dirty="0">
                <a:solidFill>
                  <a:schemeClr val="tx1"/>
                </a:solidFill>
              </a:rPr>
              <a:t>gem. § 29 Nr. 1 GKG</a:t>
            </a:r>
          </a:p>
        </p:txBody>
      </p:sp>
    </p:spTree>
    <p:extLst>
      <p:ext uri="{BB962C8B-B14F-4D97-AF65-F5344CB8AC3E}">
        <p14:creationId xmlns:p14="http://schemas.microsoft.com/office/powerpoint/2010/main" val="866715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dirty="0"/>
          </a:p>
        </p:txBody>
      </p:sp>
      <p:sp>
        <p:nvSpPr>
          <p:cNvPr id="7" name="Abgerundetes Rechteck 6"/>
          <p:cNvSpPr/>
          <p:nvPr/>
        </p:nvSpPr>
        <p:spPr>
          <a:xfrm>
            <a:off x="1537602" y="128549"/>
            <a:ext cx="9533743" cy="44437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 name="Rechteck 1">
            <a:extLst>
              <a:ext uri="{FF2B5EF4-FFF2-40B4-BE49-F238E27FC236}">
                <a16:creationId xmlns:a16="http://schemas.microsoft.com/office/drawing/2014/main" id="{3913C65A-C6F3-457C-994F-07C1337546DC}"/>
              </a:ext>
            </a:extLst>
          </p:cNvPr>
          <p:cNvSpPr/>
          <p:nvPr/>
        </p:nvSpPr>
        <p:spPr>
          <a:xfrm>
            <a:off x="238777" y="592616"/>
            <a:ext cx="1326424" cy="42915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a:solidFill>
                <a:schemeClr val="tx1"/>
              </a:solidFill>
            </a:endParaRPr>
          </a:p>
          <a:p>
            <a:endParaRPr lang="de-DE" sz="2000" b="1" dirty="0">
              <a:solidFill>
                <a:schemeClr val="tx1"/>
              </a:solidFill>
            </a:endParaRPr>
          </a:p>
          <a:p>
            <a:r>
              <a:rPr lang="de-DE" sz="2000" b="1" dirty="0">
                <a:solidFill>
                  <a:schemeClr val="tx1"/>
                </a:solidFill>
              </a:rPr>
              <a:t>Aufgabe 3</a:t>
            </a:r>
          </a:p>
          <a:p>
            <a:endParaRPr lang="de-DE" sz="2000" b="1" dirty="0">
              <a:solidFill>
                <a:schemeClr val="tx1"/>
              </a:solidFill>
            </a:endParaRPr>
          </a:p>
          <a:p>
            <a:endParaRPr lang="de-DE" sz="2000" b="1" dirty="0">
              <a:solidFill>
                <a:schemeClr val="tx1"/>
              </a:solidFill>
            </a:endParaRPr>
          </a:p>
        </p:txBody>
      </p:sp>
      <p:graphicFrame>
        <p:nvGraphicFramePr>
          <p:cNvPr id="12" name="Tabelle 11">
            <a:extLst>
              <a:ext uri="{FF2B5EF4-FFF2-40B4-BE49-F238E27FC236}">
                <a16:creationId xmlns:a16="http://schemas.microsoft.com/office/drawing/2014/main" id="{EE977A0F-3488-4343-A380-CA587C8B2D6F}"/>
              </a:ext>
            </a:extLst>
          </p:cNvPr>
          <p:cNvGraphicFramePr>
            <a:graphicFrameLocks noGrp="1"/>
          </p:cNvGraphicFramePr>
          <p:nvPr>
            <p:extLst>
              <p:ext uri="{D42A27DB-BD31-4B8C-83A1-F6EECF244321}">
                <p14:modId xmlns:p14="http://schemas.microsoft.com/office/powerpoint/2010/main" val="3829463343"/>
              </p:ext>
            </p:extLst>
          </p:nvPr>
        </p:nvGraphicFramePr>
        <p:xfrm>
          <a:off x="1191755" y="1477522"/>
          <a:ext cx="10150879" cy="4320272"/>
        </p:xfrm>
        <a:graphic>
          <a:graphicData uri="http://schemas.openxmlformats.org/drawingml/2006/table">
            <a:tbl>
              <a:tblPr firstRow="1" firstCol="1" bandRow="1">
                <a:tableStyleId>{5C22544A-7EE6-4342-B048-85BDC9FD1C3A}</a:tableStyleId>
              </a:tblPr>
              <a:tblGrid>
                <a:gridCol w="839451">
                  <a:extLst>
                    <a:ext uri="{9D8B030D-6E8A-4147-A177-3AD203B41FA5}">
                      <a16:colId xmlns:a16="http://schemas.microsoft.com/office/drawing/2014/main" val="3186664314"/>
                    </a:ext>
                  </a:extLst>
                </a:gridCol>
                <a:gridCol w="2769552">
                  <a:extLst>
                    <a:ext uri="{9D8B030D-6E8A-4147-A177-3AD203B41FA5}">
                      <a16:colId xmlns:a16="http://schemas.microsoft.com/office/drawing/2014/main" val="3164974163"/>
                    </a:ext>
                  </a:extLst>
                </a:gridCol>
                <a:gridCol w="1363353">
                  <a:extLst>
                    <a:ext uri="{9D8B030D-6E8A-4147-A177-3AD203B41FA5}">
                      <a16:colId xmlns:a16="http://schemas.microsoft.com/office/drawing/2014/main" val="540794854"/>
                    </a:ext>
                  </a:extLst>
                </a:gridCol>
                <a:gridCol w="2019081">
                  <a:extLst>
                    <a:ext uri="{9D8B030D-6E8A-4147-A177-3AD203B41FA5}">
                      <a16:colId xmlns:a16="http://schemas.microsoft.com/office/drawing/2014/main" val="386674676"/>
                    </a:ext>
                  </a:extLst>
                </a:gridCol>
                <a:gridCol w="1579721">
                  <a:extLst>
                    <a:ext uri="{9D8B030D-6E8A-4147-A177-3AD203B41FA5}">
                      <a16:colId xmlns:a16="http://schemas.microsoft.com/office/drawing/2014/main" val="4117031524"/>
                    </a:ext>
                  </a:extLst>
                </a:gridCol>
                <a:gridCol w="1579721">
                  <a:extLst>
                    <a:ext uri="{9D8B030D-6E8A-4147-A177-3AD203B41FA5}">
                      <a16:colId xmlns:a16="http://schemas.microsoft.com/office/drawing/2014/main" val="4088561469"/>
                    </a:ext>
                  </a:extLst>
                </a:gridCol>
              </a:tblGrid>
              <a:tr h="100925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a:solidFill>
                            <a:schemeClr val="tx1"/>
                          </a:solidFill>
                          <a:effectLst/>
                          <a:latin typeface="+mn-lt"/>
                          <a:ea typeface="+mn-ea"/>
                          <a:cs typeface="+mn-cs"/>
                        </a:rPr>
                        <a:t>Kläger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a:solidFill>
                            <a:schemeClr val="tx1"/>
                          </a:solidFill>
                          <a:effectLst/>
                          <a:latin typeface="+mn-lt"/>
                          <a:ea typeface="+mn-ea"/>
                          <a:cs typeface="+mn-cs"/>
                        </a:rPr>
                        <a:t>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255436">
                <a:tc>
                  <a:txBody>
                    <a:bodyPr/>
                    <a:lstStyle/>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1321777">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a:effectLst/>
                      </a:endParaRPr>
                    </a:p>
                    <a:p>
                      <a:pPr>
                        <a:lnSpc>
                          <a:spcPct val="107000"/>
                        </a:lnSpc>
                        <a:spcAft>
                          <a:spcPts val="0"/>
                        </a:spcAft>
                      </a:pPr>
                      <a:endParaRPr lang="de-DE" sz="1200" dirty="0">
                        <a:effectLst/>
                      </a:endParaRPr>
                    </a:p>
                    <a:p>
                      <a:pPr>
                        <a:lnSpc>
                          <a:spcPct val="107000"/>
                        </a:lnSpc>
                        <a:spcAft>
                          <a:spcPts val="0"/>
                        </a:spcAft>
                      </a:pPr>
                      <a:endParaRPr lang="de-DE" sz="1200" dirty="0">
                        <a:effectLst/>
                      </a:endParaRPr>
                    </a:p>
                    <a:p>
                      <a:pPr>
                        <a:lnSpc>
                          <a:spcPct val="107000"/>
                        </a:lnSpc>
                        <a:spcAft>
                          <a:spcPts val="0"/>
                        </a:spcAft>
                      </a:pPr>
                      <a:endParaRPr lang="de-DE" sz="1200" dirty="0">
                        <a:effectLst/>
                      </a:endParaRPr>
                    </a:p>
                    <a:p>
                      <a:pPr>
                        <a:lnSpc>
                          <a:spcPct val="107000"/>
                        </a:lnSpc>
                        <a:spcAft>
                          <a:spcPts val="0"/>
                        </a:spcAft>
                      </a:pPr>
                      <a:endParaRPr lang="de-DE" sz="1200" dirty="0">
                        <a:effectLst/>
                      </a:endParaRPr>
                    </a:p>
                    <a:p>
                      <a:pPr>
                        <a:lnSpc>
                          <a:spcPct val="107000"/>
                        </a:lnSpc>
                        <a:spcAft>
                          <a:spcPts val="0"/>
                        </a:spcAft>
                      </a:pPr>
                      <a:endParaRPr lang="de-DE" sz="1200" dirty="0">
                        <a:effectLst/>
                      </a:endParaRPr>
                    </a:p>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34138305"/>
                  </a:ext>
                </a:extLst>
              </a:tr>
              <a:tr h="656720">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Zu erfordern</a:t>
                      </a: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348312512"/>
                  </a:ext>
                </a:extLst>
              </a:tr>
            </a:tbl>
          </a:graphicData>
        </a:graphic>
      </p:graphicFrame>
      <p:sp>
        <p:nvSpPr>
          <p:cNvPr id="13" name="Rechteck 12">
            <a:extLst>
              <a:ext uri="{FF2B5EF4-FFF2-40B4-BE49-F238E27FC236}">
                <a16:creationId xmlns:a16="http://schemas.microsoft.com/office/drawing/2014/main" id="{E567D3F3-DFB5-447F-A70D-183830959162}"/>
              </a:ext>
            </a:extLst>
          </p:cNvPr>
          <p:cNvSpPr/>
          <p:nvPr/>
        </p:nvSpPr>
        <p:spPr>
          <a:xfrm>
            <a:off x="1162925" y="2698239"/>
            <a:ext cx="804552" cy="29296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1210</a:t>
            </a:r>
          </a:p>
        </p:txBody>
      </p:sp>
      <p:sp>
        <p:nvSpPr>
          <p:cNvPr id="9" name="Gefaltete Ecke 8"/>
          <p:cNvSpPr/>
          <p:nvPr/>
        </p:nvSpPr>
        <p:spPr>
          <a:xfrm rot="269352">
            <a:off x="10768082" y="46536"/>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4" name="Rechteck 13">
            <a:extLst>
              <a:ext uri="{FF2B5EF4-FFF2-40B4-BE49-F238E27FC236}">
                <a16:creationId xmlns:a16="http://schemas.microsoft.com/office/drawing/2014/main" id="{60D3A78A-6EAC-4116-88B5-95A1DF45389A}"/>
              </a:ext>
            </a:extLst>
          </p:cNvPr>
          <p:cNvSpPr/>
          <p:nvPr/>
        </p:nvSpPr>
        <p:spPr>
          <a:xfrm>
            <a:off x="2180230" y="2563965"/>
            <a:ext cx="2304187" cy="10544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chemeClr val="tx1"/>
                </a:solidFill>
                <a:latin typeface="Calibri" panose="020F0502020204030204" pitchFamily="34" charset="0"/>
                <a:cs typeface="Times New Roman" panose="02020603050405020304" pitchFamily="18" charset="0"/>
              </a:rPr>
              <a:t>Verfahren im Allgemeinen/Verfahrens-gebühr betr. streitiges Verfahren/Prozessverfahren</a:t>
            </a:r>
            <a:endParaRPr lang="de-DE" sz="1400" dirty="0">
              <a:solidFill>
                <a:schemeClr val="tx1"/>
              </a:solidFill>
            </a:endParaRPr>
          </a:p>
          <a:p>
            <a:pPr algn="ctr"/>
            <a:r>
              <a:rPr lang="de-DE" sz="1400" b="1" dirty="0">
                <a:solidFill>
                  <a:schemeClr val="tx1"/>
                </a:solidFill>
                <a:latin typeface="Calibri" panose="020F0502020204030204" pitchFamily="34" charset="0"/>
                <a:cs typeface="Times New Roman" panose="02020603050405020304" pitchFamily="18" charset="0"/>
              </a:rPr>
              <a:t>(3-fach)</a:t>
            </a:r>
          </a:p>
        </p:txBody>
      </p:sp>
      <p:sp>
        <p:nvSpPr>
          <p:cNvPr id="15" name="Rechteck 14">
            <a:extLst>
              <a:ext uri="{FF2B5EF4-FFF2-40B4-BE49-F238E27FC236}">
                <a16:creationId xmlns:a16="http://schemas.microsoft.com/office/drawing/2014/main" id="{5471D386-ED22-4278-AA80-D915C3926D3A}"/>
              </a:ext>
            </a:extLst>
          </p:cNvPr>
          <p:cNvSpPr/>
          <p:nvPr/>
        </p:nvSpPr>
        <p:spPr>
          <a:xfrm>
            <a:off x="4925691" y="2803853"/>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556,00</a:t>
            </a:r>
          </a:p>
        </p:txBody>
      </p:sp>
      <p:sp>
        <p:nvSpPr>
          <p:cNvPr id="16" name="Rechteck 15">
            <a:extLst>
              <a:ext uri="{FF2B5EF4-FFF2-40B4-BE49-F238E27FC236}">
                <a16:creationId xmlns:a16="http://schemas.microsoft.com/office/drawing/2014/main" id="{E3DBE3BA-89DA-4A96-A789-7E7ADD41631F}"/>
              </a:ext>
            </a:extLst>
          </p:cNvPr>
          <p:cNvSpPr/>
          <p:nvPr/>
        </p:nvSpPr>
        <p:spPr>
          <a:xfrm>
            <a:off x="6706881" y="2647976"/>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174,00</a:t>
            </a:r>
          </a:p>
        </p:txBody>
      </p:sp>
      <p:sp>
        <p:nvSpPr>
          <p:cNvPr id="17" name="Rechteck 16">
            <a:extLst>
              <a:ext uri="{FF2B5EF4-FFF2-40B4-BE49-F238E27FC236}">
                <a16:creationId xmlns:a16="http://schemas.microsoft.com/office/drawing/2014/main" id="{5C75B487-5648-4471-8C7E-89A994BD5FC7}"/>
              </a:ext>
            </a:extLst>
          </p:cNvPr>
          <p:cNvSpPr/>
          <p:nvPr/>
        </p:nvSpPr>
        <p:spPr>
          <a:xfrm>
            <a:off x="8302398" y="2596775"/>
            <a:ext cx="1368106" cy="7176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114,00 €</a:t>
            </a:r>
          </a:p>
          <a:p>
            <a:pPr lvl="0">
              <a:lnSpc>
                <a:spcPct val="107000"/>
              </a:lnSpc>
              <a:defRPr/>
            </a:pPr>
            <a:r>
              <a:rPr lang="de-DE"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22 I GKG</a:t>
            </a:r>
          </a:p>
        </p:txBody>
      </p:sp>
      <p:sp>
        <p:nvSpPr>
          <p:cNvPr id="21" name="Rechteck 20">
            <a:extLst>
              <a:ext uri="{FF2B5EF4-FFF2-40B4-BE49-F238E27FC236}">
                <a16:creationId xmlns:a16="http://schemas.microsoft.com/office/drawing/2014/main" id="{61DCE379-6B02-49C1-93D8-9115A0F7D26D}"/>
              </a:ext>
            </a:extLst>
          </p:cNvPr>
          <p:cNvSpPr/>
          <p:nvPr/>
        </p:nvSpPr>
        <p:spPr>
          <a:xfrm>
            <a:off x="1256632" y="4062135"/>
            <a:ext cx="772013"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9005</a:t>
            </a:r>
          </a:p>
        </p:txBody>
      </p:sp>
      <p:sp>
        <p:nvSpPr>
          <p:cNvPr id="22" name="Rechteck 21">
            <a:extLst>
              <a:ext uri="{FF2B5EF4-FFF2-40B4-BE49-F238E27FC236}">
                <a16:creationId xmlns:a16="http://schemas.microsoft.com/office/drawing/2014/main" id="{E744A4DA-D320-4889-A984-F489192E5B6D}"/>
              </a:ext>
            </a:extLst>
          </p:cNvPr>
          <p:cNvSpPr/>
          <p:nvPr/>
        </p:nvSpPr>
        <p:spPr>
          <a:xfrm>
            <a:off x="2283841" y="4055631"/>
            <a:ext cx="2304187" cy="89849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chemeClr val="tx1"/>
                </a:solidFill>
                <a:latin typeface="Calibri" panose="020F0502020204030204" pitchFamily="34" charset="0"/>
                <a:cs typeface="Times New Roman" panose="02020603050405020304" pitchFamily="18" charset="0"/>
              </a:rPr>
              <a:t>Zeugenentschädigung nach JVEG</a:t>
            </a:r>
          </a:p>
        </p:txBody>
      </p:sp>
      <p:sp>
        <p:nvSpPr>
          <p:cNvPr id="24" name="Rechteck 23">
            <a:extLst>
              <a:ext uri="{FF2B5EF4-FFF2-40B4-BE49-F238E27FC236}">
                <a16:creationId xmlns:a16="http://schemas.microsoft.com/office/drawing/2014/main" id="{EC12F47A-C6C8-4FC3-9197-5F49E75453A0}"/>
              </a:ext>
            </a:extLst>
          </p:cNvPr>
          <p:cNvSpPr/>
          <p:nvPr/>
        </p:nvSpPr>
        <p:spPr>
          <a:xfrm>
            <a:off x="6768997" y="4062135"/>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88,00</a:t>
            </a:r>
          </a:p>
        </p:txBody>
      </p:sp>
      <p:sp>
        <p:nvSpPr>
          <p:cNvPr id="25" name="Rechteck 24">
            <a:extLst>
              <a:ext uri="{FF2B5EF4-FFF2-40B4-BE49-F238E27FC236}">
                <a16:creationId xmlns:a16="http://schemas.microsoft.com/office/drawing/2014/main" id="{2E361316-3A8E-4B97-AC99-2A54A7D9616B}"/>
              </a:ext>
            </a:extLst>
          </p:cNvPr>
          <p:cNvSpPr/>
          <p:nvPr/>
        </p:nvSpPr>
        <p:spPr>
          <a:xfrm>
            <a:off x="6768997" y="5153966"/>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262,00</a:t>
            </a:r>
          </a:p>
        </p:txBody>
      </p:sp>
      <p:sp>
        <p:nvSpPr>
          <p:cNvPr id="18" name="Rechteck 17">
            <a:extLst>
              <a:ext uri="{FF2B5EF4-FFF2-40B4-BE49-F238E27FC236}">
                <a16:creationId xmlns:a16="http://schemas.microsoft.com/office/drawing/2014/main" id="{18BDB093-9226-4F5E-B360-060AD7544936}"/>
              </a:ext>
            </a:extLst>
          </p:cNvPr>
          <p:cNvSpPr/>
          <p:nvPr/>
        </p:nvSpPr>
        <p:spPr>
          <a:xfrm>
            <a:off x="1740291" y="613858"/>
            <a:ext cx="673125" cy="42915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a:solidFill>
                <a:schemeClr val="tx1"/>
              </a:solidFill>
            </a:endParaRPr>
          </a:p>
          <a:p>
            <a:endParaRPr lang="de-DE" sz="2000" b="1" dirty="0">
              <a:solidFill>
                <a:schemeClr val="tx1"/>
              </a:solidFill>
            </a:endParaRPr>
          </a:p>
          <a:p>
            <a:r>
              <a:rPr lang="de-DE" sz="2000" b="1" dirty="0">
                <a:solidFill>
                  <a:schemeClr val="tx1"/>
                </a:solidFill>
              </a:rPr>
              <a:t>SKR</a:t>
            </a:r>
          </a:p>
          <a:p>
            <a:endParaRPr lang="de-DE" sz="2000" b="1" dirty="0">
              <a:solidFill>
                <a:schemeClr val="tx1"/>
              </a:solidFill>
            </a:endParaRPr>
          </a:p>
          <a:p>
            <a:endParaRPr lang="de-DE" sz="2000" b="1" dirty="0">
              <a:solidFill>
                <a:schemeClr val="tx1"/>
              </a:solidFill>
            </a:endParaRPr>
          </a:p>
        </p:txBody>
      </p:sp>
      <p:sp>
        <p:nvSpPr>
          <p:cNvPr id="19" name="Rechteck 18">
            <a:extLst>
              <a:ext uri="{FF2B5EF4-FFF2-40B4-BE49-F238E27FC236}">
                <a16:creationId xmlns:a16="http://schemas.microsoft.com/office/drawing/2014/main" id="{0B13FA37-AE93-47BD-87B4-0BE89067FB87}"/>
              </a:ext>
            </a:extLst>
          </p:cNvPr>
          <p:cNvSpPr/>
          <p:nvPr/>
        </p:nvSpPr>
        <p:spPr>
          <a:xfrm>
            <a:off x="9897915" y="2618005"/>
            <a:ext cx="1368106" cy="7176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114,00 €</a:t>
            </a:r>
          </a:p>
          <a:p>
            <a:pPr lvl="0">
              <a:lnSpc>
                <a:spcPct val="107000"/>
              </a:lnSpc>
              <a:defRPr/>
            </a:pPr>
            <a:r>
              <a:rPr lang="de-DE"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22 I GKG</a:t>
            </a:r>
          </a:p>
        </p:txBody>
      </p:sp>
      <p:sp>
        <p:nvSpPr>
          <p:cNvPr id="20" name="Rechteck 19">
            <a:extLst>
              <a:ext uri="{FF2B5EF4-FFF2-40B4-BE49-F238E27FC236}">
                <a16:creationId xmlns:a16="http://schemas.microsoft.com/office/drawing/2014/main" id="{04451431-0CA0-488E-AD23-FD1CCE83E8B7}"/>
              </a:ext>
            </a:extLst>
          </p:cNvPr>
          <p:cNvSpPr/>
          <p:nvPr/>
        </p:nvSpPr>
        <p:spPr>
          <a:xfrm>
            <a:off x="9864366" y="4055432"/>
            <a:ext cx="1368106" cy="7176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88,00 €</a:t>
            </a:r>
          </a:p>
          <a:p>
            <a:pPr lvl="0">
              <a:lnSpc>
                <a:spcPct val="107000"/>
              </a:lnSpc>
              <a:defRPr/>
            </a:pPr>
            <a:r>
              <a:rPr lang="de-DE"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17 GKG</a:t>
            </a:r>
          </a:p>
        </p:txBody>
      </p:sp>
    </p:spTree>
    <p:extLst>
      <p:ext uri="{BB962C8B-B14F-4D97-AF65-F5344CB8AC3E}">
        <p14:creationId xmlns:p14="http://schemas.microsoft.com/office/powerpoint/2010/main" val="631237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500" fill="hold"/>
                                        <p:tgtEl>
                                          <p:spTgt spid="15"/>
                                        </p:tgtEl>
                                        <p:attrNameLst>
                                          <p:attrName>ppt_x</p:attrName>
                                        </p:attrNameLst>
                                      </p:cBhvr>
                                      <p:tavLst>
                                        <p:tav tm="0">
                                          <p:val>
                                            <p:strVal val="#ppt_x"/>
                                          </p:val>
                                        </p:tav>
                                        <p:tav tm="100000">
                                          <p:val>
                                            <p:strVal val="#ppt_x"/>
                                          </p:val>
                                        </p:tav>
                                      </p:tavLst>
                                    </p:anim>
                                    <p:anim calcmode="lin" valueType="num">
                                      <p:cBhvr additive="base">
                                        <p:cTn id="2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additive="base">
                                        <p:cTn id="29" dur="500" fill="hold"/>
                                        <p:tgtEl>
                                          <p:spTgt spid="16"/>
                                        </p:tgtEl>
                                        <p:attrNameLst>
                                          <p:attrName>ppt_x</p:attrName>
                                        </p:attrNameLst>
                                      </p:cBhvr>
                                      <p:tavLst>
                                        <p:tav tm="0">
                                          <p:val>
                                            <p:strVal val="#ppt_x"/>
                                          </p:val>
                                        </p:tav>
                                        <p:tav tm="100000">
                                          <p:val>
                                            <p:strVal val="#ppt_x"/>
                                          </p:val>
                                        </p:tav>
                                      </p:tavLst>
                                    </p:anim>
                                    <p:anim calcmode="lin" valueType="num">
                                      <p:cBhvr additive="base">
                                        <p:cTn id="3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additive="base">
                                        <p:cTn id="35" dur="500" fill="hold"/>
                                        <p:tgtEl>
                                          <p:spTgt spid="17"/>
                                        </p:tgtEl>
                                        <p:attrNameLst>
                                          <p:attrName>ppt_x</p:attrName>
                                        </p:attrNameLst>
                                      </p:cBhvr>
                                      <p:tavLst>
                                        <p:tav tm="0">
                                          <p:val>
                                            <p:strVal val="#ppt_x"/>
                                          </p:val>
                                        </p:tav>
                                        <p:tav tm="100000">
                                          <p:val>
                                            <p:strVal val="#ppt_x"/>
                                          </p:val>
                                        </p:tav>
                                      </p:tavLst>
                                    </p:anim>
                                    <p:anim calcmode="lin" valueType="num">
                                      <p:cBhvr additive="base">
                                        <p:cTn id="3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ppt_x"/>
                                          </p:val>
                                        </p:tav>
                                        <p:tav tm="100000">
                                          <p:val>
                                            <p:strVal val="#ppt_x"/>
                                          </p:val>
                                        </p:tav>
                                      </p:tavLst>
                                    </p:anim>
                                    <p:anim calcmode="lin" valueType="num">
                                      <p:cBhvr additive="base">
                                        <p:cTn id="4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500" fill="hold"/>
                                        <p:tgtEl>
                                          <p:spTgt spid="21"/>
                                        </p:tgtEl>
                                        <p:attrNameLst>
                                          <p:attrName>ppt_x</p:attrName>
                                        </p:attrNameLst>
                                      </p:cBhvr>
                                      <p:tavLst>
                                        <p:tav tm="0">
                                          <p:val>
                                            <p:strVal val="#ppt_x"/>
                                          </p:val>
                                        </p:tav>
                                        <p:tav tm="100000">
                                          <p:val>
                                            <p:strVal val="#ppt_x"/>
                                          </p:val>
                                        </p:tav>
                                      </p:tavLst>
                                    </p:anim>
                                    <p:anim calcmode="lin" valueType="num">
                                      <p:cBhvr additive="base">
                                        <p:cTn id="4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additive="base">
                                        <p:cTn id="53" dur="500" fill="hold"/>
                                        <p:tgtEl>
                                          <p:spTgt spid="22"/>
                                        </p:tgtEl>
                                        <p:attrNameLst>
                                          <p:attrName>ppt_x</p:attrName>
                                        </p:attrNameLst>
                                      </p:cBhvr>
                                      <p:tavLst>
                                        <p:tav tm="0">
                                          <p:val>
                                            <p:strVal val="#ppt_x"/>
                                          </p:val>
                                        </p:tav>
                                        <p:tav tm="100000">
                                          <p:val>
                                            <p:strVal val="#ppt_x"/>
                                          </p:val>
                                        </p:tav>
                                      </p:tavLst>
                                    </p:anim>
                                    <p:anim calcmode="lin" valueType="num">
                                      <p:cBhvr additive="base">
                                        <p:cTn id="5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additive="base">
                                        <p:cTn id="59" dur="500" fill="hold"/>
                                        <p:tgtEl>
                                          <p:spTgt spid="24"/>
                                        </p:tgtEl>
                                        <p:attrNameLst>
                                          <p:attrName>ppt_x</p:attrName>
                                        </p:attrNameLst>
                                      </p:cBhvr>
                                      <p:tavLst>
                                        <p:tav tm="0">
                                          <p:val>
                                            <p:strVal val="#ppt_x"/>
                                          </p:val>
                                        </p:tav>
                                        <p:tav tm="100000">
                                          <p:val>
                                            <p:strVal val="#ppt_x"/>
                                          </p:val>
                                        </p:tav>
                                      </p:tavLst>
                                    </p:anim>
                                    <p:anim calcmode="lin" valueType="num">
                                      <p:cBhvr additive="base">
                                        <p:cTn id="6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anim calcmode="lin" valueType="num">
                                      <p:cBhvr additive="base">
                                        <p:cTn id="65" dur="500" fill="hold"/>
                                        <p:tgtEl>
                                          <p:spTgt spid="20"/>
                                        </p:tgtEl>
                                        <p:attrNameLst>
                                          <p:attrName>ppt_x</p:attrName>
                                        </p:attrNameLst>
                                      </p:cBhvr>
                                      <p:tavLst>
                                        <p:tav tm="0">
                                          <p:val>
                                            <p:strVal val="#ppt_x"/>
                                          </p:val>
                                        </p:tav>
                                        <p:tav tm="100000">
                                          <p:val>
                                            <p:strVal val="#ppt_x"/>
                                          </p:val>
                                        </p:tav>
                                      </p:tavLst>
                                    </p:anim>
                                    <p:anim calcmode="lin" valueType="num">
                                      <p:cBhvr additive="base">
                                        <p:cTn id="6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500" fill="hold"/>
                                        <p:tgtEl>
                                          <p:spTgt spid="25"/>
                                        </p:tgtEl>
                                        <p:attrNameLst>
                                          <p:attrName>ppt_x</p:attrName>
                                        </p:attrNameLst>
                                      </p:cBhvr>
                                      <p:tavLst>
                                        <p:tav tm="0">
                                          <p:val>
                                            <p:strVal val="#ppt_x"/>
                                          </p:val>
                                        </p:tav>
                                        <p:tav tm="100000">
                                          <p:val>
                                            <p:strVal val="#ppt_x"/>
                                          </p:val>
                                        </p:tav>
                                      </p:tavLst>
                                    </p:anim>
                                    <p:anim calcmode="lin" valueType="num">
                                      <p:cBhvr additive="base">
                                        <p:cTn id="7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21" grpId="0" animBg="1"/>
      <p:bldP spid="22" grpId="0" animBg="1"/>
      <p:bldP spid="24" grpId="0" animBg="1"/>
      <p:bldP spid="25" grpId="0" animBg="1"/>
      <p:bldP spid="19" grpId="0" animBg="1"/>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Abgerundetes Rechteck 43"/>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2" name="Rechteck 1"/>
          <p:cNvSpPr/>
          <p:nvPr/>
        </p:nvSpPr>
        <p:spPr>
          <a:xfrm>
            <a:off x="606401" y="1983750"/>
            <a:ext cx="4188816" cy="81806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solidFill>
                <a:schemeClr val="tx1"/>
              </a:solidFill>
            </a:endParaRPr>
          </a:p>
          <a:p>
            <a:endParaRPr lang="de-DE" dirty="0">
              <a:solidFill>
                <a:schemeClr val="tx1"/>
              </a:solidFill>
            </a:endParaRPr>
          </a:p>
          <a:p>
            <a:endParaRPr lang="de-DE"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Schlusskostenrechnung</a:t>
            </a: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Davon tragen:</a:t>
            </a:r>
          </a:p>
        </p:txBody>
      </p:sp>
      <p:sp>
        <p:nvSpPr>
          <p:cNvPr id="9" name="Gefaltete Ecke 8"/>
          <p:cNvSpPr/>
          <p:nvPr/>
        </p:nvSpPr>
        <p:spPr>
          <a:xfrm rot="21054758">
            <a:off x="10384687" y="183811"/>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der Beklagte –  70 %           =  183,40 EUR</a:t>
            </a:r>
          </a:p>
        </p:txBody>
      </p:sp>
      <p:sp>
        <p:nvSpPr>
          <p:cNvPr id="3" name="Rechteck 2"/>
          <p:cNvSpPr/>
          <p:nvPr/>
        </p:nvSpPr>
        <p:spPr>
          <a:xfrm>
            <a:off x="6516802" y="2066994"/>
            <a:ext cx="4137999" cy="72942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1600" u="sng" dirty="0">
              <a:solidFill>
                <a:schemeClr val="tx1"/>
              </a:solidFill>
            </a:endParaRPr>
          </a:p>
        </p:txBody>
      </p:sp>
      <p:sp>
        <p:nvSpPr>
          <p:cNvPr id="14" name="Rectangle 1"/>
          <p:cNvSpPr>
            <a:spLocks noChangeArrowheads="1"/>
          </p:cNvSpPr>
          <p:nvPr/>
        </p:nvSpPr>
        <p:spPr bwMode="auto">
          <a:xfrm>
            <a:off x="6838054" y="2359195"/>
            <a:ext cx="381674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u="sng" dirty="0"/>
              <a:t>Bereits gezahlt: </a:t>
            </a:r>
            <a:r>
              <a:rPr lang="de-DE" dirty="0"/>
              <a:t>=  60 + 50 = 110 EUR</a:t>
            </a:r>
          </a:p>
        </p:txBody>
      </p:sp>
      <p:sp>
        <p:nvSpPr>
          <p:cNvPr id="20" name="Rectangle 1"/>
          <p:cNvSpPr>
            <a:spLocks noChangeArrowheads="1"/>
          </p:cNvSpPr>
          <p:nvPr/>
        </p:nvSpPr>
        <p:spPr bwMode="auto">
          <a:xfrm>
            <a:off x="2543175" y="2315839"/>
            <a:ext cx="2241435" cy="338554"/>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1600" dirty="0"/>
              <a:t>gezahlt =  </a:t>
            </a:r>
            <a:r>
              <a:rPr lang="de-DE" sz="1600" u="sng" dirty="0"/>
              <a:t>114,00 EUR</a:t>
            </a:r>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der Kläger  -  30 %           =  78,60 EUR</a:t>
            </a:r>
          </a:p>
        </p:txBody>
      </p:sp>
      <p:grpSp>
        <p:nvGrpSpPr>
          <p:cNvPr id="5" name="Gruppieren 4"/>
          <p:cNvGrpSpPr/>
          <p:nvPr/>
        </p:nvGrpSpPr>
        <p:grpSpPr>
          <a:xfrm>
            <a:off x="606401" y="3462308"/>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a:solidFill>
                    <a:schemeClr val="tx1"/>
                  </a:solidFill>
                </a:rPr>
                <a:t>zuviel</a:t>
              </a:r>
              <a:endParaRPr lang="de-DE" dirty="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35,40 EUR</a:t>
              </a:r>
            </a:p>
          </p:txBody>
        </p:sp>
      </p:grpSp>
      <p:grpSp>
        <p:nvGrpSpPr>
          <p:cNvPr id="27" name="Gruppieren 26"/>
          <p:cNvGrpSpPr/>
          <p:nvPr/>
        </p:nvGrpSpPr>
        <p:grpSpPr>
          <a:xfrm>
            <a:off x="890642" y="4747796"/>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Zuviel/Rest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0,00 EUR</a:t>
              </a:r>
            </a:p>
          </p:txBody>
        </p:sp>
      </p:grpSp>
      <p:grpSp>
        <p:nvGrpSpPr>
          <p:cNvPr id="28" name="Gruppieren 27"/>
          <p:cNvGrpSpPr/>
          <p:nvPr/>
        </p:nvGrpSpPr>
        <p:grpSpPr>
          <a:xfrm>
            <a:off x="6896661" y="3005827"/>
            <a:ext cx="4696361" cy="421672"/>
            <a:chOff x="1169906" y="6833232"/>
            <a:chExt cx="4696361" cy="421672"/>
          </a:xfrm>
        </p:grpSpPr>
        <p:sp>
          <p:nvSpPr>
            <p:cNvPr id="29" name="Rechteck 28"/>
            <p:cNvSpPr/>
            <p:nvPr/>
          </p:nvSpPr>
          <p:spPr>
            <a:xfrm>
              <a:off x="1169906" y="683323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Rest</a:t>
              </a:r>
            </a:p>
          </p:txBody>
        </p:sp>
        <p:sp>
          <p:nvSpPr>
            <p:cNvPr id="30" name="Rectangle 1"/>
            <p:cNvSpPr>
              <a:spLocks noChangeArrowheads="1"/>
            </p:cNvSpPr>
            <p:nvPr/>
          </p:nvSpPr>
          <p:spPr bwMode="auto">
            <a:xfrm>
              <a:off x="4344448" y="6855436"/>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73,40 EUR</a:t>
              </a:r>
            </a:p>
          </p:txBody>
        </p:sp>
      </p:grpSp>
      <p:grpSp>
        <p:nvGrpSpPr>
          <p:cNvPr id="31" name="Gruppieren 30"/>
          <p:cNvGrpSpPr/>
          <p:nvPr/>
        </p:nvGrpSpPr>
        <p:grpSpPr>
          <a:xfrm>
            <a:off x="6921010" y="3651420"/>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35,40 EUR</a:t>
              </a:r>
            </a:p>
          </p:txBody>
        </p:sp>
      </p:grpSp>
      <p:grpSp>
        <p:nvGrpSpPr>
          <p:cNvPr id="34" name="Gruppieren 33"/>
          <p:cNvGrpSpPr/>
          <p:nvPr/>
        </p:nvGrpSpPr>
        <p:grpSpPr>
          <a:xfrm>
            <a:off x="6921010" y="4114812"/>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38,00 EUR</a:t>
              </a:r>
            </a:p>
          </p:txBody>
        </p:sp>
      </p:grpSp>
      <p:sp>
        <p:nvSpPr>
          <p:cNvPr id="40" name="Gefaltete Ecke 39"/>
          <p:cNvSpPr/>
          <p:nvPr/>
        </p:nvSpPr>
        <p:spPr>
          <a:xfrm>
            <a:off x="4898378" y="2092443"/>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err="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Entschei-dungsschuld</a:t>
            </a: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a:t>
            </a: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78,60 €</a:t>
            </a:r>
          </a:p>
        </p:txBody>
      </p:sp>
      <p:sp>
        <p:nvSpPr>
          <p:cNvPr id="42" name="Gefaltete Ecke 41"/>
          <p:cNvSpPr/>
          <p:nvPr/>
        </p:nvSpPr>
        <p:spPr>
          <a:xfrm>
            <a:off x="182000" y="5387147"/>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Antragsschuld – Entscheidungs-schuld =</a:t>
            </a:r>
          </a:p>
          <a:p>
            <a:pPr algn="ctr"/>
            <a:r>
              <a:rPr lang="de-DE" sz="1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 </a:t>
            </a:r>
            <a:r>
              <a:rPr lang="de-DE" sz="1400" b="1" dirty="0" err="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1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6" name="Pfeil nach unten 15"/>
          <p:cNvSpPr/>
          <p:nvPr/>
        </p:nvSpPr>
        <p:spPr>
          <a:xfrm rot="15282710">
            <a:off x="5893829" y="3265659"/>
            <a:ext cx="380026" cy="1828424"/>
          </a:xfrm>
          <a:prstGeom prst="downArrow">
            <a:avLst/>
          </a:prstGeom>
          <a:solidFill>
            <a:schemeClr val="tx1">
              <a:lumMod val="65000"/>
              <a:lumOff val="3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Gefaltete Ecke 40"/>
          <p:cNvSpPr/>
          <p:nvPr/>
        </p:nvSpPr>
        <p:spPr>
          <a:xfrm rot="21335635">
            <a:off x="5075693" y="5208588"/>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 </a:t>
            </a:r>
            <a:r>
              <a:rPr lang="de-DE" b="1" dirty="0" err="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35,40 €</a:t>
            </a:r>
          </a:p>
        </p:txBody>
      </p:sp>
      <p:sp>
        <p:nvSpPr>
          <p:cNvPr id="43" name="Gefaltete Ecke 42"/>
          <p:cNvSpPr/>
          <p:nvPr/>
        </p:nvSpPr>
        <p:spPr>
          <a:xfrm>
            <a:off x="4540605" y="126186"/>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Antrags-schuld =</a:t>
            </a: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114 €…</a:t>
            </a:r>
          </a:p>
        </p:txBody>
      </p:sp>
      <p:grpSp>
        <p:nvGrpSpPr>
          <p:cNvPr id="26" name="Gruppieren 25"/>
          <p:cNvGrpSpPr/>
          <p:nvPr/>
        </p:nvGrpSpPr>
        <p:grpSpPr>
          <a:xfrm>
            <a:off x="890642" y="4070604"/>
            <a:ext cx="4752513" cy="509755"/>
            <a:chOff x="1188655" y="5940139"/>
            <a:chExt cx="4752513" cy="509755"/>
          </a:xfrm>
        </p:grpSpPr>
        <p:sp>
          <p:nvSpPr>
            <p:cNvPr id="24" name="Rechteck 23"/>
            <p:cNvSpPr/>
            <p:nvPr/>
          </p:nvSpPr>
          <p:spPr>
            <a:xfrm>
              <a:off x="1188655" y="5940139"/>
              <a:ext cx="4672012" cy="50975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Zu verrechnen auf Bekl.</a:t>
              </a:r>
            </a:p>
            <a:p>
              <a:r>
                <a:rPr lang="de-DE" dirty="0">
                  <a:solidFill>
                    <a:schemeClr val="tx1"/>
                  </a:solidFill>
                </a:rPr>
                <a:t> durch restl. </a:t>
              </a:r>
              <a:r>
                <a:rPr lang="de-DE" dirty="0" err="1">
                  <a:solidFill>
                    <a:schemeClr val="tx1"/>
                  </a:solidFill>
                </a:rPr>
                <a:t>Mithaft</a:t>
              </a:r>
              <a:r>
                <a:rPr lang="de-DE" dirty="0">
                  <a:solidFill>
                    <a:schemeClr val="tx1"/>
                  </a:solidFill>
                </a:rPr>
                <a:t>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35,40 EUR</a:t>
              </a:r>
            </a:p>
          </p:txBody>
        </p:sp>
      </p:grpSp>
      <p:sp>
        <p:nvSpPr>
          <p:cNvPr id="46" name="Rechteck 45">
            <a:extLst>
              <a:ext uri="{FF2B5EF4-FFF2-40B4-BE49-F238E27FC236}">
                <a16:creationId xmlns:a16="http://schemas.microsoft.com/office/drawing/2014/main" id="{A5EA1354-FB5C-4536-AFA1-E9EFAC73B682}"/>
              </a:ext>
            </a:extLst>
          </p:cNvPr>
          <p:cNvSpPr/>
          <p:nvPr/>
        </p:nvSpPr>
        <p:spPr>
          <a:xfrm>
            <a:off x="6933355" y="4465364"/>
            <a:ext cx="1936405" cy="1829264"/>
          </a:xfrm>
          <a:prstGeom prst="rect">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Noch zu erfordern mit Sollstellung vom Beklagten gem. §§ 4 Abs. 2, 15 Abs. 1, 25 </a:t>
            </a:r>
            <a:r>
              <a:rPr lang="de-DE" dirty="0" err="1">
                <a:solidFill>
                  <a:schemeClr val="tx1"/>
                </a:solidFill>
              </a:rPr>
              <a:t>KostVfg</a:t>
            </a:r>
            <a:endParaRPr lang="de-DE" dirty="0">
              <a:solidFill>
                <a:schemeClr val="tx1"/>
              </a:solidFill>
            </a:endParaRPr>
          </a:p>
        </p:txBody>
      </p:sp>
    </p:spTree>
    <p:extLst>
      <p:ext uri="{BB962C8B-B14F-4D97-AF65-F5344CB8AC3E}">
        <p14:creationId xmlns:p14="http://schemas.microsoft.com/office/powerpoint/2010/main" val="1632070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ppt_w</p:attrName>
                                        </p:attrNameLst>
                                      </p:cBhvr>
                                      <p:tavLst>
                                        <p:tav tm="0">
                                          <p:val>
                                            <p:fltVal val="0"/>
                                          </p:val>
                                        </p:tav>
                                        <p:tav tm="100000">
                                          <p:val>
                                            <p:strVal val="#ppt_w"/>
                                          </p:val>
                                        </p:tav>
                                      </p:tavLst>
                                    </p:anim>
                                    <p:anim calcmode="lin" valueType="num">
                                      <p:cBhvr>
                                        <p:cTn id="20" dur="500" fill="hold"/>
                                        <p:tgtEl>
                                          <p:spTgt spid="2"/>
                                        </p:tgtEl>
                                        <p:attrNameLst>
                                          <p:attrName>ppt_h</p:attrName>
                                        </p:attrNameLst>
                                      </p:cBhvr>
                                      <p:tavLst>
                                        <p:tav tm="0">
                                          <p:val>
                                            <p:fltVal val="0"/>
                                          </p:val>
                                        </p:tav>
                                        <p:tav tm="100000">
                                          <p:val>
                                            <p:strVal val="#ppt_h"/>
                                          </p:val>
                                        </p:tav>
                                      </p:tavLst>
                                    </p:anim>
                                    <p:animEffect transition="in" filter="fade">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0"/>
                                        </p:tgtEl>
                                        <p:attrNameLst>
                                          <p:attrName>style.visibility</p:attrName>
                                        </p:attrNameLst>
                                      </p:cBhvr>
                                      <p:to>
                                        <p:strVal val="visible"/>
                                      </p:to>
                                    </p:set>
                                    <p:anim calcmode="lin" valueType="num">
                                      <p:cBhvr additive="base">
                                        <p:cTn id="26" dur="500" fill="hold"/>
                                        <p:tgtEl>
                                          <p:spTgt spid="20"/>
                                        </p:tgtEl>
                                        <p:attrNameLst>
                                          <p:attrName>ppt_x</p:attrName>
                                        </p:attrNameLst>
                                      </p:cBhvr>
                                      <p:tavLst>
                                        <p:tav tm="0">
                                          <p:val>
                                            <p:strVal val="#ppt_x"/>
                                          </p:val>
                                        </p:tav>
                                        <p:tav tm="100000">
                                          <p:val>
                                            <p:strVal val="#ppt_x"/>
                                          </p:val>
                                        </p:tav>
                                      </p:tavLst>
                                    </p:anim>
                                    <p:anim calcmode="lin" valueType="num">
                                      <p:cBhvr additive="base">
                                        <p:cTn id="27"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500" fill="hold"/>
                                        <p:tgtEl>
                                          <p:spTgt spid="12"/>
                                        </p:tgtEl>
                                        <p:attrNameLst>
                                          <p:attrName>ppt_x</p:attrName>
                                        </p:attrNameLst>
                                      </p:cBhvr>
                                      <p:tavLst>
                                        <p:tav tm="0">
                                          <p:val>
                                            <p:strVal val="#ppt_x"/>
                                          </p:val>
                                        </p:tav>
                                        <p:tav tm="100000">
                                          <p:val>
                                            <p:strVal val="#ppt_x"/>
                                          </p:val>
                                        </p:tav>
                                      </p:tavLst>
                                    </p:anim>
                                    <p:anim calcmode="lin" valueType="num">
                                      <p:cBhvr additive="base">
                                        <p:cTn id="3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3"/>
                                        </p:tgtEl>
                                        <p:attrNameLst>
                                          <p:attrName>style.visibility</p:attrName>
                                        </p:attrNameLst>
                                      </p:cBhvr>
                                      <p:to>
                                        <p:strVal val="visible"/>
                                      </p:to>
                                    </p:set>
                                    <p:anim calcmode="lin" valueType="num">
                                      <p:cBhvr>
                                        <p:cTn id="38" dur="500" fill="hold"/>
                                        <p:tgtEl>
                                          <p:spTgt spid="3"/>
                                        </p:tgtEl>
                                        <p:attrNameLst>
                                          <p:attrName>ppt_w</p:attrName>
                                        </p:attrNameLst>
                                      </p:cBhvr>
                                      <p:tavLst>
                                        <p:tav tm="0">
                                          <p:val>
                                            <p:fltVal val="0"/>
                                          </p:val>
                                        </p:tav>
                                        <p:tav tm="100000">
                                          <p:val>
                                            <p:strVal val="#ppt_w"/>
                                          </p:val>
                                        </p:tav>
                                      </p:tavLst>
                                    </p:anim>
                                    <p:anim calcmode="lin" valueType="num">
                                      <p:cBhvr>
                                        <p:cTn id="39" dur="500" fill="hold"/>
                                        <p:tgtEl>
                                          <p:spTgt spid="3"/>
                                        </p:tgtEl>
                                        <p:attrNameLst>
                                          <p:attrName>ppt_h</p:attrName>
                                        </p:attrNameLst>
                                      </p:cBhvr>
                                      <p:tavLst>
                                        <p:tav tm="0">
                                          <p:val>
                                            <p:fltVal val="0"/>
                                          </p:val>
                                        </p:tav>
                                        <p:tav tm="100000">
                                          <p:val>
                                            <p:strVal val="#ppt_h"/>
                                          </p:val>
                                        </p:tav>
                                      </p:tavLst>
                                    </p:anim>
                                    <p:animEffect transition="in" filter="fade">
                                      <p:cBhvr>
                                        <p:cTn id="40" dur="500"/>
                                        <p:tgtEl>
                                          <p:spTgt spid="3"/>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fill="hold"/>
                                        <p:tgtEl>
                                          <p:spTgt spid="14"/>
                                        </p:tgtEl>
                                        <p:attrNameLst>
                                          <p:attrName>ppt_x</p:attrName>
                                        </p:attrNameLst>
                                      </p:cBhvr>
                                      <p:tavLst>
                                        <p:tav tm="0">
                                          <p:val>
                                            <p:strVal val="#ppt_x"/>
                                          </p:val>
                                        </p:tav>
                                        <p:tav tm="100000">
                                          <p:val>
                                            <p:strVal val="#ppt_x"/>
                                          </p:val>
                                        </p:tav>
                                      </p:tavLst>
                                    </p:anim>
                                    <p:anim calcmode="lin" valueType="num">
                                      <p:cBhvr additive="base">
                                        <p:cTn id="4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28"/>
                                        </p:tgtEl>
                                        <p:attrNameLst>
                                          <p:attrName>style.visibility</p:attrName>
                                        </p:attrNameLst>
                                      </p:cBhvr>
                                      <p:to>
                                        <p:strVal val="visible"/>
                                      </p:to>
                                    </p:set>
                                    <p:anim calcmode="lin" valueType="num">
                                      <p:cBhvr additive="base">
                                        <p:cTn id="51" dur="500" fill="hold"/>
                                        <p:tgtEl>
                                          <p:spTgt spid="28"/>
                                        </p:tgtEl>
                                        <p:attrNameLst>
                                          <p:attrName>ppt_x</p:attrName>
                                        </p:attrNameLst>
                                      </p:cBhvr>
                                      <p:tavLst>
                                        <p:tav tm="0">
                                          <p:val>
                                            <p:strVal val="#ppt_x"/>
                                          </p:val>
                                        </p:tav>
                                        <p:tav tm="100000">
                                          <p:val>
                                            <p:strVal val="#ppt_x"/>
                                          </p:val>
                                        </p:tav>
                                      </p:tavLst>
                                    </p:anim>
                                    <p:anim calcmode="lin" valueType="num">
                                      <p:cBhvr additive="base">
                                        <p:cTn id="5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 calcmode="lin" valueType="num">
                                      <p:cBhvr additive="base">
                                        <p:cTn id="57" dur="500" fill="hold"/>
                                        <p:tgtEl>
                                          <p:spTgt spid="5"/>
                                        </p:tgtEl>
                                        <p:attrNameLst>
                                          <p:attrName>ppt_x</p:attrName>
                                        </p:attrNameLst>
                                      </p:cBhvr>
                                      <p:tavLst>
                                        <p:tav tm="0">
                                          <p:val>
                                            <p:strVal val="#ppt_x"/>
                                          </p:val>
                                        </p:tav>
                                        <p:tav tm="100000">
                                          <p:val>
                                            <p:strVal val="#ppt_x"/>
                                          </p:val>
                                        </p:tav>
                                      </p:tavLst>
                                    </p:anim>
                                    <p:anim calcmode="lin" valueType="num">
                                      <p:cBhvr additive="base">
                                        <p:cTn id="5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26"/>
                                        </p:tgtEl>
                                        <p:attrNameLst>
                                          <p:attrName>style.visibility</p:attrName>
                                        </p:attrNameLst>
                                      </p:cBhvr>
                                      <p:to>
                                        <p:strVal val="visible"/>
                                      </p:to>
                                    </p:set>
                                    <p:anim calcmode="lin" valueType="num">
                                      <p:cBhvr additive="base">
                                        <p:cTn id="63" dur="500" fill="hold"/>
                                        <p:tgtEl>
                                          <p:spTgt spid="26"/>
                                        </p:tgtEl>
                                        <p:attrNameLst>
                                          <p:attrName>ppt_x</p:attrName>
                                        </p:attrNameLst>
                                      </p:cBhvr>
                                      <p:tavLst>
                                        <p:tav tm="0">
                                          <p:val>
                                            <p:strVal val="#ppt_x"/>
                                          </p:val>
                                        </p:tav>
                                        <p:tav tm="100000">
                                          <p:val>
                                            <p:strVal val="#ppt_x"/>
                                          </p:val>
                                        </p:tav>
                                      </p:tavLst>
                                    </p:anim>
                                    <p:anim calcmode="lin" valueType="num">
                                      <p:cBhvr additive="base">
                                        <p:cTn id="6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53" presetClass="entr" presetSubtype="16" fill="hold" grpId="0" nodeType="click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p:cTn id="69" dur="500" fill="hold"/>
                                        <p:tgtEl>
                                          <p:spTgt spid="16"/>
                                        </p:tgtEl>
                                        <p:attrNameLst>
                                          <p:attrName>ppt_w</p:attrName>
                                        </p:attrNameLst>
                                      </p:cBhvr>
                                      <p:tavLst>
                                        <p:tav tm="0">
                                          <p:val>
                                            <p:fltVal val="0"/>
                                          </p:val>
                                        </p:tav>
                                        <p:tav tm="100000">
                                          <p:val>
                                            <p:strVal val="#ppt_w"/>
                                          </p:val>
                                        </p:tav>
                                      </p:tavLst>
                                    </p:anim>
                                    <p:anim calcmode="lin" valueType="num">
                                      <p:cBhvr>
                                        <p:cTn id="70" dur="500" fill="hold"/>
                                        <p:tgtEl>
                                          <p:spTgt spid="16"/>
                                        </p:tgtEl>
                                        <p:attrNameLst>
                                          <p:attrName>ppt_h</p:attrName>
                                        </p:attrNameLst>
                                      </p:cBhvr>
                                      <p:tavLst>
                                        <p:tav tm="0">
                                          <p:val>
                                            <p:fltVal val="0"/>
                                          </p:val>
                                        </p:tav>
                                        <p:tav tm="100000">
                                          <p:val>
                                            <p:strVal val="#ppt_h"/>
                                          </p:val>
                                        </p:tav>
                                      </p:tavLst>
                                    </p:anim>
                                    <p:animEffect transition="in" filter="fade">
                                      <p:cBhvr>
                                        <p:cTn id="71" dur="500"/>
                                        <p:tgtEl>
                                          <p:spTgt spid="16"/>
                                        </p:tgtEl>
                                      </p:cBhvr>
                                    </p:animEffect>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nodeType="clickEffect">
                                  <p:stCondLst>
                                    <p:cond delay="0"/>
                                  </p:stCondLst>
                                  <p:childTnLst>
                                    <p:set>
                                      <p:cBhvr>
                                        <p:cTn id="75" dur="1" fill="hold">
                                          <p:stCondLst>
                                            <p:cond delay="0"/>
                                          </p:stCondLst>
                                        </p:cTn>
                                        <p:tgtEl>
                                          <p:spTgt spid="31"/>
                                        </p:tgtEl>
                                        <p:attrNameLst>
                                          <p:attrName>style.visibility</p:attrName>
                                        </p:attrNameLst>
                                      </p:cBhvr>
                                      <p:to>
                                        <p:strVal val="visible"/>
                                      </p:to>
                                    </p:set>
                                    <p:anim calcmode="lin" valueType="num">
                                      <p:cBhvr additive="base">
                                        <p:cTn id="76" dur="500" fill="hold"/>
                                        <p:tgtEl>
                                          <p:spTgt spid="31"/>
                                        </p:tgtEl>
                                        <p:attrNameLst>
                                          <p:attrName>ppt_x</p:attrName>
                                        </p:attrNameLst>
                                      </p:cBhvr>
                                      <p:tavLst>
                                        <p:tav tm="0">
                                          <p:val>
                                            <p:strVal val="#ppt_x"/>
                                          </p:val>
                                        </p:tav>
                                        <p:tav tm="100000">
                                          <p:val>
                                            <p:strVal val="#ppt_x"/>
                                          </p:val>
                                        </p:tav>
                                      </p:tavLst>
                                    </p:anim>
                                    <p:anim calcmode="lin" valueType="num">
                                      <p:cBhvr additive="base">
                                        <p:cTn id="77"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nodeType="clickEffect">
                                  <p:stCondLst>
                                    <p:cond delay="0"/>
                                  </p:stCondLst>
                                  <p:childTnLst>
                                    <p:set>
                                      <p:cBhvr>
                                        <p:cTn id="81" dur="1" fill="hold">
                                          <p:stCondLst>
                                            <p:cond delay="0"/>
                                          </p:stCondLst>
                                        </p:cTn>
                                        <p:tgtEl>
                                          <p:spTgt spid="27"/>
                                        </p:tgtEl>
                                        <p:attrNameLst>
                                          <p:attrName>style.visibility</p:attrName>
                                        </p:attrNameLst>
                                      </p:cBhvr>
                                      <p:to>
                                        <p:strVal val="visible"/>
                                      </p:to>
                                    </p:set>
                                    <p:anim calcmode="lin" valueType="num">
                                      <p:cBhvr additive="base">
                                        <p:cTn id="82" dur="500" fill="hold"/>
                                        <p:tgtEl>
                                          <p:spTgt spid="27"/>
                                        </p:tgtEl>
                                        <p:attrNameLst>
                                          <p:attrName>ppt_x</p:attrName>
                                        </p:attrNameLst>
                                      </p:cBhvr>
                                      <p:tavLst>
                                        <p:tav tm="0">
                                          <p:val>
                                            <p:strVal val="#ppt_x"/>
                                          </p:val>
                                        </p:tav>
                                        <p:tav tm="100000">
                                          <p:val>
                                            <p:strVal val="#ppt_x"/>
                                          </p:val>
                                        </p:tav>
                                      </p:tavLst>
                                    </p:anim>
                                    <p:anim calcmode="lin" valueType="num">
                                      <p:cBhvr additive="base">
                                        <p:cTn id="83"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31" presetClass="entr" presetSubtype="0" fill="hold" grpId="0" nodeType="clickEffect">
                                  <p:stCondLst>
                                    <p:cond delay="0"/>
                                  </p:stCondLst>
                                  <p:childTnLst>
                                    <p:set>
                                      <p:cBhvr>
                                        <p:cTn id="87" dur="1" fill="hold">
                                          <p:stCondLst>
                                            <p:cond delay="0"/>
                                          </p:stCondLst>
                                        </p:cTn>
                                        <p:tgtEl>
                                          <p:spTgt spid="43"/>
                                        </p:tgtEl>
                                        <p:attrNameLst>
                                          <p:attrName>style.visibility</p:attrName>
                                        </p:attrNameLst>
                                      </p:cBhvr>
                                      <p:to>
                                        <p:strVal val="visible"/>
                                      </p:to>
                                    </p:set>
                                    <p:anim calcmode="lin" valueType="num">
                                      <p:cBhvr>
                                        <p:cTn id="88" dur="1000" fill="hold"/>
                                        <p:tgtEl>
                                          <p:spTgt spid="43"/>
                                        </p:tgtEl>
                                        <p:attrNameLst>
                                          <p:attrName>ppt_w</p:attrName>
                                        </p:attrNameLst>
                                      </p:cBhvr>
                                      <p:tavLst>
                                        <p:tav tm="0">
                                          <p:val>
                                            <p:fltVal val="0"/>
                                          </p:val>
                                        </p:tav>
                                        <p:tav tm="100000">
                                          <p:val>
                                            <p:strVal val="#ppt_w"/>
                                          </p:val>
                                        </p:tav>
                                      </p:tavLst>
                                    </p:anim>
                                    <p:anim calcmode="lin" valueType="num">
                                      <p:cBhvr>
                                        <p:cTn id="89" dur="1000" fill="hold"/>
                                        <p:tgtEl>
                                          <p:spTgt spid="43"/>
                                        </p:tgtEl>
                                        <p:attrNameLst>
                                          <p:attrName>ppt_h</p:attrName>
                                        </p:attrNameLst>
                                      </p:cBhvr>
                                      <p:tavLst>
                                        <p:tav tm="0">
                                          <p:val>
                                            <p:fltVal val="0"/>
                                          </p:val>
                                        </p:tav>
                                        <p:tav tm="100000">
                                          <p:val>
                                            <p:strVal val="#ppt_h"/>
                                          </p:val>
                                        </p:tav>
                                      </p:tavLst>
                                    </p:anim>
                                    <p:anim calcmode="lin" valueType="num">
                                      <p:cBhvr>
                                        <p:cTn id="90" dur="1000" fill="hold"/>
                                        <p:tgtEl>
                                          <p:spTgt spid="43"/>
                                        </p:tgtEl>
                                        <p:attrNameLst>
                                          <p:attrName>style.rotation</p:attrName>
                                        </p:attrNameLst>
                                      </p:cBhvr>
                                      <p:tavLst>
                                        <p:tav tm="0">
                                          <p:val>
                                            <p:fltVal val="90"/>
                                          </p:val>
                                        </p:tav>
                                        <p:tav tm="100000">
                                          <p:val>
                                            <p:fltVal val="0"/>
                                          </p:val>
                                        </p:tav>
                                      </p:tavLst>
                                    </p:anim>
                                    <p:animEffect transition="in" filter="fade">
                                      <p:cBhvr>
                                        <p:cTn id="91" dur="1000"/>
                                        <p:tgtEl>
                                          <p:spTgt spid="43"/>
                                        </p:tgtEl>
                                      </p:cBhvr>
                                    </p:animEffect>
                                  </p:childTnLst>
                                </p:cTn>
                              </p:par>
                            </p:childTnLst>
                          </p:cTn>
                        </p:par>
                      </p:childTnLst>
                    </p:cTn>
                  </p:par>
                  <p:par>
                    <p:cTn id="92" fill="hold">
                      <p:stCondLst>
                        <p:cond delay="indefinite"/>
                      </p:stCondLst>
                      <p:childTnLst>
                        <p:par>
                          <p:cTn id="93" fill="hold">
                            <p:stCondLst>
                              <p:cond delay="0"/>
                            </p:stCondLst>
                            <p:childTnLst>
                              <p:par>
                                <p:cTn id="94" presetID="31" presetClass="entr" presetSubtype="0" fill="hold" grpId="0" nodeType="clickEffect">
                                  <p:stCondLst>
                                    <p:cond delay="0"/>
                                  </p:stCondLst>
                                  <p:childTnLst>
                                    <p:set>
                                      <p:cBhvr>
                                        <p:cTn id="95" dur="1" fill="hold">
                                          <p:stCondLst>
                                            <p:cond delay="0"/>
                                          </p:stCondLst>
                                        </p:cTn>
                                        <p:tgtEl>
                                          <p:spTgt spid="40"/>
                                        </p:tgtEl>
                                        <p:attrNameLst>
                                          <p:attrName>style.visibility</p:attrName>
                                        </p:attrNameLst>
                                      </p:cBhvr>
                                      <p:to>
                                        <p:strVal val="visible"/>
                                      </p:to>
                                    </p:set>
                                    <p:anim calcmode="lin" valueType="num">
                                      <p:cBhvr>
                                        <p:cTn id="96" dur="1000" fill="hold"/>
                                        <p:tgtEl>
                                          <p:spTgt spid="40"/>
                                        </p:tgtEl>
                                        <p:attrNameLst>
                                          <p:attrName>ppt_w</p:attrName>
                                        </p:attrNameLst>
                                      </p:cBhvr>
                                      <p:tavLst>
                                        <p:tav tm="0">
                                          <p:val>
                                            <p:fltVal val="0"/>
                                          </p:val>
                                        </p:tav>
                                        <p:tav tm="100000">
                                          <p:val>
                                            <p:strVal val="#ppt_w"/>
                                          </p:val>
                                        </p:tav>
                                      </p:tavLst>
                                    </p:anim>
                                    <p:anim calcmode="lin" valueType="num">
                                      <p:cBhvr>
                                        <p:cTn id="97" dur="1000" fill="hold"/>
                                        <p:tgtEl>
                                          <p:spTgt spid="40"/>
                                        </p:tgtEl>
                                        <p:attrNameLst>
                                          <p:attrName>ppt_h</p:attrName>
                                        </p:attrNameLst>
                                      </p:cBhvr>
                                      <p:tavLst>
                                        <p:tav tm="0">
                                          <p:val>
                                            <p:fltVal val="0"/>
                                          </p:val>
                                        </p:tav>
                                        <p:tav tm="100000">
                                          <p:val>
                                            <p:strVal val="#ppt_h"/>
                                          </p:val>
                                        </p:tav>
                                      </p:tavLst>
                                    </p:anim>
                                    <p:anim calcmode="lin" valueType="num">
                                      <p:cBhvr>
                                        <p:cTn id="98" dur="1000" fill="hold"/>
                                        <p:tgtEl>
                                          <p:spTgt spid="40"/>
                                        </p:tgtEl>
                                        <p:attrNameLst>
                                          <p:attrName>style.rotation</p:attrName>
                                        </p:attrNameLst>
                                      </p:cBhvr>
                                      <p:tavLst>
                                        <p:tav tm="0">
                                          <p:val>
                                            <p:fltVal val="90"/>
                                          </p:val>
                                        </p:tav>
                                        <p:tav tm="100000">
                                          <p:val>
                                            <p:fltVal val="0"/>
                                          </p:val>
                                        </p:tav>
                                      </p:tavLst>
                                    </p:anim>
                                    <p:animEffect transition="in" filter="fade">
                                      <p:cBhvr>
                                        <p:cTn id="99" dur="1000"/>
                                        <p:tgtEl>
                                          <p:spTgt spid="40"/>
                                        </p:tgtEl>
                                      </p:cBhvr>
                                    </p:animEffect>
                                  </p:childTnLst>
                                </p:cTn>
                              </p:par>
                            </p:childTnLst>
                          </p:cTn>
                        </p:par>
                      </p:childTnLst>
                    </p:cTn>
                  </p:par>
                  <p:par>
                    <p:cTn id="100" fill="hold">
                      <p:stCondLst>
                        <p:cond delay="indefinite"/>
                      </p:stCondLst>
                      <p:childTnLst>
                        <p:par>
                          <p:cTn id="101" fill="hold">
                            <p:stCondLst>
                              <p:cond delay="0"/>
                            </p:stCondLst>
                            <p:childTnLst>
                              <p:par>
                                <p:cTn id="102" presetID="31" presetClass="entr" presetSubtype="0" fill="hold" grpId="0" nodeType="clickEffect">
                                  <p:stCondLst>
                                    <p:cond delay="0"/>
                                  </p:stCondLst>
                                  <p:childTnLst>
                                    <p:set>
                                      <p:cBhvr>
                                        <p:cTn id="103" dur="1" fill="hold">
                                          <p:stCondLst>
                                            <p:cond delay="0"/>
                                          </p:stCondLst>
                                        </p:cTn>
                                        <p:tgtEl>
                                          <p:spTgt spid="41"/>
                                        </p:tgtEl>
                                        <p:attrNameLst>
                                          <p:attrName>style.visibility</p:attrName>
                                        </p:attrNameLst>
                                      </p:cBhvr>
                                      <p:to>
                                        <p:strVal val="visible"/>
                                      </p:to>
                                    </p:set>
                                    <p:anim calcmode="lin" valueType="num">
                                      <p:cBhvr>
                                        <p:cTn id="104" dur="1000" fill="hold"/>
                                        <p:tgtEl>
                                          <p:spTgt spid="41"/>
                                        </p:tgtEl>
                                        <p:attrNameLst>
                                          <p:attrName>ppt_w</p:attrName>
                                        </p:attrNameLst>
                                      </p:cBhvr>
                                      <p:tavLst>
                                        <p:tav tm="0">
                                          <p:val>
                                            <p:fltVal val="0"/>
                                          </p:val>
                                        </p:tav>
                                        <p:tav tm="100000">
                                          <p:val>
                                            <p:strVal val="#ppt_w"/>
                                          </p:val>
                                        </p:tav>
                                      </p:tavLst>
                                    </p:anim>
                                    <p:anim calcmode="lin" valueType="num">
                                      <p:cBhvr>
                                        <p:cTn id="105" dur="1000" fill="hold"/>
                                        <p:tgtEl>
                                          <p:spTgt spid="41"/>
                                        </p:tgtEl>
                                        <p:attrNameLst>
                                          <p:attrName>ppt_h</p:attrName>
                                        </p:attrNameLst>
                                      </p:cBhvr>
                                      <p:tavLst>
                                        <p:tav tm="0">
                                          <p:val>
                                            <p:fltVal val="0"/>
                                          </p:val>
                                        </p:tav>
                                        <p:tav tm="100000">
                                          <p:val>
                                            <p:strVal val="#ppt_h"/>
                                          </p:val>
                                        </p:tav>
                                      </p:tavLst>
                                    </p:anim>
                                    <p:anim calcmode="lin" valueType="num">
                                      <p:cBhvr>
                                        <p:cTn id="106" dur="1000" fill="hold"/>
                                        <p:tgtEl>
                                          <p:spTgt spid="41"/>
                                        </p:tgtEl>
                                        <p:attrNameLst>
                                          <p:attrName>style.rotation</p:attrName>
                                        </p:attrNameLst>
                                      </p:cBhvr>
                                      <p:tavLst>
                                        <p:tav tm="0">
                                          <p:val>
                                            <p:fltVal val="90"/>
                                          </p:val>
                                        </p:tav>
                                        <p:tav tm="100000">
                                          <p:val>
                                            <p:fltVal val="0"/>
                                          </p:val>
                                        </p:tav>
                                      </p:tavLst>
                                    </p:anim>
                                    <p:animEffect transition="in" filter="fade">
                                      <p:cBhvr>
                                        <p:cTn id="107" dur="1000"/>
                                        <p:tgtEl>
                                          <p:spTgt spid="41"/>
                                        </p:tgtEl>
                                      </p:cBhvr>
                                    </p:animEffect>
                                  </p:childTnLst>
                                </p:cTn>
                              </p:par>
                            </p:childTnLst>
                          </p:cTn>
                        </p:par>
                      </p:childTnLst>
                    </p:cTn>
                  </p:par>
                  <p:par>
                    <p:cTn id="108" fill="hold">
                      <p:stCondLst>
                        <p:cond delay="indefinite"/>
                      </p:stCondLst>
                      <p:childTnLst>
                        <p:par>
                          <p:cTn id="109" fill="hold">
                            <p:stCondLst>
                              <p:cond delay="0"/>
                            </p:stCondLst>
                            <p:childTnLst>
                              <p:par>
                                <p:cTn id="110" presetID="2" presetClass="entr" presetSubtype="4" fill="hold" nodeType="clickEffect">
                                  <p:stCondLst>
                                    <p:cond delay="0"/>
                                  </p:stCondLst>
                                  <p:childTnLst>
                                    <p:set>
                                      <p:cBhvr>
                                        <p:cTn id="111" dur="1" fill="hold">
                                          <p:stCondLst>
                                            <p:cond delay="0"/>
                                          </p:stCondLst>
                                        </p:cTn>
                                        <p:tgtEl>
                                          <p:spTgt spid="34"/>
                                        </p:tgtEl>
                                        <p:attrNameLst>
                                          <p:attrName>style.visibility</p:attrName>
                                        </p:attrNameLst>
                                      </p:cBhvr>
                                      <p:to>
                                        <p:strVal val="visible"/>
                                      </p:to>
                                    </p:set>
                                    <p:anim calcmode="lin" valueType="num">
                                      <p:cBhvr additive="base">
                                        <p:cTn id="112" dur="500" fill="hold"/>
                                        <p:tgtEl>
                                          <p:spTgt spid="34"/>
                                        </p:tgtEl>
                                        <p:attrNameLst>
                                          <p:attrName>ppt_x</p:attrName>
                                        </p:attrNameLst>
                                      </p:cBhvr>
                                      <p:tavLst>
                                        <p:tav tm="0">
                                          <p:val>
                                            <p:strVal val="#ppt_x"/>
                                          </p:val>
                                        </p:tav>
                                        <p:tav tm="100000">
                                          <p:val>
                                            <p:strVal val="#ppt_x"/>
                                          </p:val>
                                        </p:tav>
                                      </p:tavLst>
                                    </p:anim>
                                    <p:anim calcmode="lin" valueType="num">
                                      <p:cBhvr additive="base">
                                        <p:cTn id="113"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53" presetClass="entr" presetSubtype="16" fill="hold" grpId="0" nodeType="clickEffect">
                                  <p:stCondLst>
                                    <p:cond delay="0"/>
                                  </p:stCondLst>
                                  <p:childTnLst>
                                    <p:set>
                                      <p:cBhvr>
                                        <p:cTn id="117" dur="1" fill="hold">
                                          <p:stCondLst>
                                            <p:cond delay="0"/>
                                          </p:stCondLst>
                                        </p:cTn>
                                        <p:tgtEl>
                                          <p:spTgt spid="46"/>
                                        </p:tgtEl>
                                        <p:attrNameLst>
                                          <p:attrName>style.visibility</p:attrName>
                                        </p:attrNameLst>
                                      </p:cBhvr>
                                      <p:to>
                                        <p:strVal val="visible"/>
                                      </p:to>
                                    </p:set>
                                    <p:anim calcmode="lin" valueType="num">
                                      <p:cBhvr>
                                        <p:cTn id="118" dur="500" fill="hold"/>
                                        <p:tgtEl>
                                          <p:spTgt spid="46"/>
                                        </p:tgtEl>
                                        <p:attrNameLst>
                                          <p:attrName>ppt_w</p:attrName>
                                        </p:attrNameLst>
                                      </p:cBhvr>
                                      <p:tavLst>
                                        <p:tav tm="0">
                                          <p:val>
                                            <p:fltVal val="0"/>
                                          </p:val>
                                        </p:tav>
                                        <p:tav tm="100000">
                                          <p:val>
                                            <p:strVal val="#ppt_w"/>
                                          </p:val>
                                        </p:tav>
                                      </p:tavLst>
                                    </p:anim>
                                    <p:anim calcmode="lin" valueType="num">
                                      <p:cBhvr>
                                        <p:cTn id="119" dur="500" fill="hold"/>
                                        <p:tgtEl>
                                          <p:spTgt spid="46"/>
                                        </p:tgtEl>
                                        <p:attrNameLst>
                                          <p:attrName>ppt_h</p:attrName>
                                        </p:attrNameLst>
                                      </p:cBhvr>
                                      <p:tavLst>
                                        <p:tav tm="0">
                                          <p:val>
                                            <p:fltVal val="0"/>
                                          </p:val>
                                        </p:tav>
                                        <p:tav tm="100000">
                                          <p:val>
                                            <p:strVal val="#ppt_h"/>
                                          </p:val>
                                        </p:tav>
                                      </p:tavLst>
                                    </p:anim>
                                    <p:animEffect transition="in" filter="fade">
                                      <p:cBhvr>
                                        <p:cTn id="120" dur="500"/>
                                        <p:tgtEl>
                                          <p:spTgt spid="46"/>
                                        </p:tgtEl>
                                      </p:cBhvr>
                                    </p:animEffect>
                                  </p:childTnLst>
                                </p:cTn>
                              </p:par>
                            </p:childTnLst>
                          </p:cTn>
                        </p:par>
                      </p:childTnLst>
                    </p:cTn>
                  </p:par>
                  <p:par>
                    <p:cTn id="121" fill="hold">
                      <p:stCondLst>
                        <p:cond delay="indefinite"/>
                      </p:stCondLst>
                      <p:childTnLst>
                        <p:par>
                          <p:cTn id="122" fill="hold">
                            <p:stCondLst>
                              <p:cond delay="0"/>
                            </p:stCondLst>
                            <p:childTnLst>
                              <p:par>
                                <p:cTn id="123" presetID="26" presetClass="entr" presetSubtype="0" fill="hold" grpId="0" nodeType="clickEffect">
                                  <p:stCondLst>
                                    <p:cond delay="0"/>
                                  </p:stCondLst>
                                  <p:childTnLst>
                                    <p:set>
                                      <p:cBhvr>
                                        <p:cTn id="124" dur="1" fill="hold">
                                          <p:stCondLst>
                                            <p:cond delay="0"/>
                                          </p:stCondLst>
                                        </p:cTn>
                                        <p:tgtEl>
                                          <p:spTgt spid="42"/>
                                        </p:tgtEl>
                                        <p:attrNameLst>
                                          <p:attrName>style.visibility</p:attrName>
                                        </p:attrNameLst>
                                      </p:cBhvr>
                                      <p:to>
                                        <p:strVal val="visible"/>
                                      </p:to>
                                    </p:set>
                                    <p:animEffect transition="in" filter="wipe(down)">
                                      <p:cBhvr>
                                        <p:cTn id="125" dur="580">
                                          <p:stCondLst>
                                            <p:cond delay="0"/>
                                          </p:stCondLst>
                                        </p:cTn>
                                        <p:tgtEl>
                                          <p:spTgt spid="42"/>
                                        </p:tgtEl>
                                      </p:cBhvr>
                                    </p:animEffect>
                                    <p:anim calcmode="lin" valueType="num">
                                      <p:cBhvr>
                                        <p:cTn id="126" dur="1822" tmFilter="0,0; 0.14,0.36; 0.43,0.73; 0.71,0.91; 1.0,1.0">
                                          <p:stCondLst>
                                            <p:cond delay="0"/>
                                          </p:stCondLst>
                                        </p:cTn>
                                        <p:tgtEl>
                                          <p:spTgt spid="42"/>
                                        </p:tgtEl>
                                        <p:attrNameLst>
                                          <p:attrName>ppt_x</p:attrName>
                                        </p:attrNameLst>
                                      </p:cBhvr>
                                      <p:tavLst>
                                        <p:tav tm="0">
                                          <p:val>
                                            <p:strVal val="#ppt_x-0.25"/>
                                          </p:val>
                                        </p:tav>
                                        <p:tav tm="100000">
                                          <p:val>
                                            <p:strVal val="#ppt_x"/>
                                          </p:val>
                                        </p:tav>
                                      </p:tavLst>
                                    </p:anim>
                                    <p:anim calcmode="lin" valueType="num">
                                      <p:cBhvr>
                                        <p:cTn id="127" dur="664" tmFilter="0.0,0.0; 0.25,0.07; 0.50,0.2; 0.75,0.467; 1.0,1.0">
                                          <p:stCondLst>
                                            <p:cond delay="0"/>
                                          </p:stCondLst>
                                        </p:cTn>
                                        <p:tgtEl>
                                          <p:spTgt spid="42"/>
                                        </p:tgtEl>
                                        <p:attrNameLst>
                                          <p:attrName>ppt_y</p:attrName>
                                        </p:attrNameLst>
                                      </p:cBhvr>
                                      <p:tavLst>
                                        <p:tav tm="0" fmla="#ppt_y-sin(pi*$)/3">
                                          <p:val>
                                            <p:fltVal val="0.5"/>
                                          </p:val>
                                        </p:tav>
                                        <p:tav tm="100000">
                                          <p:val>
                                            <p:fltVal val="1"/>
                                          </p:val>
                                        </p:tav>
                                      </p:tavLst>
                                    </p:anim>
                                    <p:anim calcmode="lin" valueType="num">
                                      <p:cBhvr>
                                        <p:cTn id="128" dur="664" tmFilter="0, 0; 0.125,0.2665; 0.25,0.4; 0.375,0.465; 0.5,0.5;  0.625,0.535; 0.75,0.6; 0.875,0.7335; 1,1">
                                          <p:stCondLst>
                                            <p:cond delay="664"/>
                                          </p:stCondLst>
                                        </p:cTn>
                                        <p:tgtEl>
                                          <p:spTgt spid="42"/>
                                        </p:tgtEl>
                                        <p:attrNameLst>
                                          <p:attrName>ppt_y</p:attrName>
                                        </p:attrNameLst>
                                      </p:cBhvr>
                                      <p:tavLst>
                                        <p:tav tm="0" fmla="#ppt_y-sin(pi*$)/9">
                                          <p:val>
                                            <p:fltVal val="0"/>
                                          </p:val>
                                        </p:tav>
                                        <p:tav tm="100000">
                                          <p:val>
                                            <p:fltVal val="1"/>
                                          </p:val>
                                        </p:tav>
                                      </p:tavLst>
                                    </p:anim>
                                    <p:anim calcmode="lin" valueType="num">
                                      <p:cBhvr>
                                        <p:cTn id="129" dur="332" tmFilter="0, 0; 0.125,0.2665; 0.25,0.4; 0.375,0.465; 0.5,0.5;  0.625,0.535; 0.75,0.6; 0.875,0.7335; 1,1">
                                          <p:stCondLst>
                                            <p:cond delay="1324"/>
                                          </p:stCondLst>
                                        </p:cTn>
                                        <p:tgtEl>
                                          <p:spTgt spid="42"/>
                                        </p:tgtEl>
                                        <p:attrNameLst>
                                          <p:attrName>ppt_y</p:attrName>
                                        </p:attrNameLst>
                                      </p:cBhvr>
                                      <p:tavLst>
                                        <p:tav tm="0" fmla="#ppt_y-sin(pi*$)/27">
                                          <p:val>
                                            <p:fltVal val="0"/>
                                          </p:val>
                                        </p:tav>
                                        <p:tav tm="100000">
                                          <p:val>
                                            <p:fltVal val="1"/>
                                          </p:val>
                                        </p:tav>
                                      </p:tavLst>
                                    </p:anim>
                                    <p:anim calcmode="lin" valueType="num">
                                      <p:cBhvr>
                                        <p:cTn id="130" dur="164" tmFilter="0, 0; 0.125,0.2665; 0.25,0.4; 0.375,0.465; 0.5,0.5;  0.625,0.535; 0.75,0.6; 0.875,0.7335; 1,1">
                                          <p:stCondLst>
                                            <p:cond delay="1656"/>
                                          </p:stCondLst>
                                        </p:cTn>
                                        <p:tgtEl>
                                          <p:spTgt spid="42"/>
                                        </p:tgtEl>
                                        <p:attrNameLst>
                                          <p:attrName>ppt_y</p:attrName>
                                        </p:attrNameLst>
                                      </p:cBhvr>
                                      <p:tavLst>
                                        <p:tav tm="0" fmla="#ppt_y-sin(pi*$)/81">
                                          <p:val>
                                            <p:fltVal val="0"/>
                                          </p:val>
                                        </p:tav>
                                        <p:tav tm="100000">
                                          <p:val>
                                            <p:fltVal val="1"/>
                                          </p:val>
                                        </p:tav>
                                      </p:tavLst>
                                    </p:anim>
                                    <p:animScale>
                                      <p:cBhvr>
                                        <p:cTn id="131" dur="26">
                                          <p:stCondLst>
                                            <p:cond delay="650"/>
                                          </p:stCondLst>
                                        </p:cTn>
                                        <p:tgtEl>
                                          <p:spTgt spid="42"/>
                                        </p:tgtEl>
                                      </p:cBhvr>
                                      <p:to x="100000" y="60000"/>
                                    </p:animScale>
                                    <p:animScale>
                                      <p:cBhvr>
                                        <p:cTn id="132" dur="166" decel="50000">
                                          <p:stCondLst>
                                            <p:cond delay="676"/>
                                          </p:stCondLst>
                                        </p:cTn>
                                        <p:tgtEl>
                                          <p:spTgt spid="42"/>
                                        </p:tgtEl>
                                      </p:cBhvr>
                                      <p:to x="100000" y="100000"/>
                                    </p:animScale>
                                    <p:animScale>
                                      <p:cBhvr>
                                        <p:cTn id="133" dur="26">
                                          <p:stCondLst>
                                            <p:cond delay="1312"/>
                                          </p:stCondLst>
                                        </p:cTn>
                                        <p:tgtEl>
                                          <p:spTgt spid="42"/>
                                        </p:tgtEl>
                                      </p:cBhvr>
                                      <p:to x="100000" y="80000"/>
                                    </p:animScale>
                                    <p:animScale>
                                      <p:cBhvr>
                                        <p:cTn id="134" dur="166" decel="50000">
                                          <p:stCondLst>
                                            <p:cond delay="1338"/>
                                          </p:stCondLst>
                                        </p:cTn>
                                        <p:tgtEl>
                                          <p:spTgt spid="42"/>
                                        </p:tgtEl>
                                      </p:cBhvr>
                                      <p:to x="100000" y="100000"/>
                                    </p:animScale>
                                    <p:animScale>
                                      <p:cBhvr>
                                        <p:cTn id="135" dur="26">
                                          <p:stCondLst>
                                            <p:cond delay="1642"/>
                                          </p:stCondLst>
                                        </p:cTn>
                                        <p:tgtEl>
                                          <p:spTgt spid="42"/>
                                        </p:tgtEl>
                                      </p:cBhvr>
                                      <p:to x="100000" y="90000"/>
                                    </p:animScale>
                                    <p:animScale>
                                      <p:cBhvr>
                                        <p:cTn id="136" dur="166" decel="50000">
                                          <p:stCondLst>
                                            <p:cond delay="1668"/>
                                          </p:stCondLst>
                                        </p:cTn>
                                        <p:tgtEl>
                                          <p:spTgt spid="42"/>
                                        </p:tgtEl>
                                      </p:cBhvr>
                                      <p:to x="100000" y="100000"/>
                                    </p:animScale>
                                    <p:animScale>
                                      <p:cBhvr>
                                        <p:cTn id="137" dur="26">
                                          <p:stCondLst>
                                            <p:cond delay="1808"/>
                                          </p:stCondLst>
                                        </p:cTn>
                                        <p:tgtEl>
                                          <p:spTgt spid="42"/>
                                        </p:tgtEl>
                                      </p:cBhvr>
                                      <p:to x="100000" y="95000"/>
                                    </p:animScale>
                                    <p:animScale>
                                      <p:cBhvr>
                                        <p:cTn id="138" dur="166" decel="50000">
                                          <p:stCondLst>
                                            <p:cond delay="1834"/>
                                          </p:stCondLst>
                                        </p:cTn>
                                        <p:tgtEl>
                                          <p:spTgt spid="4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3" grpId="0" animBg="1"/>
      <p:bldP spid="14" grpId="0" animBg="1"/>
      <p:bldP spid="20" grpId="0" animBg="1"/>
      <p:bldP spid="15" grpId="0" animBg="1"/>
      <p:bldP spid="40" grpId="0" animBg="1"/>
      <p:bldP spid="42" grpId="0" animBg="1"/>
      <p:bldP spid="16" grpId="0" animBg="1"/>
      <p:bldP spid="41" grpId="0" animBg="1"/>
      <p:bldP spid="43" grpId="0" animBg="1"/>
      <p:bldP spid="4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dirty="0"/>
          </a:p>
        </p:txBody>
      </p:sp>
      <p:sp>
        <p:nvSpPr>
          <p:cNvPr id="7" name="Abgerundetes Rechteck 6"/>
          <p:cNvSpPr/>
          <p:nvPr/>
        </p:nvSpPr>
        <p:spPr>
          <a:xfrm>
            <a:off x="1537602" y="128549"/>
            <a:ext cx="9533743" cy="44437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 name="Rechteck 1">
            <a:extLst>
              <a:ext uri="{FF2B5EF4-FFF2-40B4-BE49-F238E27FC236}">
                <a16:creationId xmlns:a16="http://schemas.microsoft.com/office/drawing/2014/main" id="{3913C65A-C6F3-457C-994F-07C1337546DC}"/>
              </a:ext>
            </a:extLst>
          </p:cNvPr>
          <p:cNvSpPr/>
          <p:nvPr/>
        </p:nvSpPr>
        <p:spPr>
          <a:xfrm>
            <a:off x="598540" y="1506082"/>
            <a:ext cx="1560044" cy="42915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a:solidFill>
                <a:schemeClr val="tx1"/>
              </a:solidFill>
            </a:endParaRPr>
          </a:p>
          <a:p>
            <a:endParaRPr lang="de-DE" sz="2000" b="1" dirty="0">
              <a:solidFill>
                <a:schemeClr val="tx1"/>
              </a:solidFill>
            </a:endParaRPr>
          </a:p>
          <a:p>
            <a:r>
              <a:rPr lang="de-DE" sz="2000" b="1" dirty="0">
                <a:solidFill>
                  <a:schemeClr val="tx1"/>
                </a:solidFill>
              </a:rPr>
              <a:t>Aufgabe 3 g) </a:t>
            </a:r>
          </a:p>
          <a:p>
            <a:endParaRPr lang="de-DE" sz="2000" b="1" dirty="0">
              <a:solidFill>
                <a:schemeClr val="tx1"/>
              </a:solidFill>
            </a:endParaRPr>
          </a:p>
          <a:p>
            <a:endParaRPr lang="de-DE" sz="2000" b="1" dirty="0">
              <a:solidFill>
                <a:schemeClr val="tx1"/>
              </a:solidFill>
            </a:endParaRPr>
          </a:p>
        </p:txBody>
      </p:sp>
      <p:sp>
        <p:nvSpPr>
          <p:cNvPr id="8" name="Rechteck 7">
            <a:extLst>
              <a:ext uri="{FF2B5EF4-FFF2-40B4-BE49-F238E27FC236}">
                <a16:creationId xmlns:a16="http://schemas.microsoft.com/office/drawing/2014/main" id="{A6C3B303-E9F8-46C2-A907-C8A32EC9148B}"/>
              </a:ext>
            </a:extLst>
          </p:cNvPr>
          <p:cNvSpPr/>
          <p:nvPr/>
        </p:nvSpPr>
        <p:spPr>
          <a:xfrm>
            <a:off x="1034355" y="2275363"/>
            <a:ext cx="10351818" cy="16670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Hinsichtlich des noch zu erfordernden Betrages in Höhe von 38 EUR ist der Beklagte </a:t>
            </a:r>
            <a:r>
              <a:rPr lang="de-DE" sz="2000" u="sng" dirty="0">
                <a:solidFill>
                  <a:schemeClr val="tx1"/>
                </a:solidFill>
              </a:rPr>
              <a:t>Erstschuldner</a:t>
            </a:r>
            <a:r>
              <a:rPr lang="de-DE" sz="2000" dirty="0">
                <a:solidFill>
                  <a:schemeClr val="tx1"/>
                </a:solidFill>
              </a:rPr>
              <a:t> als </a:t>
            </a:r>
            <a:r>
              <a:rPr lang="de-DE" sz="2000" u="sng" dirty="0">
                <a:solidFill>
                  <a:schemeClr val="tx1"/>
                </a:solidFill>
              </a:rPr>
              <a:t>Entscheidungsschuldner</a:t>
            </a:r>
            <a:r>
              <a:rPr lang="de-DE" sz="2000" dirty="0">
                <a:solidFill>
                  <a:schemeClr val="tx1"/>
                </a:solidFill>
              </a:rPr>
              <a:t> gem</a:t>
            </a:r>
            <a:r>
              <a:rPr lang="de-DE" sz="2000" u="sng" dirty="0">
                <a:solidFill>
                  <a:schemeClr val="tx1"/>
                </a:solidFill>
              </a:rPr>
              <a:t>. § 29 Nr. 1 GKG</a:t>
            </a:r>
            <a:r>
              <a:rPr lang="de-DE" sz="2000" dirty="0">
                <a:solidFill>
                  <a:schemeClr val="tx1"/>
                </a:solidFill>
              </a:rPr>
              <a:t>. </a:t>
            </a:r>
          </a:p>
          <a:p>
            <a:r>
              <a:rPr lang="de-DE" sz="2000" dirty="0">
                <a:solidFill>
                  <a:schemeClr val="tx1"/>
                </a:solidFill>
              </a:rPr>
              <a:t>Mangels einer weiteren </a:t>
            </a:r>
            <a:r>
              <a:rPr lang="de-DE" sz="2000" dirty="0" err="1">
                <a:solidFill>
                  <a:schemeClr val="tx1"/>
                </a:solidFill>
              </a:rPr>
              <a:t>Mithaft</a:t>
            </a:r>
            <a:r>
              <a:rPr lang="de-DE" sz="2000" dirty="0">
                <a:solidFill>
                  <a:schemeClr val="tx1"/>
                </a:solidFill>
              </a:rPr>
              <a:t> der Klägerin ist kein Zweitschuldner vorhanden. </a:t>
            </a:r>
          </a:p>
        </p:txBody>
      </p:sp>
      <p:sp>
        <p:nvSpPr>
          <p:cNvPr id="9" name="Gefaltete Ecke 8"/>
          <p:cNvSpPr/>
          <p:nvPr/>
        </p:nvSpPr>
        <p:spPr>
          <a:xfrm rot="269352">
            <a:off x="10768082" y="46536"/>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2" name="Rechteck 11">
            <a:extLst>
              <a:ext uri="{FF2B5EF4-FFF2-40B4-BE49-F238E27FC236}">
                <a16:creationId xmlns:a16="http://schemas.microsoft.com/office/drawing/2014/main" id="{ECE753D7-8DFE-43F2-A147-E1C5ACCC510F}"/>
              </a:ext>
            </a:extLst>
          </p:cNvPr>
          <p:cNvSpPr/>
          <p:nvPr/>
        </p:nvSpPr>
        <p:spPr>
          <a:xfrm>
            <a:off x="1034355" y="4047165"/>
            <a:ext cx="10351818" cy="16670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Mangels einer </a:t>
            </a:r>
            <a:r>
              <a:rPr lang="de-DE" sz="2000" u="sng" dirty="0">
                <a:solidFill>
                  <a:schemeClr val="tx1"/>
                </a:solidFill>
              </a:rPr>
              <a:t>weiteren </a:t>
            </a:r>
            <a:r>
              <a:rPr lang="de-DE" sz="2000" u="sng" dirty="0" err="1">
                <a:solidFill>
                  <a:schemeClr val="tx1"/>
                </a:solidFill>
              </a:rPr>
              <a:t>Mithaft</a:t>
            </a:r>
            <a:r>
              <a:rPr lang="de-DE" sz="2000" u="sng" dirty="0">
                <a:solidFill>
                  <a:schemeClr val="tx1"/>
                </a:solidFill>
              </a:rPr>
              <a:t> der Klägerin </a:t>
            </a:r>
            <a:r>
              <a:rPr lang="de-DE" sz="2000" dirty="0">
                <a:solidFill>
                  <a:schemeClr val="tx1"/>
                </a:solidFill>
              </a:rPr>
              <a:t>ist </a:t>
            </a:r>
            <a:r>
              <a:rPr lang="de-DE" sz="2000" u="sng" dirty="0">
                <a:solidFill>
                  <a:schemeClr val="tx1"/>
                </a:solidFill>
              </a:rPr>
              <a:t>kein Zweitschuldner </a:t>
            </a:r>
            <a:r>
              <a:rPr lang="de-DE" sz="2000" dirty="0">
                <a:solidFill>
                  <a:schemeClr val="tx1"/>
                </a:solidFill>
              </a:rPr>
              <a:t>vorhanden. </a:t>
            </a:r>
          </a:p>
        </p:txBody>
      </p:sp>
    </p:spTree>
    <p:extLst>
      <p:ext uri="{BB962C8B-B14F-4D97-AF65-F5344CB8AC3E}">
        <p14:creationId xmlns:p14="http://schemas.microsoft.com/office/powerpoint/2010/main" val="306687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69352">
            <a:off x="284783" y="294043"/>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 name="Rechteck 1">
            <a:extLst>
              <a:ext uri="{FF2B5EF4-FFF2-40B4-BE49-F238E27FC236}">
                <a16:creationId xmlns:a16="http://schemas.microsoft.com/office/drawing/2014/main" id="{3913C65A-C6F3-457C-994F-07C1337546DC}"/>
              </a:ext>
            </a:extLst>
          </p:cNvPr>
          <p:cNvSpPr/>
          <p:nvPr/>
        </p:nvSpPr>
        <p:spPr>
          <a:xfrm>
            <a:off x="1806313" y="960772"/>
            <a:ext cx="8859187" cy="521517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solidFill>
                  <a:schemeClr val="tx1"/>
                </a:solidFill>
              </a:rPr>
              <a:t>Aufgabe 4)</a:t>
            </a:r>
          </a:p>
          <a:p>
            <a:r>
              <a:rPr lang="de-DE" sz="2000" dirty="0">
                <a:solidFill>
                  <a:schemeClr val="tx1"/>
                </a:solidFill>
              </a:rPr>
              <a:t>Der Kläger Thomas Tal hat Klage gegen Martin Mittag beim Amtsgericht eingereicht wegen Zahlung einer Forderung in Höhe von 4.388,78 EUR nebst Zinsen. Das Amtsgericht hat den Beklagten Martin Mittag mit Endurteil vom 28.06.2024 zur Zahlung von 2.187,67 EUR nebst Zinsen an den Kläger Thomas Tal verurteilt. Im Übrigen hat es die Klage abgewiesen. </a:t>
            </a:r>
          </a:p>
          <a:p>
            <a:r>
              <a:rPr lang="de-DE" sz="2000" dirty="0">
                <a:solidFill>
                  <a:schemeClr val="tx1"/>
                </a:solidFill>
              </a:rPr>
              <a:t> </a:t>
            </a:r>
          </a:p>
          <a:p>
            <a:r>
              <a:rPr lang="de-DE" sz="2000" dirty="0">
                <a:solidFill>
                  <a:schemeClr val="tx1"/>
                </a:solidFill>
              </a:rPr>
              <a:t>Gegen dieses Urteil hat der Kläger, vertreten durch Rechtsanwältin Barbara Bogen Berufung eingelegt mit dem Antrag, den Beklagten über den bereits zugesprochenen Betrag hinaus zur Zahlung weiterer 2.201,11 EUR zu verurteilen. In der mündlichen Verhandlung vom 16.10.2024 haben die Parteien einen Vergleich geschlossen, wonach der Berufungsbeklagte zur Abgeltung sämtlicher gegenseitiger Ansprüche an die Berufungsklägerin weitere 950,00 EUR bezahlen sollte. Die Kosten des Berufungsverfahrens sind gegeneinander aufgehoben worden. </a:t>
            </a:r>
          </a:p>
          <a:p>
            <a:r>
              <a:rPr lang="de-DE" sz="2000" dirty="0">
                <a:solidFill>
                  <a:schemeClr val="tx1"/>
                </a:solidFill>
              </a:rPr>
              <a:t> </a:t>
            </a:r>
          </a:p>
          <a:p>
            <a:r>
              <a:rPr lang="de-DE" sz="2000" dirty="0">
                <a:solidFill>
                  <a:schemeClr val="tx1"/>
                </a:solidFill>
              </a:rPr>
              <a:t> …</a:t>
            </a:r>
          </a:p>
        </p:txBody>
      </p:sp>
    </p:spTree>
    <p:extLst>
      <p:ext uri="{BB962C8B-B14F-4D97-AF65-F5344CB8AC3E}">
        <p14:creationId xmlns:p14="http://schemas.microsoft.com/office/powerpoint/2010/main" val="2822883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69352">
            <a:off x="284783" y="294043"/>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 name="Rechteck 1">
            <a:extLst>
              <a:ext uri="{FF2B5EF4-FFF2-40B4-BE49-F238E27FC236}">
                <a16:creationId xmlns:a16="http://schemas.microsoft.com/office/drawing/2014/main" id="{3913C65A-C6F3-457C-994F-07C1337546DC}"/>
              </a:ext>
            </a:extLst>
          </p:cNvPr>
          <p:cNvSpPr/>
          <p:nvPr/>
        </p:nvSpPr>
        <p:spPr>
          <a:xfrm>
            <a:off x="1806313" y="960772"/>
            <a:ext cx="8859187" cy="385107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solidFill>
                  <a:schemeClr val="tx1"/>
                </a:solidFill>
              </a:rPr>
              <a:t>Weiter zu Aufgabe 4)</a:t>
            </a:r>
          </a:p>
          <a:p>
            <a:r>
              <a:rPr lang="de-DE" sz="2000" dirty="0">
                <a:solidFill>
                  <a:schemeClr val="tx1"/>
                </a:solidFill>
              </a:rPr>
              <a:t>Zudem hat das Landgericht folgenden Streitwertbeschluss erlassen:</a:t>
            </a:r>
          </a:p>
          <a:p>
            <a:r>
              <a:rPr lang="de-DE" sz="2000" dirty="0">
                <a:solidFill>
                  <a:schemeClr val="tx1"/>
                </a:solidFill>
              </a:rPr>
              <a:t> </a:t>
            </a:r>
          </a:p>
          <a:p>
            <a:r>
              <a:rPr lang="de-DE" sz="2000" dirty="0">
                <a:solidFill>
                  <a:schemeClr val="tx1"/>
                </a:solidFill>
              </a:rPr>
              <a:t>Der Streitwert des Berufungsverfahrens wird auf 2.201,11 EUR festgesetzt. Der Vergleichswert übersteigt den Streitwert um 950,00 EUR.</a:t>
            </a:r>
          </a:p>
          <a:p>
            <a:r>
              <a:rPr lang="de-DE" sz="2000" dirty="0">
                <a:solidFill>
                  <a:schemeClr val="tx1"/>
                </a:solidFill>
              </a:rPr>
              <a:t> </a:t>
            </a:r>
          </a:p>
          <a:p>
            <a:r>
              <a:rPr lang="de-DE" sz="2000" b="1" dirty="0">
                <a:solidFill>
                  <a:schemeClr val="tx1"/>
                </a:solidFill>
              </a:rPr>
              <a:t>Erstellen Sie die Schlusskostenrechnung im Berufungsverfahren unter Angabe der Kostenschuldner und der jeweiligen </a:t>
            </a:r>
            <a:r>
              <a:rPr lang="de-DE" sz="2000" b="1" dirty="0" err="1">
                <a:solidFill>
                  <a:schemeClr val="tx1"/>
                </a:solidFill>
              </a:rPr>
              <a:t>Mithaft</a:t>
            </a:r>
            <a:r>
              <a:rPr lang="de-DE" sz="2000" b="1" dirty="0">
                <a:solidFill>
                  <a:schemeClr val="tx1"/>
                </a:solidFill>
              </a:rPr>
              <a:t>. Gehen Sie davon aus, dass die bereits von Ihnen erhobenen Gerichtskosten im Berufungsverfahren gezahlt wurden. </a:t>
            </a:r>
          </a:p>
          <a:p>
            <a:r>
              <a:rPr lang="de-DE" sz="2000" dirty="0">
                <a:solidFill>
                  <a:schemeClr val="tx1"/>
                </a:solidFill>
              </a:rPr>
              <a:t> </a:t>
            </a:r>
          </a:p>
          <a:p>
            <a:r>
              <a:rPr lang="de-DE" sz="2000" dirty="0">
                <a:solidFill>
                  <a:schemeClr val="tx1"/>
                </a:solidFill>
              </a:rPr>
              <a:t> </a:t>
            </a:r>
          </a:p>
        </p:txBody>
      </p:sp>
    </p:spTree>
    <p:extLst>
      <p:ext uri="{BB962C8B-B14F-4D97-AF65-F5344CB8AC3E}">
        <p14:creationId xmlns:p14="http://schemas.microsoft.com/office/powerpoint/2010/main" val="3494185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69352">
            <a:off x="10435471" y="171373"/>
            <a:ext cx="1519284"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Rechnung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 name="Rechteck 1">
            <a:extLst>
              <a:ext uri="{FF2B5EF4-FFF2-40B4-BE49-F238E27FC236}">
                <a16:creationId xmlns:a16="http://schemas.microsoft.com/office/drawing/2014/main" id="{3913C65A-C6F3-457C-994F-07C1337546DC}"/>
              </a:ext>
            </a:extLst>
          </p:cNvPr>
          <p:cNvSpPr/>
          <p:nvPr/>
        </p:nvSpPr>
        <p:spPr>
          <a:xfrm>
            <a:off x="1566087" y="1055648"/>
            <a:ext cx="6288760" cy="74938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solidFill>
                  <a:schemeClr val="tx1"/>
                </a:solidFill>
              </a:rPr>
              <a:t>Klageantrag zu 1) – Streitwert wegen Räumung</a:t>
            </a:r>
          </a:p>
        </p:txBody>
      </p:sp>
      <p:sp>
        <p:nvSpPr>
          <p:cNvPr id="8" name="Rechteck 7">
            <a:extLst>
              <a:ext uri="{FF2B5EF4-FFF2-40B4-BE49-F238E27FC236}">
                <a16:creationId xmlns:a16="http://schemas.microsoft.com/office/drawing/2014/main" id="{BD4E572C-8E98-492E-9C40-3D4C2D30A63A}"/>
              </a:ext>
            </a:extLst>
          </p:cNvPr>
          <p:cNvSpPr/>
          <p:nvPr/>
        </p:nvSpPr>
        <p:spPr>
          <a:xfrm>
            <a:off x="1566087" y="1963127"/>
            <a:ext cx="2781061" cy="74938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solidFill>
                  <a:schemeClr val="tx1"/>
                </a:solidFill>
              </a:rPr>
              <a:t>Nettokaltmiete x 12  </a:t>
            </a:r>
          </a:p>
        </p:txBody>
      </p:sp>
      <p:sp>
        <p:nvSpPr>
          <p:cNvPr id="10" name="Rechteck 9">
            <a:extLst>
              <a:ext uri="{FF2B5EF4-FFF2-40B4-BE49-F238E27FC236}">
                <a16:creationId xmlns:a16="http://schemas.microsoft.com/office/drawing/2014/main" id="{682F3B04-F17B-4B3A-AB96-E9594D46520B}"/>
              </a:ext>
            </a:extLst>
          </p:cNvPr>
          <p:cNvSpPr/>
          <p:nvPr/>
        </p:nvSpPr>
        <p:spPr>
          <a:xfrm>
            <a:off x="1566087" y="2820384"/>
            <a:ext cx="2628660" cy="74938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solidFill>
                  <a:schemeClr val="tx1"/>
                </a:solidFill>
              </a:rPr>
              <a:t>Nettokaltmiete =</a:t>
            </a:r>
          </a:p>
        </p:txBody>
      </p:sp>
      <p:sp>
        <p:nvSpPr>
          <p:cNvPr id="12" name="Rechteck 11">
            <a:extLst>
              <a:ext uri="{FF2B5EF4-FFF2-40B4-BE49-F238E27FC236}">
                <a16:creationId xmlns:a16="http://schemas.microsoft.com/office/drawing/2014/main" id="{B807C17C-437B-4831-A5D9-8391710672D6}"/>
              </a:ext>
            </a:extLst>
          </p:cNvPr>
          <p:cNvSpPr/>
          <p:nvPr/>
        </p:nvSpPr>
        <p:spPr>
          <a:xfrm>
            <a:off x="4347148" y="2820384"/>
            <a:ext cx="1797767" cy="74938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650,00 EUR</a:t>
            </a:r>
          </a:p>
        </p:txBody>
      </p:sp>
      <p:sp>
        <p:nvSpPr>
          <p:cNvPr id="3" name="Multiplikationszeichen 2">
            <a:extLst>
              <a:ext uri="{FF2B5EF4-FFF2-40B4-BE49-F238E27FC236}">
                <a16:creationId xmlns:a16="http://schemas.microsoft.com/office/drawing/2014/main" id="{8F034FF8-D599-4D37-8F1A-E39278FFD95F}"/>
              </a:ext>
            </a:extLst>
          </p:cNvPr>
          <p:cNvSpPr/>
          <p:nvPr/>
        </p:nvSpPr>
        <p:spPr>
          <a:xfrm>
            <a:off x="6297316" y="2750649"/>
            <a:ext cx="914400" cy="914400"/>
          </a:xfrm>
          <a:prstGeom prst="mathMultiply">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 name="Rechteck 12">
            <a:extLst>
              <a:ext uri="{FF2B5EF4-FFF2-40B4-BE49-F238E27FC236}">
                <a16:creationId xmlns:a16="http://schemas.microsoft.com/office/drawing/2014/main" id="{F43D56B5-C643-4CF3-B86E-AF4F974B70F7}"/>
              </a:ext>
            </a:extLst>
          </p:cNvPr>
          <p:cNvSpPr/>
          <p:nvPr/>
        </p:nvSpPr>
        <p:spPr>
          <a:xfrm>
            <a:off x="1707008" y="5304030"/>
            <a:ext cx="914400" cy="74938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1)</a:t>
            </a:r>
          </a:p>
        </p:txBody>
      </p:sp>
      <p:sp>
        <p:nvSpPr>
          <p:cNvPr id="4" name="Gleich 3">
            <a:extLst>
              <a:ext uri="{FF2B5EF4-FFF2-40B4-BE49-F238E27FC236}">
                <a16:creationId xmlns:a16="http://schemas.microsoft.com/office/drawing/2014/main" id="{8FA3DCD8-54C7-4F60-A694-5551E658EE5C}"/>
              </a:ext>
            </a:extLst>
          </p:cNvPr>
          <p:cNvSpPr/>
          <p:nvPr/>
        </p:nvSpPr>
        <p:spPr>
          <a:xfrm>
            <a:off x="8399885" y="2750649"/>
            <a:ext cx="914400" cy="914400"/>
          </a:xfrm>
          <a:prstGeom prst="mathEqual">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14" name="Rechteck 13">
            <a:extLst>
              <a:ext uri="{FF2B5EF4-FFF2-40B4-BE49-F238E27FC236}">
                <a16:creationId xmlns:a16="http://schemas.microsoft.com/office/drawing/2014/main" id="{7E09D4EF-3557-434F-999B-966FBB5FE321}"/>
              </a:ext>
            </a:extLst>
          </p:cNvPr>
          <p:cNvSpPr/>
          <p:nvPr/>
        </p:nvSpPr>
        <p:spPr>
          <a:xfrm>
            <a:off x="9466686" y="2820384"/>
            <a:ext cx="1993771" cy="74938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7.800,00 EUR</a:t>
            </a:r>
          </a:p>
        </p:txBody>
      </p:sp>
      <p:sp>
        <p:nvSpPr>
          <p:cNvPr id="15" name="Rechteck 14">
            <a:extLst>
              <a:ext uri="{FF2B5EF4-FFF2-40B4-BE49-F238E27FC236}">
                <a16:creationId xmlns:a16="http://schemas.microsoft.com/office/drawing/2014/main" id="{1500C7F0-A2A6-42B2-92FA-9FC323FC0620}"/>
              </a:ext>
            </a:extLst>
          </p:cNvPr>
          <p:cNvSpPr/>
          <p:nvPr/>
        </p:nvSpPr>
        <p:spPr>
          <a:xfrm>
            <a:off x="1507959" y="3802677"/>
            <a:ext cx="4588041" cy="74938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solidFill>
                  <a:schemeClr val="tx1"/>
                </a:solidFill>
              </a:rPr>
              <a:t>Klageantrag zu 2) – Forderung</a:t>
            </a:r>
          </a:p>
        </p:txBody>
      </p:sp>
      <p:sp>
        <p:nvSpPr>
          <p:cNvPr id="16" name="Rechteck 15">
            <a:extLst>
              <a:ext uri="{FF2B5EF4-FFF2-40B4-BE49-F238E27FC236}">
                <a16:creationId xmlns:a16="http://schemas.microsoft.com/office/drawing/2014/main" id="{0B92182C-92EF-4692-9E67-2036B793BF43}"/>
              </a:ext>
            </a:extLst>
          </p:cNvPr>
          <p:cNvSpPr/>
          <p:nvPr/>
        </p:nvSpPr>
        <p:spPr>
          <a:xfrm>
            <a:off x="9466686" y="3782622"/>
            <a:ext cx="1993771" cy="74938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4.350,00 EUR</a:t>
            </a:r>
          </a:p>
        </p:txBody>
      </p:sp>
      <p:sp>
        <p:nvSpPr>
          <p:cNvPr id="5" name="Minuszeichen 4">
            <a:extLst>
              <a:ext uri="{FF2B5EF4-FFF2-40B4-BE49-F238E27FC236}">
                <a16:creationId xmlns:a16="http://schemas.microsoft.com/office/drawing/2014/main" id="{74D62807-865E-4DD7-AA9C-96E9BA99DF9B}"/>
              </a:ext>
            </a:extLst>
          </p:cNvPr>
          <p:cNvSpPr/>
          <p:nvPr/>
        </p:nvSpPr>
        <p:spPr>
          <a:xfrm>
            <a:off x="-532538" y="4475865"/>
            <a:ext cx="13948734" cy="914400"/>
          </a:xfrm>
          <a:prstGeom prst="mathMinu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Rechteck 16">
            <a:extLst>
              <a:ext uri="{FF2B5EF4-FFF2-40B4-BE49-F238E27FC236}">
                <a16:creationId xmlns:a16="http://schemas.microsoft.com/office/drawing/2014/main" id="{046615E7-9DCC-4FA4-BC58-CC6EB2997AF3}"/>
              </a:ext>
            </a:extLst>
          </p:cNvPr>
          <p:cNvSpPr/>
          <p:nvPr/>
        </p:nvSpPr>
        <p:spPr>
          <a:xfrm>
            <a:off x="7485483" y="2821858"/>
            <a:ext cx="914400" cy="74938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12</a:t>
            </a:r>
          </a:p>
        </p:txBody>
      </p:sp>
      <p:sp>
        <p:nvSpPr>
          <p:cNvPr id="18" name="Rechteck 17">
            <a:extLst>
              <a:ext uri="{FF2B5EF4-FFF2-40B4-BE49-F238E27FC236}">
                <a16:creationId xmlns:a16="http://schemas.microsoft.com/office/drawing/2014/main" id="{DD74385F-A7A7-4F95-8F78-EBB2A97F6340}"/>
              </a:ext>
            </a:extLst>
          </p:cNvPr>
          <p:cNvSpPr/>
          <p:nvPr/>
        </p:nvSpPr>
        <p:spPr>
          <a:xfrm>
            <a:off x="3991125" y="5304030"/>
            <a:ext cx="914400" cy="74938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2)</a:t>
            </a:r>
          </a:p>
        </p:txBody>
      </p:sp>
      <p:sp>
        <p:nvSpPr>
          <p:cNvPr id="19" name="Additionszeichen 18">
            <a:extLst>
              <a:ext uri="{FF2B5EF4-FFF2-40B4-BE49-F238E27FC236}">
                <a16:creationId xmlns:a16="http://schemas.microsoft.com/office/drawing/2014/main" id="{E44DA793-A628-47CD-9F23-16DBEBB6679D}"/>
              </a:ext>
            </a:extLst>
          </p:cNvPr>
          <p:cNvSpPr/>
          <p:nvPr/>
        </p:nvSpPr>
        <p:spPr>
          <a:xfrm>
            <a:off x="2773180" y="5221522"/>
            <a:ext cx="914400" cy="914400"/>
          </a:xfrm>
          <a:prstGeom prst="mathPlus">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Gleich 19">
            <a:extLst>
              <a:ext uri="{FF2B5EF4-FFF2-40B4-BE49-F238E27FC236}">
                <a16:creationId xmlns:a16="http://schemas.microsoft.com/office/drawing/2014/main" id="{B7A17644-C83E-45FC-BB02-5AE226C26491}"/>
              </a:ext>
            </a:extLst>
          </p:cNvPr>
          <p:cNvSpPr/>
          <p:nvPr/>
        </p:nvSpPr>
        <p:spPr>
          <a:xfrm>
            <a:off x="8399885" y="5188625"/>
            <a:ext cx="914400" cy="914400"/>
          </a:xfrm>
          <a:prstGeom prst="mathEqual">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21" name="Rechteck 20">
            <a:extLst>
              <a:ext uri="{FF2B5EF4-FFF2-40B4-BE49-F238E27FC236}">
                <a16:creationId xmlns:a16="http://schemas.microsoft.com/office/drawing/2014/main" id="{21FDAC2B-EA69-4C98-A0C0-8F1C8E546423}"/>
              </a:ext>
            </a:extLst>
          </p:cNvPr>
          <p:cNvSpPr/>
          <p:nvPr/>
        </p:nvSpPr>
        <p:spPr>
          <a:xfrm>
            <a:off x="9435728" y="5250364"/>
            <a:ext cx="1993771" cy="74938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12.150,00 EUR</a:t>
            </a:r>
          </a:p>
        </p:txBody>
      </p:sp>
      <p:sp>
        <p:nvSpPr>
          <p:cNvPr id="22" name="Pfeil: nach rechts gekrümmt 21">
            <a:extLst>
              <a:ext uri="{FF2B5EF4-FFF2-40B4-BE49-F238E27FC236}">
                <a16:creationId xmlns:a16="http://schemas.microsoft.com/office/drawing/2014/main" id="{811E6E56-C8E9-4AF1-A400-85EC82FA7799}"/>
              </a:ext>
            </a:extLst>
          </p:cNvPr>
          <p:cNvSpPr/>
          <p:nvPr/>
        </p:nvSpPr>
        <p:spPr>
          <a:xfrm>
            <a:off x="377918" y="1430340"/>
            <a:ext cx="914400" cy="2865889"/>
          </a:xfrm>
          <a:prstGeom prst="curvedRightArrow">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Tree>
    <p:extLst>
      <p:ext uri="{BB962C8B-B14F-4D97-AF65-F5344CB8AC3E}">
        <p14:creationId xmlns:p14="http://schemas.microsoft.com/office/powerpoint/2010/main" val="1367221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fill="hold"/>
                                        <p:tgtEl>
                                          <p:spTgt spid="3"/>
                                        </p:tgtEl>
                                        <p:attrNameLst>
                                          <p:attrName>ppt_x</p:attrName>
                                        </p:attrNameLst>
                                      </p:cBhvr>
                                      <p:tavLst>
                                        <p:tav tm="0">
                                          <p:val>
                                            <p:strVal val="#ppt_x"/>
                                          </p:val>
                                        </p:tav>
                                        <p:tav tm="100000">
                                          <p:val>
                                            <p:strVal val="#ppt_x"/>
                                          </p:val>
                                        </p:tav>
                                      </p:tavLst>
                                    </p:anim>
                                    <p:anim calcmode="lin" valueType="num">
                                      <p:cBhvr additive="base">
                                        <p:cTn id="3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additive="base">
                                        <p:cTn id="43" dur="500" fill="hold"/>
                                        <p:tgtEl>
                                          <p:spTgt spid="4"/>
                                        </p:tgtEl>
                                        <p:attrNameLst>
                                          <p:attrName>ppt_x</p:attrName>
                                        </p:attrNameLst>
                                      </p:cBhvr>
                                      <p:tavLst>
                                        <p:tav tm="0">
                                          <p:val>
                                            <p:strVal val="#ppt_x"/>
                                          </p:val>
                                        </p:tav>
                                        <p:tav tm="100000">
                                          <p:val>
                                            <p:strVal val="#ppt_x"/>
                                          </p:val>
                                        </p:tav>
                                      </p:tavLst>
                                    </p:anim>
                                    <p:anim calcmode="lin" valueType="num">
                                      <p:cBhvr additive="base">
                                        <p:cTn id="4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anim calcmode="lin" valueType="num">
                                      <p:cBhvr>
                                        <p:cTn id="67" dur="500" fill="hold"/>
                                        <p:tgtEl>
                                          <p:spTgt spid="5"/>
                                        </p:tgtEl>
                                        <p:attrNameLst>
                                          <p:attrName>ppt_w</p:attrName>
                                        </p:attrNameLst>
                                      </p:cBhvr>
                                      <p:tavLst>
                                        <p:tav tm="0">
                                          <p:val>
                                            <p:fltVal val="0"/>
                                          </p:val>
                                        </p:tav>
                                        <p:tav tm="100000">
                                          <p:val>
                                            <p:strVal val="#ppt_w"/>
                                          </p:val>
                                        </p:tav>
                                      </p:tavLst>
                                    </p:anim>
                                    <p:anim calcmode="lin" valueType="num">
                                      <p:cBhvr>
                                        <p:cTn id="68" dur="500" fill="hold"/>
                                        <p:tgtEl>
                                          <p:spTgt spid="5"/>
                                        </p:tgtEl>
                                        <p:attrNameLst>
                                          <p:attrName>ppt_h</p:attrName>
                                        </p:attrNameLst>
                                      </p:cBhvr>
                                      <p:tavLst>
                                        <p:tav tm="0">
                                          <p:val>
                                            <p:fltVal val="0"/>
                                          </p:val>
                                        </p:tav>
                                        <p:tav tm="100000">
                                          <p:val>
                                            <p:strVal val="#ppt_h"/>
                                          </p:val>
                                        </p:tav>
                                      </p:tavLst>
                                    </p:anim>
                                    <p:animEffect transition="in" filter="fade">
                                      <p:cBhvr>
                                        <p:cTn id="69" dur="500"/>
                                        <p:tgtEl>
                                          <p:spTgt spid="5"/>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13"/>
                                        </p:tgtEl>
                                        <p:attrNameLst>
                                          <p:attrName>style.visibility</p:attrName>
                                        </p:attrNameLst>
                                      </p:cBhvr>
                                      <p:to>
                                        <p:strVal val="visible"/>
                                      </p:to>
                                    </p:set>
                                    <p:anim calcmode="lin" valueType="num">
                                      <p:cBhvr>
                                        <p:cTn id="74" dur="500" fill="hold"/>
                                        <p:tgtEl>
                                          <p:spTgt spid="13"/>
                                        </p:tgtEl>
                                        <p:attrNameLst>
                                          <p:attrName>ppt_w</p:attrName>
                                        </p:attrNameLst>
                                      </p:cBhvr>
                                      <p:tavLst>
                                        <p:tav tm="0">
                                          <p:val>
                                            <p:fltVal val="0"/>
                                          </p:val>
                                        </p:tav>
                                        <p:tav tm="100000">
                                          <p:val>
                                            <p:strVal val="#ppt_w"/>
                                          </p:val>
                                        </p:tav>
                                      </p:tavLst>
                                    </p:anim>
                                    <p:anim calcmode="lin" valueType="num">
                                      <p:cBhvr>
                                        <p:cTn id="75" dur="500" fill="hold"/>
                                        <p:tgtEl>
                                          <p:spTgt spid="13"/>
                                        </p:tgtEl>
                                        <p:attrNameLst>
                                          <p:attrName>ppt_h</p:attrName>
                                        </p:attrNameLst>
                                      </p:cBhvr>
                                      <p:tavLst>
                                        <p:tav tm="0">
                                          <p:val>
                                            <p:fltVal val="0"/>
                                          </p:val>
                                        </p:tav>
                                        <p:tav tm="100000">
                                          <p:val>
                                            <p:strVal val="#ppt_h"/>
                                          </p:val>
                                        </p:tav>
                                      </p:tavLst>
                                    </p:anim>
                                    <p:animEffect transition="in" filter="fade">
                                      <p:cBhvr>
                                        <p:cTn id="76" dur="500"/>
                                        <p:tgtEl>
                                          <p:spTgt spid="13"/>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grpId="0" nodeType="clickEffect">
                                  <p:stCondLst>
                                    <p:cond delay="0"/>
                                  </p:stCondLst>
                                  <p:childTnLst>
                                    <p:set>
                                      <p:cBhvr>
                                        <p:cTn id="80" dur="1" fill="hold">
                                          <p:stCondLst>
                                            <p:cond delay="0"/>
                                          </p:stCondLst>
                                        </p:cTn>
                                        <p:tgtEl>
                                          <p:spTgt spid="19"/>
                                        </p:tgtEl>
                                        <p:attrNameLst>
                                          <p:attrName>style.visibility</p:attrName>
                                        </p:attrNameLst>
                                      </p:cBhvr>
                                      <p:to>
                                        <p:strVal val="visible"/>
                                      </p:to>
                                    </p:set>
                                    <p:anim calcmode="lin" valueType="num">
                                      <p:cBhvr>
                                        <p:cTn id="81" dur="500" fill="hold"/>
                                        <p:tgtEl>
                                          <p:spTgt spid="19"/>
                                        </p:tgtEl>
                                        <p:attrNameLst>
                                          <p:attrName>ppt_w</p:attrName>
                                        </p:attrNameLst>
                                      </p:cBhvr>
                                      <p:tavLst>
                                        <p:tav tm="0">
                                          <p:val>
                                            <p:fltVal val="0"/>
                                          </p:val>
                                        </p:tav>
                                        <p:tav tm="100000">
                                          <p:val>
                                            <p:strVal val="#ppt_w"/>
                                          </p:val>
                                        </p:tav>
                                      </p:tavLst>
                                    </p:anim>
                                    <p:anim calcmode="lin" valueType="num">
                                      <p:cBhvr>
                                        <p:cTn id="82" dur="500" fill="hold"/>
                                        <p:tgtEl>
                                          <p:spTgt spid="19"/>
                                        </p:tgtEl>
                                        <p:attrNameLst>
                                          <p:attrName>ppt_h</p:attrName>
                                        </p:attrNameLst>
                                      </p:cBhvr>
                                      <p:tavLst>
                                        <p:tav tm="0">
                                          <p:val>
                                            <p:fltVal val="0"/>
                                          </p:val>
                                        </p:tav>
                                        <p:tav tm="100000">
                                          <p:val>
                                            <p:strVal val="#ppt_h"/>
                                          </p:val>
                                        </p:tav>
                                      </p:tavLst>
                                    </p:anim>
                                    <p:animEffect transition="in" filter="fade">
                                      <p:cBhvr>
                                        <p:cTn id="83" dur="500"/>
                                        <p:tgtEl>
                                          <p:spTgt spid="19"/>
                                        </p:tgtEl>
                                      </p:cBhvr>
                                    </p:animEffect>
                                  </p:childTnLst>
                                </p:cTn>
                              </p:par>
                            </p:childTnLst>
                          </p:cTn>
                        </p:par>
                      </p:childTnLst>
                    </p:cTn>
                  </p:par>
                  <p:par>
                    <p:cTn id="84" fill="hold">
                      <p:stCondLst>
                        <p:cond delay="indefinite"/>
                      </p:stCondLst>
                      <p:childTnLst>
                        <p:par>
                          <p:cTn id="85" fill="hold">
                            <p:stCondLst>
                              <p:cond delay="0"/>
                            </p:stCondLst>
                            <p:childTnLst>
                              <p:par>
                                <p:cTn id="86" presetID="53" presetClass="entr" presetSubtype="16" fill="hold" grpId="0" nodeType="clickEffect">
                                  <p:stCondLst>
                                    <p:cond delay="0"/>
                                  </p:stCondLst>
                                  <p:childTnLst>
                                    <p:set>
                                      <p:cBhvr>
                                        <p:cTn id="87" dur="1" fill="hold">
                                          <p:stCondLst>
                                            <p:cond delay="0"/>
                                          </p:stCondLst>
                                        </p:cTn>
                                        <p:tgtEl>
                                          <p:spTgt spid="18"/>
                                        </p:tgtEl>
                                        <p:attrNameLst>
                                          <p:attrName>style.visibility</p:attrName>
                                        </p:attrNameLst>
                                      </p:cBhvr>
                                      <p:to>
                                        <p:strVal val="visible"/>
                                      </p:to>
                                    </p:set>
                                    <p:anim calcmode="lin" valueType="num">
                                      <p:cBhvr>
                                        <p:cTn id="88" dur="500" fill="hold"/>
                                        <p:tgtEl>
                                          <p:spTgt spid="18"/>
                                        </p:tgtEl>
                                        <p:attrNameLst>
                                          <p:attrName>ppt_w</p:attrName>
                                        </p:attrNameLst>
                                      </p:cBhvr>
                                      <p:tavLst>
                                        <p:tav tm="0">
                                          <p:val>
                                            <p:fltVal val="0"/>
                                          </p:val>
                                        </p:tav>
                                        <p:tav tm="100000">
                                          <p:val>
                                            <p:strVal val="#ppt_w"/>
                                          </p:val>
                                        </p:tav>
                                      </p:tavLst>
                                    </p:anim>
                                    <p:anim calcmode="lin" valueType="num">
                                      <p:cBhvr>
                                        <p:cTn id="89" dur="500" fill="hold"/>
                                        <p:tgtEl>
                                          <p:spTgt spid="18"/>
                                        </p:tgtEl>
                                        <p:attrNameLst>
                                          <p:attrName>ppt_h</p:attrName>
                                        </p:attrNameLst>
                                      </p:cBhvr>
                                      <p:tavLst>
                                        <p:tav tm="0">
                                          <p:val>
                                            <p:fltVal val="0"/>
                                          </p:val>
                                        </p:tav>
                                        <p:tav tm="100000">
                                          <p:val>
                                            <p:strVal val="#ppt_h"/>
                                          </p:val>
                                        </p:tav>
                                      </p:tavLst>
                                    </p:anim>
                                    <p:animEffect transition="in" filter="fade">
                                      <p:cBhvr>
                                        <p:cTn id="90" dur="500"/>
                                        <p:tgtEl>
                                          <p:spTgt spid="18"/>
                                        </p:tgtEl>
                                      </p:cBhvr>
                                    </p:animEffect>
                                  </p:childTnLst>
                                </p:cTn>
                              </p:par>
                            </p:childTnLst>
                          </p:cTn>
                        </p:par>
                      </p:childTnLst>
                    </p:cTn>
                  </p:par>
                  <p:par>
                    <p:cTn id="91" fill="hold">
                      <p:stCondLst>
                        <p:cond delay="indefinite"/>
                      </p:stCondLst>
                      <p:childTnLst>
                        <p:par>
                          <p:cTn id="92" fill="hold">
                            <p:stCondLst>
                              <p:cond delay="0"/>
                            </p:stCondLst>
                            <p:childTnLst>
                              <p:par>
                                <p:cTn id="93" presetID="53" presetClass="entr" presetSubtype="16" fill="hold" grpId="0" nodeType="clickEffect">
                                  <p:stCondLst>
                                    <p:cond delay="0"/>
                                  </p:stCondLst>
                                  <p:childTnLst>
                                    <p:set>
                                      <p:cBhvr>
                                        <p:cTn id="94" dur="1" fill="hold">
                                          <p:stCondLst>
                                            <p:cond delay="0"/>
                                          </p:stCondLst>
                                        </p:cTn>
                                        <p:tgtEl>
                                          <p:spTgt spid="22"/>
                                        </p:tgtEl>
                                        <p:attrNameLst>
                                          <p:attrName>style.visibility</p:attrName>
                                        </p:attrNameLst>
                                      </p:cBhvr>
                                      <p:to>
                                        <p:strVal val="visible"/>
                                      </p:to>
                                    </p:set>
                                    <p:anim calcmode="lin" valueType="num">
                                      <p:cBhvr>
                                        <p:cTn id="95" dur="500" fill="hold"/>
                                        <p:tgtEl>
                                          <p:spTgt spid="22"/>
                                        </p:tgtEl>
                                        <p:attrNameLst>
                                          <p:attrName>ppt_w</p:attrName>
                                        </p:attrNameLst>
                                      </p:cBhvr>
                                      <p:tavLst>
                                        <p:tav tm="0">
                                          <p:val>
                                            <p:fltVal val="0"/>
                                          </p:val>
                                        </p:tav>
                                        <p:tav tm="100000">
                                          <p:val>
                                            <p:strVal val="#ppt_w"/>
                                          </p:val>
                                        </p:tav>
                                      </p:tavLst>
                                    </p:anim>
                                    <p:anim calcmode="lin" valueType="num">
                                      <p:cBhvr>
                                        <p:cTn id="96" dur="500" fill="hold"/>
                                        <p:tgtEl>
                                          <p:spTgt spid="22"/>
                                        </p:tgtEl>
                                        <p:attrNameLst>
                                          <p:attrName>ppt_h</p:attrName>
                                        </p:attrNameLst>
                                      </p:cBhvr>
                                      <p:tavLst>
                                        <p:tav tm="0">
                                          <p:val>
                                            <p:fltVal val="0"/>
                                          </p:val>
                                        </p:tav>
                                        <p:tav tm="100000">
                                          <p:val>
                                            <p:strVal val="#ppt_h"/>
                                          </p:val>
                                        </p:tav>
                                      </p:tavLst>
                                    </p:anim>
                                    <p:animEffect transition="in" filter="fade">
                                      <p:cBhvr>
                                        <p:cTn id="97" dur="500"/>
                                        <p:tgtEl>
                                          <p:spTgt spid="22"/>
                                        </p:tgtEl>
                                      </p:cBhvr>
                                    </p:animEffect>
                                  </p:childTnLst>
                                </p:cTn>
                              </p:par>
                            </p:childTnLst>
                          </p:cTn>
                        </p:par>
                      </p:childTnLst>
                    </p:cTn>
                  </p:par>
                  <p:par>
                    <p:cTn id="98" fill="hold">
                      <p:stCondLst>
                        <p:cond delay="indefinite"/>
                      </p:stCondLst>
                      <p:childTnLst>
                        <p:par>
                          <p:cTn id="99" fill="hold">
                            <p:stCondLst>
                              <p:cond delay="0"/>
                            </p:stCondLst>
                            <p:childTnLst>
                              <p:par>
                                <p:cTn id="100" presetID="53" presetClass="entr" presetSubtype="16" fill="hold" grpId="0" nodeType="clickEffect">
                                  <p:stCondLst>
                                    <p:cond delay="0"/>
                                  </p:stCondLst>
                                  <p:childTnLst>
                                    <p:set>
                                      <p:cBhvr>
                                        <p:cTn id="101" dur="1" fill="hold">
                                          <p:stCondLst>
                                            <p:cond delay="0"/>
                                          </p:stCondLst>
                                        </p:cTn>
                                        <p:tgtEl>
                                          <p:spTgt spid="20"/>
                                        </p:tgtEl>
                                        <p:attrNameLst>
                                          <p:attrName>style.visibility</p:attrName>
                                        </p:attrNameLst>
                                      </p:cBhvr>
                                      <p:to>
                                        <p:strVal val="visible"/>
                                      </p:to>
                                    </p:set>
                                    <p:anim calcmode="lin" valueType="num">
                                      <p:cBhvr>
                                        <p:cTn id="102" dur="500" fill="hold"/>
                                        <p:tgtEl>
                                          <p:spTgt spid="20"/>
                                        </p:tgtEl>
                                        <p:attrNameLst>
                                          <p:attrName>ppt_w</p:attrName>
                                        </p:attrNameLst>
                                      </p:cBhvr>
                                      <p:tavLst>
                                        <p:tav tm="0">
                                          <p:val>
                                            <p:fltVal val="0"/>
                                          </p:val>
                                        </p:tav>
                                        <p:tav tm="100000">
                                          <p:val>
                                            <p:strVal val="#ppt_w"/>
                                          </p:val>
                                        </p:tav>
                                      </p:tavLst>
                                    </p:anim>
                                    <p:anim calcmode="lin" valueType="num">
                                      <p:cBhvr>
                                        <p:cTn id="103" dur="500" fill="hold"/>
                                        <p:tgtEl>
                                          <p:spTgt spid="20"/>
                                        </p:tgtEl>
                                        <p:attrNameLst>
                                          <p:attrName>ppt_h</p:attrName>
                                        </p:attrNameLst>
                                      </p:cBhvr>
                                      <p:tavLst>
                                        <p:tav tm="0">
                                          <p:val>
                                            <p:fltVal val="0"/>
                                          </p:val>
                                        </p:tav>
                                        <p:tav tm="100000">
                                          <p:val>
                                            <p:strVal val="#ppt_h"/>
                                          </p:val>
                                        </p:tav>
                                      </p:tavLst>
                                    </p:anim>
                                    <p:animEffect transition="in" filter="fade">
                                      <p:cBhvr>
                                        <p:cTn id="104" dur="500"/>
                                        <p:tgtEl>
                                          <p:spTgt spid="20"/>
                                        </p:tgtEl>
                                      </p:cBhvr>
                                    </p:animEffect>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1"/>
                                        </p:tgtEl>
                                        <p:attrNameLst>
                                          <p:attrName>style.visibility</p:attrName>
                                        </p:attrNameLst>
                                      </p:cBhvr>
                                      <p:to>
                                        <p:strVal val="visible"/>
                                      </p:to>
                                    </p:set>
                                    <p:anim calcmode="lin" valueType="num">
                                      <p:cBhvr additive="base">
                                        <p:cTn id="109" dur="500" fill="hold"/>
                                        <p:tgtEl>
                                          <p:spTgt spid="21"/>
                                        </p:tgtEl>
                                        <p:attrNameLst>
                                          <p:attrName>ppt_x</p:attrName>
                                        </p:attrNameLst>
                                      </p:cBhvr>
                                      <p:tavLst>
                                        <p:tav tm="0">
                                          <p:val>
                                            <p:strVal val="#ppt_x"/>
                                          </p:val>
                                        </p:tav>
                                        <p:tav tm="100000">
                                          <p:val>
                                            <p:strVal val="#ppt_x"/>
                                          </p:val>
                                        </p:tav>
                                      </p:tavLst>
                                    </p:anim>
                                    <p:anim calcmode="lin" valueType="num">
                                      <p:cBhvr additive="base">
                                        <p:cTn id="11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10" grpId="0" animBg="1"/>
      <p:bldP spid="12" grpId="0" animBg="1"/>
      <p:bldP spid="3" grpId="0" animBg="1"/>
      <p:bldP spid="13" grpId="0" animBg="1"/>
      <p:bldP spid="4" grpId="0" animBg="1"/>
      <p:bldP spid="14" grpId="0" animBg="1"/>
      <p:bldP spid="15" grpId="0" animBg="1"/>
      <p:bldP spid="16" grpId="0" animBg="1"/>
      <p:bldP spid="5" grpId="0" animBg="1"/>
      <p:bldP spid="17" grpId="0" animBg="1"/>
      <p:bldP spid="18" grpId="0" animBg="1"/>
      <p:bldP spid="19" grpId="0" animBg="1"/>
      <p:bldP spid="20" grpId="0" animBg="1"/>
      <p:bldP spid="21" grpId="0" animBg="1"/>
      <p:bldP spid="2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9365547" y="1524736"/>
            <a:ext cx="2251824" cy="411469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Nebenrechnungen</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5" name="Rechteck 24"/>
          <p:cNvSpPr/>
          <p:nvPr/>
        </p:nvSpPr>
        <p:spPr>
          <a:xfrm>
            <a:off x="1862823" y="2097652"/>
            <a:ext cx="1635120"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2.201,11</a:t>
            </a:r>
          </a:p>
        </p:txBody>
      </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a:t>
            </a:r>
            <a:endParaRPr lang="de-DE" sz="2800" dirty="0">
              <a:effectLst>
                <a:outerShdw blurRad="38100" dist="38100" dir="2700000" algn="tl">
                  <a:srgbClr val="000000">
                    <a:alpha val="43137"/>
                  </a:srgbClr>
                </a:outerShdw>
              </a:effectLst>
            </a:endParaRPr>
          </a:p>
        </p:txBody>
      </p:sp>
      <p:sp>
        <p:nvSpPr>
          <p:cNvPr id="43" name="Gefaltete Ecke 42"/>
          <p:cNvSpPr/>
          <p:nvPr/>
        </p:nvSpPr>
        <p:spPr>
          <a:xfrm>
            <a:off x="155362" y="1591781"/>
            <a:ext cx="808018" cy="743247"/>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latin typeface="MV Boli" panose="02000500030200090000" pitchFamily="2" charset="0"/>
              <a:cs typeface="MV Boli" panose="02000500030200090000" pitchFamily="2" charset="0"/>
            </a:endParaRPr>
          </a:p>
          <a:p>
            <a:pPr algn="ctr"/>
            <a:r>
              <a:rPr lang="de-DE" b="1" dirty="0">
                <a:solidFill>
                  <a:schemeClr val="tx1"/>
                </a:solidFill>
                <a:latin typeface="MV Boli" panose="02000500030200090000" pitchFamily="2" charset="0"/>
                <a:cs typeface="MV Boli" panose="02000500030200090000" pitchFamily="2" charset="0"/>
              </a:rPr>
              <a:t>BFG</a:t>
            </a:r>
            <a:endParaRPr lang="de-DE" sz="2400" b="1" dirty="0">
              <a:solidFill>
                <a:schemeClr val="tx1"/>
              </a:solidFill>
              <a:latin typeface="MV Boli" panose="02000500030200090000" pitchFamily="2" charset="0"/>
              <a:cs typeface="MV Boli" panose="02000500030200090000" pitchFamily="2" charset="0"/>
            </a:endParaRPr>
          </a:p>
        </p:txBody>
      </p:sp>
      <p:sp>
        <p:nvSpPr>
          <p:cNvPr id="48" name="Rectangle 1"/>
          <p:cNvSpPr>
            <a:spLocks noChangeArrowheads="1"/>
          </p:cNvSpPr>
          <p:nvPr/>
        </p:nvSpPr>
        <p:spPr bwMode="auto">
          <a:xfrm>
            <a:off x="3586217" y="1486990"/>
            <a:ext cx="1774318" cy="369332"/>
          </a:xfrm>
          <a:prstGeom prst="rect">
            <a:avLst/>
          </a:prstGeom>
          <a:solidFill>
            <a:schemeClr val="accent1">
              <a:lumMod val="40000"/>
              <a:lumOff val="6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1-fache Gebühr</a:t>
            </a:r>
          </a:p>
        </p:txBody>
      </p:sp>
      <p:sp>
        <p:nvSpPr>
          <p:cNvPr id="49" name="Rectangle 1"/>
          <p:cNvSpPr>
            <a:spLocks noChangeArrowheads="1"/>
          </p:cNvSpPr>
          <p:nvPr/>
        </p:nvSpPr>
        <p:spPr bwMode="auto">
          <a:xfrm>
            <a:off x="5412854" y="1473601"/>
            <a:ext cx="1774318" cy="369332"/>
          </a:xfrm>
          <a:prstGeom prst="rect">
            <a:avLst/>
          </a:prstGeom>
          <a:solidFill>
            <a:schemeClr val="accent2">
              <a:lumMod val="40000"/>
              <a:lumOff val="6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2-fache Gebühr</a:t>
            </a:r>
          </a:p>
        </p:txBody>
      </p:sp>
      <p:sp>
        <p:nvSpPr>
          <p:cNvPr id="51" name="Rechteck 50"/>
          <p:cNvSpPr/>
          <p:nvPr/>
        </p:nvSpPr>
        <p:spPr>
          <a:xfrm>
            <a:off x="4060388" y="2091479"/>
            <a:ext cx="742919" cy="42167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119</a:t>
            </a:r>
          </a:p>
        </p:txBody>
      </p:sp>
      <p:sp>
        <p:nvSpPr>
          <p:cNvPr id="52" name="Rechteck 51"/>
          <p:cNvSpPr/>
          <p:nvPr/>
        </p:nvSpPr>
        <p:spPr>
          <a:xfrm>
            <a:off x="5794176" y="2075152"/>
            <a:ext cx="742919" cy="42167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238</a:t>
            </a:r>
          </a:p>
        </p:txBody>
      </p:sp>
      <p:cxnSp>
        <p:nvCxnSpPr>
          <p:cNvPr id="60" name="Gerader Verbinder 59"/>
          <p:cNvCxnSpPr/>
          <p:nvPr/>
        </p:nvCxnSpPr>
        <p:spPr>
          <a:xfrm flipV="1">
            <a:off x="1738242" y="3510474"/>
            <a:ext cx="6435960" cy="1"/>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Rectangle 1"/>
          <p:cNvSpPr>
            <a:spLocks noChangeArrowheads="1"/>
          </p:cNvSpPr>
          <p:nvPr/>
        </p:nvSpPr>
        <p:spPr bwMode="auto">
          <a:xfrm>
            <a:off x="289373" y="3956727"/>
            <a:ext cx="1237351"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err="1"/>
              <a:t>Vergl.Geb</a:t>
            </a:r>
            <a:r>
              <a:rPr lang="de-DE" dirty="0"/>
              <a:t>.</a:t>
            </a:r>
          </a:p>
        </p:txBody>
      </p:sp>
      <p:sp>
        <p:nvSpPr>
          <p:cNvPr id="62" name="Rechteck 61"/>
          <p:cNvSpPr/>
          <p:nvPr/>
        </p:nvSpPr>
        <p:spPr>
          <a:xfrm>
            <a:off x="1851412" y="3930557"/>
            <a:ext cx="1179636" cy="42167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 950</a:t>
            </a:r>
          </a:p>
        </p:txBody>
      </p:sp>
      <p:sp>
        <p:nvSpPr>
          <p:cNvPr id="63" name="Rechteck 62"/>
          <p:cNvSpPr/>
          <p:nvPr/>
        </p:nvSpPr>
        <p:spPr>
          <a:xfrm>
            <a:off x="3340900" y="3930358"/>
            <a:ext cx="2186248"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rgbClr val="FF0000"/>
                </a:solidFill>
              </a:rPr>
              <a:t> Mindestgebühr </a:t>
            </a:r>
            <a:r>
              <a:rPr lang="de-DE" sz="2400" dirty="0">
                <a:solidFill>
                  <a:schemeClr val="tx1"/>
                </a:solidFill>
              </a:rPr>
              <a:t>15</a:t>
            </a:r>
            <a:r>
              <a:rPr lang="de-DE" dirty="0">
                <a:solidFill>
                  <a:schemeClr val="tx1"/>
                </a:solidFill>
              </a:rPr>
              <a:t> </a:t>
            </a:r>
          </a:p>
        </p:txBody>
      </p:sp>
      <p:sp>
        <p:nvSpPr>
          <p:cNvPr id="64" name="Rechteck 63"/>
          <p:cNvSpPr/>
          <p:nvPr/>
        </p:nvSpPr>
        <p:spPr>
          <a:xfrm>
            <a:off x="5582668" y="3930358"/>
            <a:ext cx="954427" cy="42167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800" dirty="0">
              <a:solidFill>
                <a:schemeClr val="tx1"/>
              </a:solidFill>
            </a:endParaRPr>
          </a:p>
          <a:p>
            <a:r>
              <a:rPr lang="de-DE" sz="2800" dirty="0">
                <a:solidFill>
                  <a:schemeClr val="tx1"/>
                </a:solidFill>
              </a:rPr>
              <a:t>+238 </a:t>
            </a:r>
          </a:p>
          <a:p>
            <a:endParaRPr lang="de-DE" sz="2800" dirty="0">
              <a:solidFill>
                <a:schemeClr val="tx1"/>
              </a:solidFill>
            </a:endParaRPr>
          </a:p>
        </p:txBody>
      </p:sp>
      <p:sp>
        <p:nvSpPr>
          <p:cNvPr id="66" name="Rechteck 65"/>
          <p:cNvSpPr/>
          <p:nvPr/>
        </p:nvSpPr>
        <p:spPr>
          <a:xfrm>
            <a:off x="6707753" y="3917005"/>
            <a:ext cx="1020688" cy="42167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=253 </a:t>
            </a:r>
          </a:p>
        </p:txBody>
      </p:sp>
      <p:cxnSp>
        <p:nvCxnSpPr>
          <p:cNvPr id="67" name="Gerader Verbinder 66"/>
          <p:cNvCxnSpPr/>
          <p:nvPr/>
        </p:nvCxnSpPr>
        <p:spPr>
          <a:xfrm flipV="1">
            <a:off x="1823572" y="4688105"/>
            <a:ext cx="2186248" cy="617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Rectangle 1"/>
          <p:cNvSpPr>
            <a:spLocks noChangeArrowheads="1"/>
          </p:cNvSpPr>
          <p:nvPr/>
        </p:nvSpPr>
        <p:spPr bwMode="auto">
          <a:xfrm>
            <a:off x="193319" y="4979961"/>
            <a:ext cx="1544923"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err="1"/>
              <a:t>Gesamt+Vergl</a:t>
            </a:r>
            <a:r>
              <a:rPr lang="de-DE" dirty="0"/>
              <a:t>.</a:t>
            </a:r>
          </a:p>
        </p:txBody>
      </p:sp>
      <p:sp>
        <p:nvSpPr>
          <p:cNvPr id="69" name="Rechteck 68"/>
          <p:cNvSpPr/>
          <p:nvPr/>
        </p:nvSpPr>
        <p:spPr>
          <a:xfrm>
            <a:off x="1951097" y="4940633"/>
            <a:ext cx="1635120" cy="42167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3.151,11</a:t>
            </a:r>
          </a:p>
        </p:txBody>
      </p:sp>
      <p:sp>
        <p:nvSpPr>
          <p:cNvPr id="70" name="Rechteck 69"/>
          <p:cNvSpPr/>
          <p:nvPr/>
        </p:nvSpPr>
        <p:spPr>
          <a:xfrm>
            <a:off x="4313466" y="4927621"/>
            <a:ext cx="742919" cy="42167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280 </a:t>
            </a:r>
          </a:p>
        </p:txBody>
      </p:sp>
      <p:sp>
        <p:nvSpPr>
          <p:cNvPr id="71" name="Rectangle 1"/>
          <p:cNvSpPr>
            <a:spLocks noChangeArrowheads="1"/>
          </p:cNvSpPr>
          <p:nvPr/>
        </p:nvSpPr>
        <p:spPr bwMode="auto">
          <a:xfrm>
            <a:off x="9653691" y="1671656"/>
            <a:ext cx="1774318"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bereits gezahlt:</a:t>
            </a:r>
          </a:p>
        </p:txBody>
      </p:sp>
      <p:sp>
        <p:nvSpPr>
          <p:cNvPr id="16" name="Stern mit 5 Zacken 15"/>
          <p:cNvSpPr/>
          <p:nvPr/>
        </p:nvSpPr>
        <p:spPr>
          <a:xfrm>
            <a:off x="8357731" y="2159510"/>
            <a:ext cx="280567" cy="285610"/>
          </a:xfrm>
          <a:prstGeom prst="star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1" name="Gruppieren 20"/>
          <p:cNvGrpSpPr/>
          <p:nvPr/>
        </p:nvGrpSpPr>
        <p:grpSpPr>
          <a:xfrm>
            <a:off x="9754777" y="2402020"/>
            <a:ext cx="1529174" cy="1019235"/>
            <a:chOff x="9754777" y="2402020"/>
            <a:chExt cx="1529174" cy="1019235"/>
          </a:xfrm>
        </p:grpSpPr>
        <p:sp>
          <p:nvSpPr>
            <p:cNvPr id="45" name="Gefaltete Ecke 44"/>
            <p:cNvSpPr/>
            <p:nvPr/>
          </p:nvSpPr>
          <p:spPr>
            <a:xfrm>
              <a:off x="9754777" y="2402020"/>
              <a:ext cx="1529174" cy="1019235"/>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latin typeface="MV Boli" panose="02000500030200090000" pitchFamily="2" charset="0"/>
                <a:cs typeface="MV Boli" panose="02000500030200090000" pitchFamily="2" charset="0"/>
              </a:endParaRPr>
            </a:p>
            <a:p>
              <a:r>
                <a:rPr lang="de-DE" b="1" dirty="0" err="1">
                  <a:solidFill>
                    <a:schemeClr val="tx1"/>
                  </a:solidFill>
                  <a:latin typeface="MV Boli" panose="02000500030200090000" pitchFamily="2" charset="0"/>
                  <a:cs typeface="MV Boli" panose="02000500030200090000" pitchFamily="2" charset="0"/>
                </a:rPr>
                <a:t>Kl</a:t>
              </a:r>
              <a:r>
                <a:rPr lang="de-DE" b="1" dirty="0">
                  <a:solidFill>
                    <a:schemeClr val="tx1"/>
                  </a:solidFill>
                  <a:latin typeface="MV Boli" panose="02000500030200090000" pitchFamily="2" charset="0"/>
                  <a:cs typeface="MV Boli" panose="02000500030200090000" pitchFamily="2" charset="0"/>
                </a:rPr>
                <a:t> u. </a:t>
              </a:r>
              <a:r>
                <a:rPr lang="de-DE" b="1" dirty="0" err="1">
                  <a:solidFill>
                    <a:schemeClr val="tx1"/>
                  </a:solidFill>
                  <a:latin typeface="MV Boli" panose="02000500030200090000" pitchFamily="2" charset="0"/>
                  <a:cs typeface="MV Boli" panose="02000500030200090000" pitchFamily="2" charset="0"/>
                </a:rPr>
                <a:t>Ber.Kl</a:t>
              </a:r>
              <a:r>
                <a:rPr lang="de-DE" b="1" dirty="0">
                  <a:solidFill>
                    <a:schemeClr val="tx1"/>
                  </a:solidFill>
                  <a:latin typeface="MV Boli" panose="02000500030200090000" pitchFamily="2" charset="0"/>
                  <a:cs typeface="MV Boli" panose="02000500030200090000" pitchFamily="2" charset="0"/>
                </a:rPr>
                <a:t>.:</a:t>
              </a:r>
            </a:p>
            <a:p>
              <a:r>
                <a:rPr lang="de-DE" b="1" dirty="0">
                  <a:solidFill>
                    <a:schemeClr val="tx1"/>
                  </a:solidFill>
                  <a:latin typeface="MV Boli" panose="02000500030200090000" pitchFamily="2" charset="0"/>
                  <a:cs typeface="MV Boli" panose="02000500030200090000" pitchFamily="2" charset="0"/>
                </a:rPr>
                <a:t>   476</a:t>
              </a:r>
            </a:p>
          </p:txBody>
        </p:sp>
        <p:sp>
          <p:nvSpPr>
            <p:cNvPr id="73" name="Stern mit 5 Zacken 72"/>
            <p:cNvSpPr/>
            <p:nvPr/>
          </p:nvSpPr>
          <p:spPr>
            <a:xfrm>
              <a:off x="10794446" y="2925625"/>
              <a:ext cx="280567" cy="285610"/>
            </a:xfrm>
            <a:prstGeom prst="star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41" name="Gefaltete Ecke 40"/>
          <p:cNvSpPr/>
          <p:nvPr/>
        </p:nvSpPr>
        <p:spPr>
          <a:xfrm>
            <a:off x="9792610" y="3723433"/>
            <a:ext cx="1491341" cy="1358141"/>
          </a:xfrm>
          <a:prstGeom prst="foldedCorner">
            <a:avLst/>
          </a:prstGeom>
          <a:solidFill>
            <a:schemeClr val="tx2">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b="1" dirty="0">
              <a:solidFill>
                <a:schemeClr val="tx1"/>
              </a:solidFill>
              <a:latin typeface="MV Boli" panose="02000500030200090000" pitchFamily="2" charset="0"/>
              <a:cs typeface="MV Boli" panose="02000500030200090000" pitchFamily="2" charset="0"/>
            </a:endParaRPr>
          </a:p>
          <a:p>
            <a:r>
              <a:rPr lang="de-DE" b="1" dirty="0" err="1">
                <a:solidFill>
                  <a:schemeClr val="tx1"/>
                </a:solidFill>
                <a:latin typeface="MV Boli" panose="02000500030200090000" pitchFamily="2" charset="0"/>
                <a:cs typeface="MV Boli" panose="02000500030200090000" pitchFamily="2" charset="0"/>
              </a:rPr>
              <a:t>Bekl</a:t>
            </a:r>
            <a:r>
              <a:rPr lang="de-DE" b="1" dirty="0">
                <a:solidFill>
                  <a:schemeClr val="tx1"/>
                </a:solidFill>
                <a:latin typeface="MV Boli" panose="02000500030200090000" pitchFamily="2" charset="0"/>
                <a:cs typeface="MV Boli" panose="02000500030200090000" pitchFamily="2" charset="0"/>
              </a:rPr>
              <a:t>:</a:t>
            </a:r>
          </a:p>
          <a:p>
            <a:r>
              <a:rPr lang="de-DE" b="1" dirty="0">
                <a:solidFill>
                  <a:schemeClr val="tx1"/>
                </a:solidFill>
                <a:latin typeface="MV Boli" panose="02000500030200090000" pitchFamily="2" charset="0"/>
                <a:cs typeface="MV Boli" panose="02000500030200090000" pitchFamily="2" charset="0"/>
              </a:rPr>
              <a:t>    </a:t>
            </a:r>
            <a:r>
              <a:rPr lang="de-DE" b="1" u="sng" dirty="0">
                <a:solidFill>
                  <a:schemeClr val="tx1"/>
                </a:solidFill>
                <a:latin typeface="MV Boli" panose="02000500030200090000" pitchFamily="2" charset="0"/>
                <a:cs typeface="MV Boli" panose="02000500030200090000" pitchFamily="2" charset="0"/>
              </a:rPr>
              <a:t>0</a:t>
            </a:r>
            <a:endParaRPr lang="de-DE" b="1" dirty="0">
              <a:solidFill>
                <a:schemeClr val="tx1"/>
              </a:solidFill>
              <a:latin typeface="MV Boli" panose="02000500030200090000" pitchFamily="2" charset="0"/>
              <a:cs typeface="MV Boli" panose="02000500030200090000" pitchFamily="2" charset="0"/>
            </a:endParaRPr>
          </a:p>
        </p:txBody>
      </p:sp>
      <p:grpSp>
        <p:nvGrpSpPr>
          <p:cNvPr id="78" name="Gruppieren 77"/>
          <p:cNvGrpSpPr/>
          <p:nvPr/>
        </p:nvGrpSpPr>
        <p:grpSpPr>
          <a:xfrm>
            <a:off x="7076957" y="4665128"/>
            <a:ext cx="2468817" cy="1156735"/>
            <a:chOff x="7128804" y="5680663"/>
            <a:chExt cx="1599559" cy="961870"/>
          </a:xfrm>
        </p:grpSpPr>
        <p:sp>
          <p:nvSpPr>
            <p:cNvPr id="76" name="Ovale Legende 75"/>
            <p:cNvSpPr/>
            <p:nvPr/>
          </p:nvSpPr>
          <p:spPr>
            <a:xfrm>
              <a:off x="7244594" y="5782740"/>
              <a:ext cx="1375703" cy="780817"/>
            </a:xfrm>
            <a:prstGeom prst="wedgeEllipseCallout">
              <a:avLst>
                <a:gd name="adj1" fmla="val -146506"/>
                <a:gd name="adj2" fmla="val -68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Ovale Legende 76"/>
            <p:cNvSpPr/>
            <p:nvPr/>
          </p:nvSpPr>
          <p:spPr>
            <a:xfrm>
              <a:off x="7128804" y="5680663"/>
              <a:ext cx="1599559" cy="961870"/>
            </a:xfrm>
            <a:prstGeom prst="wedgeEllipseCallout">
              <a:avLst>
                <a:gd name="adj1" fmla="val -53980"/>
                <a:gd name="adj2" fmla="val -684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Der kleinere Wert wird berechnet!</a:t>
              </a:r>
            </a:p>
          </p:txBody>
        </p:sp>
      </p:grpSp>
      <p:sp>
        <p:nvSpPr>
          <p:cNvPr id="38" name="Rectangle 1">
            <a:extLst>
              <a:ext uri="{FF2B5EF4-FFF2-40B4-BE49-F238E27FC236}">
                <a16:creationId xmlns:a16="http://schemas.microsoft.com/office/drawing/2014/main" id="{26931FA8-AB76-4512-8992-F68FCF125315}"/>
              </a:ext>
            </a:extLst>
          </p:cNvPr>
          <p:cNvSpPr>
            <a:spLocks noChangeArrowheads="1"/>
          </p:cNvSpPr>
          <p:nvPr/>
        </p:nvSpPr>
        <p:spPr bwMode="auto">
          <a:xfrm>
            <a:off x="7281377" y="1481183"/>
            <a:ext cx="1774318" cy="369332"/>
          </a:xfrm>
          <a:prstGeom prst="rect">
            <a:avLst/>
          </a:prstGeom>
          <a:solidFill>
            <a:schemeClr val="accent6">
              <a:lumMod val="40000"/>
              <a:lumOff val="6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4-fache Gebühr</a:t>
            </a:r>
          </a:p>
        </p:txBody>
      </p:sp>
      <p:sp>
        <p:nvSpPr>
          <p:cNvPr id="39" name="Rechteck 38">
            <a:extLst>
              <a:ext uri="{FF2B5EF4-FFF2-40B4-BE49-F238E27FC236}">
                <a16:creationId xmlns:a16="http://schemas.microsoft.com/office/drawing/2014/main" id="{7DB70D1D-180A-4FB8-8C91-D2498E135906}"/>
              </a:ext>
            </a:extLst>
          </p:cNvPr>
          <p:cNvSpPr/>
          <p:nvPr/>
        </p:nvSpPr>
        <p:spPr>
          <a:xfrm>
            <a:off x="7585527" y="2097652"/>
            <a:ext cx="742919" cy="42167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476</a:t>
            </a:r>
          </a:p>
        </p:txBody>
      </p:sp>
      <p:sp>
        <p:nvSpPr>
          <p:cNvPr id="40" name="Gefaltete Ecke 42">
            <a:extLst>
              <a:ext uri="{FF2B5EF4-FFF2-40B4-BE49-F238E27FC236}">
                <a16:creationId xmlns:a16="http://schemas.microsoft.com/office/drawing/2014/main" id="{CC853EE6-BFA4-4023-8E78-B2BA93FE2025}"/>
              </a:ext>
            </a:extLst>
          </p:cNvPr>
          <p:cNvSpPr/>
          <p:nvPr/>
        </p:nvSpPr>
        <p:spPr>
          <a:xfrm>
            <a:off x="492360" y="2141527"/>
            <a:ext cx="808018" cy="743247"/>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latin typeface="MV Boli" panose="02000500030200090000" pitchFamily="2" charset="0"/>
              <a:cs typeface="MV Boli" panose="02000500030200090000" pitchFamily="2" charset="0"/>
            </a:endParaRPr>
          </a:p>
          <a:p>
            <a:pPr algn="ctr"/>
            <a:r>
              <a:rPr lang="de-DE" b="1" dirty="0">
                <a:solidFill>
                  <a:schemeClr val="tx1"/>
                </a:solidFill>
                <a:latin typeface="MV Boli" panose="02000500030200090000" pitchFamily="2" charset="0"/>
                <a:cs typeface="MV Boli" panose="02000500030200090000" pitchFamily="2" charset="0"/>
              </a:rPr>
              <a:t>KV-1222</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7616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p:cTn id="7" dur="500" fill="hold"/>
                                        <p:tgtEl>
                                          <p:spTgt spid="43"/>
                                        </p:tgtEl>
                                        <p:attrNameLst>
                                          <p:attrName>ppt_w</p:attrName>
                                        </p:attrNameLst>
                                      </p:cBhvr>
                                      <p:tavLst>
                                        <p:tav tm="0">
                                          <p:val>
                                            <p:fltVal val="0"/>
                                          </p:val>
                                        </p:tav>
                                        <p:tav tm="100000">
                                          <p:val>
                                            <p:strVal val="#ppt_w"/>
                                          </p:val>
                                        </p:tav>
                                      </p:tavLst>
                                    </p:anim>
                                    <p:anim calcmode="lin" valueType="num">
                                      <p:cBhvr>
                                        <p:cTn id="8" dur="500" fill="hold"/>
                                        <p:tgtEl>
                                          <p:spTgt spid="43"/>
                                        </p:tgtEl>
                                        <p:attrNameLst>
                                          <p:attrName>ppt_h</p:attrName>
                                        </p:attrNameLst>
                                      </p:cBhvr>
                                      <p:tavLst>
                                        <p:tav tm="0">
                                          <p:val>
                                            <p:fltVal val="0"/>
                                          </p:val>
                                        </p:tav>
                                        <p:tav tm="100000">
                                          <p:val>
                                            <p:strVal val="#ppt_h"/>
                                          </p:val>
                                        </p:tav>
                                      </p:tavLst>
                                    </p:anim>
                                    <p:animEffect transition="in" filter="fade">
                                      <p:cBhvr>
                                        <p:cTn id="9" dur="500"/>
                                        <p:tgtEl>
                                          <p:spTgt spid="4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0"/>
                                        </p:tgtEl>
                                        <p:attrNameLst>
                                          <p:attrName>style.visibility</p:attrName>
                                        </p:attrNameLst>
                                      </p:cBhvr>
                                      <p:to>
                                        <p:strVal val="visible"/>
                                      </p:to>
                                    </p:set>
                                    <p:anim calcmode="lin" valueType="num">
                                      <p:cBhvr>
                                        <p:cTn id="14" dur="500" fill="hold"/>
                                        <p:tgtEl>
                                          <p:spTgt spid="40"/>
                                        </p:tgtEl>
                                        <p:attrNameLst>
                                          <p:attrName>ppt_w</p:attrName>
                                        </p:attrNameLst>
                                      </p:cBhvr>
                                      <p:tavLst>
                                        <p:tav tm="0">
                                          <p:val>
                                            <p:fltVal val="0"/>
                                          </p:val>
                                        </p:tav>
                                        <p:tav tm="100000">
                                          <p:val>
                                            <p:strVal val="#ppt_w"/>
                                          </p:val>
                                        </p:tav>
                                      </p:tavLst>
                                    </p:anim>
                                    <p:anim calcmode="lin" valueType="num">
                                      <p:cBhvr>
                                        <p:cTn id="15" dur="500" fill="hold"/>
                                        <p:tgtEl>
                                          <p:spTgt spid="40"/>
                                        </p:tgtEl>
                                        <p:attrNameLst>
                                          <p:attrName>ppt_h</p:attrName>
                                        </p:attrNameLst>
                                      </p:cBhvr>
                                      <p:tavLst>
                                        <p:tav tm="0">
                                          <p:val>
                                            <p:fltVal val="0"/>
                                          </p:val>
                                        </p:tav>
                                        <p:tav tm="100000">
                                          <p:val>
                                            <p:strVal val="#ppt_h"/>
                                          </p:val>
                                        </p:tav>
                                      </p:tavLst>
                                    </p:anim>
                                    <p:animEffect transition="in" filter="fade">
                                      <p:cBhvr>
                                        <p:cTn id="16" dur="500"/>
                                        <p:tgtEl>
                                          <p:spTgt spid="40"/>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8"/>
                                        </p:tgtEl>
                                        <p:attrNameLst>
                                          <p:attrName>style.visibility</p:attrName>
                                        </p:attrNameLst>
                                      </p:cBhvr>
                                      <p:to>
                                        <p:strVal val="visible"/>
                                      </p:to>
                                    </p:set>
                                    <p:anim calcmode="lin" valueType="num">
                                      <p:cBhvr additive="base">
                                        <p:cTn id="21" dur="500" fill="hold"/>
                                        <p:tgtEl>
                                          <p:spTgt spid="48"/>
                                        </p:tgtEl>
                                        <p:attrNameLst>
                                          <p:attrName>ppt_x</p:attrName>
                                        </p:attrNameLst>
                                      </p:cBhvr>
                                      <p:tavLst>
                                        <p:tav tm="0">
                                          <p:val>
                                            <p:strVal val="#ppt_x"/>
                                          </p:val>
                                        </p:tav>
                                        <p:tav tm="100000">
                                          <p:val>
                                            <p:strVal val="#ppt_x"/>
                                          </p:val>
                                        </p:tav>
                                      </p:tavLst>
                                    </p:anim>
                                    <p:anim calcmode="lin" valueType="num">
                                      <p:cBhvr additive="base">
                                        <p:cTn id="22"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9"/>
                                        </p:tgtEl>
                                        <p:attrNameLst>
                                          <p:attrName>style.visibility</p:attrName>
                                        </p:attrNameLst>
                                      </p:cBhvr>
                                      <p:to>
                                        <p:strVal val="visible"/>
                                      </p:to>
                                    </p:set>
                                    <p:anim calcmode="lin" valueType="num">
                                      <p:cBhvr additive="base">
                                        <p:cTn id="27" dur="500" fill="hold"/>
                                        <p:tgtEl>
                                          <p:spTgt spid="49"/>
                                        </p:tgtEl>
                                        <p:attrNameLst>
                                          <p:attrName>ppt_x</p:attrName>
                                        </p:attrNameLst>
                                      </p:cBhvr>
                                      <p:tavLst>
                                        <p:tav tm="0">
                                          <p:val>
                                            <p:strVal val="#ppt_x"/>
                                          </p:val>
                                        </p:tav>
                                        <p:tav tm="100000">
                                          <p:val>
                                            <p:strVal val="#ppt_x"/>
                                          </p:val>
                                        </p:tav>
                                      </p:tavLst>
                                    </p:anim>
                                    <p:anim calcmode="lin" valueType="num">
                                      <p:cBhvr additive="base">
                                        <p:cTn id="28"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8"/>
                                        </p:tgtEl>
                                        <p:attrNameLst>
                                          <p:attrName>style.visibility</p:attrName>
                                        </p:attrNameLst>
                                      </p:cBhvr>
                                      <p:to>
                                        <p:strVal val="visible"/>
                                      </p:to>
                                    </p:set>
                                    <p:anim calcmode="lin" valueType="num">
                                      <p:cBhvr additive="base">
                                        <p:cTn id="33" dur="500" fill="hold"/>
                                        <p:tgtEl>
                                          <p:spTgt spid="38"/>
                                        </p:tgtEl>
                                        <p:attrNameLst>
                                          <p:attrName>ppt_x</p:attrName>
                                        </p:attrNameLst>
                                      </p:cBhvr>
                                      <p:tavLst>
                                        <p:tav tm="0">
                                          <p:val>
                                            <p:strVal val="#ppt_x"/>
                                          </p:val>
                                        </p:tav>
                                        <p:tav tm="100000">
                                          <p:val>
                                            <p:strVal val="#ppt_x"/>
                                          </p:val>
                                        </p:tav>
                                      </p:tavLst>
                                    </p:anim>
                                    <p:anim calcmode="lin" valueType="num">
                                      <p:cBhvr additive="base">
                                        <p:cTn id="34"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additive="base">
                                        <p:cTn id="39" dur="500" fill="hold"/>
                                        <p:tgtEl>
                                          <p:spTgt spid="25"/>
                                        </p:tgtEl>
                                        <p:attrNameLst>
                                          <p:attrName>ppt_x</p:attrName>
                                        </p:attrNameLst>
                                      </p:cBhvr>
                                      <p:tavLst>
                                        <p:tav tm="0">
                                          <p:val>
                                            <p:strVal val="#ppt_x"/>
                                          </p:val>
                                        </p:tav>
                                        <p:tav tm="100000">
                                          <p:val>
                                            <p:strVal val="#ppt_x"/>
                                          </p:val>
                                        </p:tav>
                                      </p:tavLst>
                                    </p:anim>
                                    <p:anim calcmode="lin" valueType="num">
                                      <p:cBhvr additive="base">
                                        <p:cTn id="4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1"/>
                                        </p:tgtEl>
                                        <p:attrNameLst>
                                          <p:attrName>style.visibility</p:attrName>
                                        </p:attrNameLst>
                                      </p:cBhvr>
                                      <p:to>
                                        <p:strVal val="visible"/>
                                      </p:to>
                                    </p:set>
                                    <p:anim calcmode="lin" valueType="num">
                                      <p:cBhvr additive="base">
                                        <p:cTn id="45" dur="500" fill="hold"/>
                                        <p:tgtEl>
                                          <p:spTgt spid="51"/>
                                        </p:tgtEl>
                                        <p:attrNameLst>
                                          <p:attrName>ppt_x</p:attrName>
                                        </p:attrNameLst>
                                      </p:cBhvr>
                                      <p:tavLst>
                                        <p:tav tm="0">
                                          <p:val>
                                            <p:strVal val="#ppt_x"/>
                                          </p:val>
                                        </p:tav>
                                        <p:tav tm="100000">
                                          <p:val>
                                            <p:strVal val="#ppt_x"/>
                                          </p:val>
                                        </p:tav>
                                      </p:tavLst>
                                    </p:anim>
                                    <p:anim calcmode="lin" valueType="num">
                                      <p:cBhvr additive="base">
                                        <p:cTn id="46"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52"/>
                                        </p:tgtEl>
                                        <p:attrNameLst>
                                          <p:attrName>style.visibility</p:attrName>
                                        </p:attrNameLst>
                                      </p:cBhvr>
                                      <p:to>
                                        <p:strVal val="visible"/>
                                      </p:to>
                                    </p:set>
                                    <p:anim calcmode="lin" valueType="num">
                                      <p:cBhvr additive="base">
                                        <p:cTn id="51" dur="500" fill="hold"/>
                                        <p:tgtEl>
                                          <p:spTgt spid="52"/>
                                        </p:tgtEl>
                                        <p:attrNameLst>
                                          <p:attrName>ppt_x</p:attrName>
                                        </p:attrNameLst>
                                      </p:cBhvr>
                                      <p:tavLst>
                                        <p:tav tm="0">
                                          <p:val>
                                            <p:strVal val="#ppt_x"/>
                                          </p:val>
                                        </p:tav>
                                        <p:tav tm="100000">
                                          <p:val>
                                            <p:strVal val="#ppt_x"/>
                                          </p:val>
                                        </p:tav>
                                      </p:tavLst>
                                    </p:anim>
                                    <p:anim calcmode="lin" valueType="num">
                                      <p:cBhvr additive="base">
                                        <p:cTn id="52"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9"/>
                                        </p:tgtEl>
                                        <p:attrNameLst>
                                          <p:attrName>style.visibility</p:attrName>
                                        </p:attrNameLst>
                                      </p:cBhvr>
                                      <p:to>
                                        <p:strVal val="visible"/>
                                      </p:to>
                                    </p:set>
                                    <p:anim calcmode="lin" valueType="num">
                                      <p:cBhvr additive="base">
                                        <p:cTn id="57" dur="500" fill="hold"/>
                                        <p:tgtEl>
                                          <p:spTgt spid="39"/>
                                        </p:tgtEl>
                                        <p:attrNameLst>
                                          <p:attrName>ppt_x</p:attrName>
                                        </p:attrNameLst>
                                      </p:cBhvr>
                                      <p:tavLst>
                                        <p:tav tm="0">
                                          <p:val>
                                            <p:strVal val="#ppt_x"/>
                                          </p:val>
                                        </p:tav>
                                        <p:tav tm="100000">
                                          <p:val>
                                            <p:strVal val="#ppt_x"/>
                                          </p:val>
                                        </p:tav>
                                      </p:tavLst>
                                    </p:anim>
                                    <p:anim calcmode="lin" valueType="num">
                                      <p:cBhvr additive="base">
                                        <p:cTn id="58"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anim calcmode="lin" valueType="num">
                                      <p:cBhvr>
                                        <p:cTn id="63" dur="500" fill="hold"/>
                                        <p:tgtEl>
                                          <p:spTgt spid="19"/>
                                        </p:tgtEl>
                                        <p:attrNameLst>
                                          <p:attrName>ppt_w</p:attrName>
                                        </p:attrNameLst>
                                      </p:cBhvr>
                                      <p:tavLst>
                                        <p:tav tm="0">
                                          <p:val>
                                            <p:fltVal val="0"/>
                                          </p:val>
                                        </p:tav>
                                        <p:tav tm="100000">
                                          <p:val>
                                            <p:strVal val="#ppt_w"/>
                                          </p:val>
                                        </p:tav>
                                      </p:tavLst>
                                    </p:anim>
                                    <p:anim calcmode="lin" valueType="num">
                                      <p:cBhvr>
                                        <p:cTn id="64" dur="500" fill="hold"/>
                                        <p:tgtEl>
                                          <p:spTgt spid="19"/>
                                        </p:tgtEl>
                                        <p:attrNameLst>
                                          <p:attrName>ppt_h</p:attrName>
                                        </p:attrNameLst>
                                      </p:cBhvr>
                                      <p:tavLst>
                                        <p:tav tm="0">
                                          <p:val>
                                            <p:fltVal val="0"/>
                                          </p:val>
                                        </p:tav>
                                        <p:tav tm="100000">
                                          <p:val>
                                            <p:strVal val="#ppt_h"/>
                                          </p:val>
                                        </p:tav>
                                      </p:tavLst>
                                    </p:anim>
                                    <p:animEffect transition="in" filter="fade">
                                      <p:cBhvr>
                                        <p:cTn id="65" dur="500"/>
                                        <p:tgtEl>
                                          <p:spTgt spid="19"/>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71"/>
                                        </p:tgtEl>
                                        <p:attrNameLst>
                                          <p:attrName>style.visibility</p:attrName>
                                        </p:attrNameLst>
                                      </p:cBhvr>
                                      <p:to>
                                        <p:strVal val="visible"/>
                                      </p:to>
                                    </p:set>
                                    <p:anim calcmode="lin" valueType="num">
                                      <p:cBhvr additive="base">
                                        <p:cTn id="70" dur="500" fill="hold"/>
                                        <p:tgtEl>
                                          <p:spTgt spid="71"/>
                                        </p:tgtEl>
                                        <p:attrNameLst>
                                          <p:attrName>ppt_x</p:attrName>
                                        </p:attrNameLst>
                                      </p:cBhvr>
                                      <p:tavLst>
                                        <p:tav tm="0">
                                          <p:val>
                                            <p:strVal val="#ppt_x"/>
                                          </p:val>
                                        </p:tav>
                                        <p:tav tm="100000">
                                          <p:val>
                                            <p:strVal val="#ppt_x"/>
                                          </p:val>
                                        </p:tav>
                                      </p:tavLst>
                                    </p:anim>
                                    <p:anim calcmode="lin" valueType="num">
                                      <p:cBhvr additive="base">
                                        <p:cTn id="71" dur="500" fill="hold"/>
                                        <p:tgtEl>
                                          <p:spTgt spid="71"/>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nodeType="clickEffect">
                                  <p:stCondLst>
                                    <p:cond delay="0"/>
                                  </p:stCondLst>
                                  <p:childTnLst>
                                    <p:set>
                                      <p:cBhvr>
                                        <p:cTn id="75" dur="1" fill="hold">
                                          <p:stCondLst>
                                            <p:cond delay="0"/>
                                          </p:stCondLst>
                                        </p:cTn>
                                        <p:tgtEl>
                                          <p:spTgt spid="21"/>
                                        </p:tgtEl>
                                        <p:attrNameLst>
                                          <p:attrName>style.visibility</p:attrName>
                                        </p:attrNameLst>
                                      </p:cBhvr>
                                      <p:to>
                                        <p:strVal val="visible"/>
                                      </p:to>
                                    </p:set>
                                    <p:anim calcmode="lin" valueType="num">
                                      <p:cBhvr additive="base">
                                        <p:cTn id="76" dur="500" fill="hold"/>
                                        <p:tgtEl>
                                          <p:spTgt spid="21"/>
                                        </p:tgtEl>
                                        <p:attrNameLst>
                                          <p:attrName>ppt_x</p:attrName>
                                        </p:attrNameLst>
                                      </p:cBhvr>
                                      <p:tavLst>
                                        <p:tav tm="0">
                                          <p:val>
                                            <p:strVal val="#ppt_x"/>
                                          </p:val>
                                        </p:tav>
                                        <p:tav tm="100000">
                                          <p:val>
                                            <p:strVal val="#ppt_x"/>
                                          </p:val>
                                        </p:tav>
                                      </p:tavLst>
                                    </p:anim>
                                    <p:anim calcmode="lin" valueType="num">
                                      <p:cBhvr additive="base">
                                        <p:cTn id="7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53" presetClass="entr" presetSubtype="16" fill="hold" grpId="0" nodeType="clickEffect">
                                  <p:stCondLst>
                                    <p:cond delay="0"/>
                                  </p:stCondLst>
                                  <p:childTnLst>
                                    <p:set>
                                      <p:cBhvr>
                                        <p:cTn id="81" dur="1" fill="hold">
                                          <p:stCondLst>
                                            <p:cond delay="0"/>
                                          </p:stCondLst>
                                        </p:cTn>
                                        <p:tgtEl>
                                          <p:spTgt spid="16"/>
                                        </p:tgtEl>
                                        <p:attrNameLst>
                                          <p:attrName>style.visibility</p:attrName>
                                        </p:attrNameLst>
                                      </p:cBhvr>
                                      <p:to>
                                        <p:strVal val="visible"/>
                                      </p:to>
                                    </p:set>
                                    <p:anim calcmode="lin" valueType="num">
                                      <p:cBhvr>
                                        <p:cTn id="82" dur="500" fill="hold"/>
                                        <p:tgtEl>
                                          <p:spTgt spid="16"/>
                                        </p:tgtEl>
                                        <p:attrNameLst>
                                          <p:attrName>ppt_w</p:attrName>
                                        </p:attrNameLst>
                                      </p:cBhvr>
                                      <p:tavLst>
                                        <p:tav tm="0">
                                          <p:val>
                                            <p:fltVal val="0"/>
                                          </p:val>
                                        </p:tav>
                                        <p:tav tm="100000">
                                          <p:val>
                                            <p:strVal val="#ppt_w"/>
                                          </p:val>
                                        </p:tav>
                                      </p:tavLst>
                                    </p:anim>
                                    <p:anim calcmode="lin" valueType="num">
                                      <p:cBhvr>
                                        <p:cTn id="83" dur="500" fill="hold"/>
                                        <p:tgtEl>
                                          <p:spTgt spid="16"/>
                                        </p:tgtEl>
                                        <p:attrNameLst>
                                          <p:attrName>ppt_h</p:attrName>
                                        </p:attrNameLst>
                                      </p:cBhvr>
                                      <p:tavLst>
                                        <p:tav tm="0">
                                          <p:val>
                                            <p:fltVal val="0"/>
                                          </p:val>
                                        </p:tav>
                                        <p:tav tm="100000">
                                          <p:val>
                                            <p:strVal val="#ppt_h"/>
                                          </p:val>
                                        </p:tav>
                                      </p:tavLst>
                                    </p:anim>
                                    <p:animEffect transition="in" filter="fade">
                                      <p:cBhvr>
                                        <p:cTn id="84" dur="500"/>
                                        <p:tgtEl>
                                          <p:spTgt spid="16"/>
                                        </p:tgtEl>
                                      </p:cBhvr>
                                    </p:animEffect>
                                  </p:childTnLst>
                                </p:cTn>
                              </p:par>
                            </p:childTnLst>
                          </p:cTn>
                        </p:par>
                      </p:childTnLst>
                    </p:cTn>
                  </p:par>
                  <p:par>
                    <p:cTn id="85" fill="hold">
                      <p:stCondLst>
                        <p:cond delay="indefinite"/>
                      </p:stCondLst>
                      <p:childTnLst>
                        <p:par>
                          <p:cTn id="86" fill="hold">
                            <p:stCondLst>
                              <p:cond delay="0"/>
                            </p:stCondLst>
                            <p:childTnLst>
                              <p:par>
                                <p:cTn id="87" presetID="53" presetClass="entr" presetSubtype="16" fill="hold" grpId="0" nodeType="clickEffect">
                                  <p:stCondLst>
                                    <p:cond delay="0"/>
                                  </p:stCondLst>
                                  <p:childTnLst>
                                    <p:set>
                                      <p:cBhvr>
                                        <p:cTn id="88" dur="1" fill="hold">
                                          <p:stCondLst>
                                            <p:cond delay="0"/>
                                          </p:stCondLst>
                                        </p:cTn>
                                        <p:tgtEl>
                                          <p:spTgt spid="41"/>
                                        </p:tgtEl>
                                        <p:attrNameLst>
                                          <p:attrName>style.visibility</p:attrName>
                                        </p:attrNameLst>
                                      </p:cBhvr>
                                      <p:to>
                                        <p:strVal val="visible"/>
                                      </p:to>
                                    </p:set>
                                    <p:anim calcmode="lin" valueType="num">
                                      <p:cBhvr>
                                        <p:cTn id="89" dur="500" fill="hold"/>
                                        <p:tgtEl>
                                          <p:spTgt spid="41"/>
                                        </p:tgtEl>
                                        <p:attrNameLst>
                                          <p:attrName>ppt_w</p:attrName>
                                        </p:attrNameLst>
                                      </p:cBhvr>
                                      <p:tavLst>
                                        <p:tav tm="0">
                                          <p:val>
                                            <p:fltVal val="0"/>
                                          </p:val>
                                        </p:tav>
                                        <p:tav tm="100000">
                                          <p:val>
                                            <p:strVal val="#ppt_w"/>
                                          </p:val>
                                        </p:tav>
                                      </p:tavLst>
                                    </p:anim>
                                    <p:anim calcmode="lin" valueType="num">
                                      <p:cBhvr>
                                        <p:cTn id="90" dur="500" fill="hold"/>
                                        <p:tgtEl>
                                          <p:spTgt spid="41"/>
                                        </p:tgtEl>
                                        <p:attrNameLst>
                                          <p:attrName>ppt_h</p:attrName>
                                        </p:attrNameLst>
                                      </p:cBhvr>
                                      <p:tavLst>
                                        <p:tav tm="0">
                                          <p:val>
                                            <p:fltVal val="0"/>
                                          </p:val>
                                        </p:tav>
                                        <p:tav tm="100000">
                                          <p:val>
                                            <p:strVal val="#ppt_h"/>
                                          </p:val>
                                        </p:tav>
                                      </p:tavLst>
                                    </p:anim>
                                    <p:animEffect transition="in" filter="fade">
                                      <p:cBhvr>
                                        <p:cTn id="91" dur="500"/>
                                        <p:tgtEl>
                                          <p:spTgt spid="41"/>
                                        </p:tgtEl>
                                      </p:cBhvr>
                                    </p:animEffect>
                                  </p:childTnLst>
                                </p:cTn>
                              </p:par>
                            </p:childTnLst>
                          </p:cTn>
                        </p:par>
                      </p:childTnLst>
                    </p:cTn>
                  </p:par>
                  <p:par>
                    <p:cTn id="92" fill="hold">
                      <p:stCondLst>
                        <p:cond delay="indefinite"/>
                      </p:stCondLst>
                      <p:childTnLst>
                        <p:par>
                          <p:cTn id="93" fill="hold">
                            <p:stCondLst>
                              <p:cond delay="0"/>
                            </p:stCondLst>
                            <p:childTnLst>
                              <p:par>
                                <p:cTn id="94" presetID="53" presetClass="entr" presetSubtype="16" fill="hold" nodeType="clickEffect">
                                  <p:stCondLst>
                                    <p:cond delay="0"/>
                                  </p:stCondLst>
                                  <p:childTnLst>
                                    <p:set>
                                      <p:cBhvr>
                                        <p:cTn id="95" dur="1" fill="hold">
                                          <p:stCondLst>
                                            <p:cond delay="0"/>
                                          </p:stCondLst>
                                        </p:cTn>
                                        <p:tgtEl>
                                          <p:spTgt spid="60"/>
                                        </p:tgtEl>
                                        <p:attrNameLst>
                                          <p:attrName>style.visibility</p:attrName>
                                        </p:attrNameLst>
                                      </p:cBhvr>
                                      <p:to>
                                        <p:strVal val="visible"/>
                                      </p:to>
                                    </p:set>
                                    <p:anim calcmode="lin" valueType="num">
                                      <p:cBhvr>
                                        <p:cTn id="96" dur="500" fill="hold"/>
                                        <p:tgtEl>
                                          <p:spTgt spid="60"/>
                                        </p:tgtEl>
                                        <p:attrNameLst>
                                          <p:attrName>ppt_w</p:attrName>
                                        </p:attrNameLst>
                                      </p:cBhvr>
                                      <p:tavLst>
                                        <p:tav tm="0">
                                          <p:val>
                                            <p:fltVal val="0"/>
                                          </p:val>
                                        </p:tav>
                                        <p:tav tm="100000">
                                          <p:val>
                                            <p:strVal val="#ppt_w"/>
                                          </p:val>
                                        </p:tav>
                                      </p:tavLst>
                                    </p:anim>
                                    <p:anim calcmode="lin" valueType="num">
                                      <p:cBhvr>
                                        <p:cTn id="97" dur="500" fill="hold"/>
                                        <p:tgtEl>
                                          <p:spTgt spid="60"/>
                                        </p:tgtEl>
                                        <p:attrNameLst>
                                          <p:attrName>ppt_h</p:attrName>
                                        </p:attrNameLst>
                                      </p:cBhvr>
                                      <p:tavLst>
                                        <p:tav tm="0">
                                          <p:val>
                                            <p:fltVal val="0"/>
                                          </p:val>
                                        </p:tav>
                                        <p:tav tm="100000">
                                          <p:val>
                                            <p:strVal val="#ppt_h"/>
                                          </p:val>
                                        </p:tav>
                                      </p:tavLst>
                                    </p:anim>
                                    <p:animEffect transition="in" filter="fade">
                                      <p:cBhvr>
                                        <p:cTn id="98" dur="500"/>
                                        <p:tgtEl>
                                          <p:spTgt spid="60"/>
                                        </p:tgtEl>
                                      </p:cBhvr>
                                    </p:animEffect>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61"/>
                                        </p:tgtEl>
                                        <p:attrNameLst>
                                          <p:attrName>style.visibility</p:attrName>
                                        </p:attrNameLst>
                                      </p:cBhvr>
                                      <p:to>
                                        <p:strVal val="visible"/>
                                      </p:to>
                                    </p:set>
                                    <p:anim calcmode="lin" valueType="num">
                                      <p:cBhvr additive="base">
                                        <p:cTn id="103" dur="500" fill="hold"/>
                                        <p:tgtEl>
                                          <p:spTgt spid="61"/>
                                        </p:tgtEl>
                                        <p:attrNameLst>
                                          <p:attrName>ppt_x</p:attrName>
                                        </p:attrNameLst>
                                      </p:cBhvr>
                                      <p:tavLst>
                                        <p:tav tm="0">
                                          <p:val>
                                            <p:strVal val="#ppt_x"/>
                                          </p:val>
                                        </p:tav>
                                        <p:tav tm="100000">
                                          <p:val>
                                            <p:strVal val="#ppt_x"/>
                                          </p:val>
                                        </p:tav>
                                      </p:tavLst>
                                    </p:anim>
                                    <p:anim calcmode="lin" valueType="num">
                                      <p:cBhvr additive="base">
                                        <p:cTn id="104"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62"/>
                                        </p:tgtEl>
                                        <p:attrNameLst>
                                          <p:attrName>style.visibility</p:attrName>
                                        </p:attrNameLst>
                                      </p:cBhvr>
                                      <p:to>
                                        <p:strVal val="visible"/>
                                      </p:to>
                                    </p:set>
                                    <p:anim calcmode="lin" valueType="num">
                                      <p:cBhvr additive="base">
                                        <p:cTn id="109" dur="500" fill="hold"/>
                                        <p:tgtEl>
                                          <p:spTgt spid="62"/>
                                        </p:tgtEl>
                                        <p:attrNameLst>
                                          <p:attrName>ppt_x</p:attrName>
                                        </p:attrNameLst>
                                      </p:cBhvr>
                                      <p:tavLst>
                                        <p:tav tm="0">
                                          <p:val>
                                            <p:strVal val="#ppt_x"/>
                                          </p:val>
                                        </p:tav>
                                        <p:tav tm="100000">
                                          <p:val>
                                            <p:strVal val="#ppt_x"/>
                                          </p:val>
                                        </p:tav>
                                      </p:tavLst>
                                    </p:anim>
                                    <p:anim calcmode="lin" valueType="num">
                                      <p:cBhvr additive="base">
                                        <p:cTn id="110" dur="500" fill="hold"/>
                                        <p:tgtEl>
                                          <p:spTgt spid="62"/>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63"/>
                                        </p:tgtEl>
                                        <p:attrNameLst>
                                          <p:attrName>style.visibility</p:attrName>
                                        </p:attrNameLst>
                                      </p:cBhvr>
                                      <p:to>
                                        <p:strVal val="visible"/>
                                      </p:to>
                                    </p:set>
                                    <p:anim calcmode="lin" valueType="num">
                                      <p:cBhvr additive="base">
                                        <p:cTn id="115" dur="500" fill="hold"/>
                                        <p:tgtEl>
                                          <p:spTgt spid="63"/>
                                        </p:tgtEl>
                                        <p:attrNameLst>
                                          <p:attrName>ppt_x</p:attrName>
                                        </p:attrNameLst>
                                      </p:cBhvr>
                                      <p:tavLst>
                                        <p:tav tm="0">
                                          <p:val>
                                            <p:strVal val="#ppt_x"/>
                                          </p:val>
                                        </p:tav>
                                        <p:tav tm="100000">
                                          <p:val>
                                            <p:strVal val="#ppt_x"/>
                                          </p:val>
                                        </p:tav>
                                      </p:tavLst>
                                    </p:anim>
                                    <p:anim calcmode="lin" valueType="num">
                                      <p:cBhvr additive="base">
                                        <p:cTn id="116" dur="500" fill="hold"/>
                                        <p:tgtEl>
                                          <p:spTgt spid="63"/>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64"/>
                                        </p:tgtEl>
                                        <p:attrNameLst>
                                          <p:attrName>style.visibility</p:attrName>
                                        </p:attrNameLst>
                                      </p:cBhvr>
                                      <p:to>
                                        <p:strVal val="visible"/>
                                      </p:to>
                                    </p:set>
                                    <p:anim calcmode="lin" valueType="num">
                                      <p:cBhvr additive="base">
                                        <p:cTn id="121" dur="500" fill="hold"/>
                                        <p:tgtEl>
                                          <p:spTgt spid="64"/>
                                        </p:tgtEl>
                                        <p:attrNameLst>
                                          <p:attrName>ppt_x</p:attrName>
                                        </p:attrNameLst>
                                      </p:cBhvr>
                                      <p:tavLst>
                                        <p:tav tm="0">
                                          <p:val>
                                            <p:strVal val="#ppt_x"/>
                                          </p:val>
                                        </p:tav>
                                        <p:tav tm="100000">
                                          <p:val>
                                            <p:strVal val="#ppt_x"/>
                                          </p:val>
                                        </p:tav>
                                      </p:tavLst>
                                    </p:anim>
                                    <p:anim calcmode="lin" valueType="num">
                                      <p:cBhvr additive="base">
                                        <p:cTn id="122"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66"/>
                                        </p:tgtEl>
                                        <p:attrNameLst>
                                          <p:attrName>style.visibility</p:attrName>
                                        </p:attrNameLst>
                                      </p:cBhvr>
                                      <p:to>
                                        <p:strVal val="visible"/>
                                      </p:to>
                                    </p:set>
                                    <p:anim calcmode="lin" valueType="num">
                                      <p:cBhvr additive="base">
                                        <p:cTn id="127" dur="500" fill="hold"/>
                                        <p:tgtEl>
                                          <p:spTgt spid="66"/>
                                        </p:tgtEl>
                                        <p:attrNameLst>
                                          <p:attrName>ppt_x</p:attrName>
                                        </p:attrNameLst>
                                      </p:cBhvr>
                                      <p:tavLst>
                                        <p:tav tm="0">
                                          <p:val>
                                            <p:strVal val="#ppt_x"/>
                                          </p:val>
                                        </p:tav>
                                        <p:tav tm="100000">
                                          <p:val>
                                            <p:strVal val="#ppt_x"/>
                                          </p:val>
                                        </p:tav>
                                      </p:tavLst>
                                    </p:anim>
                                    <p:anim calcmode="lin" valueType="num">
                                      <p:cBhvr additive="base">
                                        <p:cTn id="128"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53" presetClass="entr" presetSubtype="16" fill="hold" nodeType="clickEffect">
                                  <p:stCondLst>
                                    <p:cond delay="0"/>
                                  </p:stCondLst>
                                  <p:childTnLst>
                                    <p:set>
                                      <p:cBhvr>
                                        <p:cTn id="132" dur="1" fill="hold">
                                          <p:stCondLst>
                                            <p:cond delay="0"/>
                                          </p:stCondLst>
                                        </p:cTn>
                                        <p:tgtEl>
                                          <p:spTgt spid="67"/>
                                        </p:tgtEl>
                                        <p:attrNameLst>
                                          <p:attrName>style.visibility</p:attrName>
                                        </p:attrNameLst>
                                      </p:cBhvr>
                                      <p:to>
                                        <p:strVal val="visible"/>
                                      </p:to>
                                    </p:set>
                                    <p:anim calcmode="lin" valueType="num">
                                      <p:cBhvr>
                                        <p:cTn id="133" dur="500" fill="hold"/>
                                        <p:tgtEl>
                                          <p:spTgt spid="67"/>
                                        </p:tgtEl>
                                        <p:attrNameLst>
                                          <p:attrName>ppt_w</p:attrName>
                                        </p:attrNameLst>
                                      </p:cBhvr>
                                      <p:tavLst>
                                        <p:tav tm="0">
                                          <p:val>
                                            <p:fltVal val="0"/>
                                          </p:val>
                                        </p:tav>
                                        <p:tav tm="100000">
                                          <p:val>
                                            <p:strVal val="#ppt_w"/>
                                          </p:val>
                                        </p:tav>
                                      </p:tavLst>
                                    </p:anim>
                                    <p:anim calcmode="lin" valueType="num">
                                      <p:cBhvr>
                                        <p:cTn id="134" dur="500" fill="hold"/>
                                        <p:tgtEl>
                                          <p:spTgt spid="67"/>
                                        </p:tgtEl>
                                        <p:attrNameLst>
                                          <p:attrName>ppt_h</p:attrName>
                                        </p:attrNameLst>
                                      </p:cBhvr>
                                      <p:tavLst>
                                        <p:tav tm="0">
                                          <p:val>
                                            <p:fltVal val="0"/>
                                          </p:val>
                                        </p:tav>
                                        <p:tav tm="100000">
                                          <p:val>
                                            <p:strVal val="#ppt_h"/>
                                          </p:val>
                                        </p:tav>
                                      </p:tavLst>
                                    </p:anim>
                                    <p:animEffect transition="in" filter="fade">
                                      <p:cBhvr>
                                        <p:cTn id="135" dur="500"/>
                                        <p:tgtEl>
                                          <p:spTgt spid="67"/>
                                        </p:tgtEl>
                                      </p:cBhvr>
                                    </p:animEffect>
                                  </p:childTnLst>
                                </p:cTn>
                              </p:par>
                            </p:childTnLst>
                          </p:cTn>
                        </p:par>
                      </p:childTnLst>
                    </p:cTn>
                  </p:par>
                  <p:par>
                    <p:cTn id="136" fill="hold">
                      <p:stCondLst>
                        <p:cond delay="indefinite"/>
                      </p:stCondLst>
                      <p:childTnLst>
                        <p:par>
                          <p:cTn id="137" fill="hold">
                            <p:stCondLst>
                              <p:cond delay="0"/>
                            </p:stCondLst>
                            <p:childTnLst>
                              <p:par>
                                <p:cTn id="138" presetID="2" presetClass="entr" presetSubtype="4" fill="hold" grpId="0" nodeType="clickEffect">
                                  <p:stCondLst>
                                    <p:cond delay="0"/>
                                  </p:stCondLst>
                                  <p:childTnLst>
                                    <p:set>
                                      <p:cBhvr>
                                        <p:cTn id="139" dur="1" fill="hold">
                                          <p:stCondLst>
                                            <p:cond delay="0"/>
                                          </p:stCondLst>
                                        </p:cTn>
                                        <p:tgtEl>
                                          <p:spTgt spid="68"/>
                                        </p:tgtEl>
                                        <p:attrNameLst>
                                          <p:attrName>style.visibility</p:attrName>
                                        </p:attrNameLst>
                                      </p:cBhvr>
                                      <p:to>
                                        <p:strVal val="visible"/>
                                      </p:to>
                                    </p:set>
                                    <p:anim calcmode="lin" valueType="num">
                                      <p:cBhvr additive="base">
                                        <p:cTn id="140" dur="500" fill="hold"/>
                                        <p:tgtEl>
                                          <p:spTgt spid="68"/>
                                        </p:tgtEl>
                                        <p:attrNameLst>
                                          <p:attrName>ppt_x</p:attrName>
                                        </p:attrNameLst>
                                      </p:cBhvr>
                                      <p:tavLst>
                                        <p:tav tm="0">
                                          <p:val>
                                            <p:strVal val="#ppt_x"/>
                                          </p:val>
                                        </p:tav>
                                        <p:tav tm="100000">
                                          <p:val>
                                            <p:strVal val="#ppt_x"/>
                                          </p:val>
                                        </p:tav>
                                      </p:tavLst>
                                    </p:anim>
                                    <p:anim calcmode="lin" valueType="num">
                                      <p:cBhvr additive="base">
                                        <p:cTn id="141" dur="500" fill="hold"/>
                                        <p:tgtEl>
                                          <p:spTgt spid="68"/>
                                        </p:tgtEl>
                                        <p:attrNameLst>
                                          <p:attrName>ppt_y</p:attrName>
                                        </p:attrNameLst>
                                      </p:cBhvr>
                                      <p:tavLst>
                                        <p:tav tm="0">
                                          <p:val>
                                            <p:strVal val="1+#ppt_h/2"/>
                                          </p:val>
                                        </p:tav>
                                        <p:tav tm="100000">
                                          <p:val>
                                            <p:strVal val="#ppt_y"/>
                                          </p:val>
                                        </p:tav>
                                      </p:tavLst>
                                    </p:anim>
                                  </p:childTnLst>
                                </p:cTn>
                              </p:par>
                            </p:childTnLst>
                          </p:cTn>
                        </p:par>
                      </p:childTnLst>
                    </p:cTn>
                  </p:par>
                  <p:par>
                    <p:cTn id="142" fill="hold">
                      <p:stCondLst>
                        <p:cond delay="indefinite"/>
                      </p:stCondLst>
                      <p:childTnLst>
                        <p:par>
                          <p:cTn id="143" fill="hold">
                            <p:stCondLst>
                              <p:cond delay="0"/>
                            </p:stCondLst>
                            <p:childTnLst>
                              <p:par>
                                <p:cTn id="144" presetID="2" presetClass="entr" presetSubtype="4" fill="hold" grpId="0" nodeType="clickEffect">
                                  <p:stCondLst>
                                    <p:cond delay="0"/>
                                  </p:stCondLst>
                                  <p:childTnLst>
                                    <p:set>
                                      <p:cBhvr>
                                        <p:cTn id="145" dur="1" fill="hold">
                                          <p:stCondLst>
                                            <p:cond delay="0"/>
                                          </p:stCondLst>
                                        </p:cTn>
                                        <p:tgtEl>
                                          <p:spTgt spid="69"/>
                                        </p:tgtEl>
                                        <p:attrNameLst>
                                          <p:attrName>style.visibility</p:attrName>
                                        </p:attrNameLst>
                                      </p:cBhvr>
                                      <p:to>
                                        <p:strVal val="visible"/>
                                      </p:to>
                                    </p:set>
                                    <p:anim calcmode="lin" valueType="num">
                                      <p:cBhvr additive="base">
                                        <p:cTn id="146" dur="500" fill="hold"/>
                                        <p:tgtEl>
                                          <p:spTgt spid="69"/>
                                        </p:tgtEl>
                                        <p:attrNameLst>
                                          <p:attrName>ppt_x</p:attrName>
                                        </p:attrNameLst>
                                      </p:cBhvr>
                                      <p:tavLst>
                                        <p:tav tm="0">
                                          <p:val>
                                            <p:strVal val="#ppt_x"/>
                                          </p:val>
                                        </p:tav>
                                        <p:tav tm="100000">
                                          <p:val>
                                            <p:strVal val="#ppt_x"/>
                                          </p:val>
                                        </p:tav>
                                      </p:tavLst>
                                    </p:anim>
                                    <p:anim calcmode="lin" valueType="num">
                                      <p:cBhvr additive="base">
                                        <p:cTn id="147" dur="500" fill="hold"/>
                                        <p:tgtEl>
                                          <p:spTgt spid="69"/>
                                        </p:tgtEl>
                                        <p:attrNameLst>
                                          <p:attrName>ppt_y</p:attrName>
                                        </p:attrNameLst>
                                      </p:cBhvr>
                                      <p:tavLst>
                                        <p:tav tm="0">
                                          <p:val>
                                            <p:strVal val="1+#ppt_h/2"/>
                                          </p:val>
                                        </p:tav>
                                        <p:tav tm="100000">
                                          <p:val>
                                            <p:strVal val="#ppt_y"/>
                                          </p:val>
                                        </p:tav>
                                      </p:tavLst>
                                    </p:anim>
                                  </p:childTnLst>
                                </p:cTn>
                              </p:par>
                            </p:childTnLst>
                          </p:cTn>
                        </p:par>
                      </p:childTnLst>
                    </p:cTn>
                  </p:par>
                  <p:par>
                    <p:cTn id="148" fill="hold">
                      <p:stCondLst>
                        <p:cond delay="indefinite"/>
                      </p:stCondLst>
                      <p:childTnLst>
                        <p:par>
                          <p:cTn id="149" fill="hold">
                            <p:stCondLst>
                              <p:cond delay="0"/>
                            </p:stCondLst>
                            <p:childTnLst>
                              <p:par>
                                <p:cTn id="150" presetID="2" presetClass="entr" presetSubtype="4" fill="hold" grpId="0" nodeType="clickEffect">
                                  <p:stCondLst>
                                    <p:cond delay="0"/>
                                  </p:stCondLst>
                                  <p:childTnLst>
                                    <p:set>
                                      <p:cBhvr>
                                        <p:cTn id="151" dur="1" fill="hold">
                                          <p:stCondLst>
                                            <p:cond delay="0"/>
                                          </p:stCondLst>
                                        </p:cTn>
                                        <p:tgtEl>
                                          <p:spTgt spid="70"/>
                                        </p:tgtEl>
                                        <p:attrNameLst>
                                          <p:attrName>style.visibility</p:attrName>
                                        </p:attrNameLst>
                                      </p:cBhvr>
                                      <p:to>
                                        <p:strVal val="visible"/>
                                      </p:to>
                                    </p:set>
                                    <p:anim calcmode="lin" valueType="num">
                                      <p:cBhvr additive="base">
                                        <p:cTn id="152" dur="500" fill="hold"/>
                                        <p:tgtEl>
                                          <p:spTgt spid="70"/>
                                        </p:tgtEl>
                                        <p:attrNameLst>
                                          <p:attrName>ppt_x</p:attrName>
                                        </p:attrNameLst>
                                      </p:cBhvr>
                                      <p:tavLst>
                                        <p:tav tm="0">
                                          <p:val>
                                            <p:strVal val="#ppt_x"/>
                                          </p:val>
                                        </p:tav>
                                        <p:tav tm="100000">
                                          <p:val>
                                            <p:strVal val="#ppt_x"/>
                                          </p:val>
                                        </p:tav>
                                      </p:tavLst>
                                    </p:anim>
                                    <p:anim calcmode="lin" valueType="num">
                                      <p:cBhvr additive="base">
                                        <p:cTn id="153" dur="500" fill="hold"/>
                                        <p:tgtEl>
                                          <p:spTgt spid="70"/>
                                        </p:tgtEl>
                                        <p:attrNameLst>
                                          <p:attrName>ppt_y</p:attrName>
                                        </p:attrNameLst>
                                      </p:cBhvr>
                                      <p:tavLst>
                                        <p:tav tm="0">
                                          <p:val>
                                            <p:strVal val="1+#ppt_h/2"/>
                                          </p:val>
                                        </p:tav>
                                        <p:tav tm="100000">
                                          <p:val>
                                            <p:strVal val="#ppt_y"/>
                                          </p:val>
                                        </p:tav>
                                      </p:tavLst>
                                    </p:anim>
                                  </p:childTnLst>
                                </p:cTn>
                              </p:par>
                            </p:childTnLst>
                          </p:cTn>
                        </p:par>
                      </p:childTnLst>
                    </p:cTn>
                  </p:par>
                  <p:par>
                    <p:cTn id="154" fill="hold">
                      <p:stCondLst>
                        <p:cond delay="indefinite"/>
                      </p:stCondLst>
                      <p:childTnLst>
                        <p:par>
                          <p:cTn id="155" fill="hold">
                            <p:stCondLst>
                              <p:cond delay="0"/>
                            </p:stCondLst>
                            <p:childTnLst>
                              <p:par>
                                <p:cTn id="156" presetID="2" presetClass="entr" presetSubtype="4" fill="hold" nodeType="clickEffect">
                                  <p:stCondLst>
                                    <p:cond delay="0"/>
                                  </p:stCondLst>
                                  <p:childTnLst>
                                    <p:set>
                                      <p:cBhvr>
                                        <p:cTn id="157" dur="1" fill="hold">
                                          <p:stCondLst>
                                            <p:cond delay="0"/>
                                          </p:stCondLst>
                                        </p:cTn>
                                        <p:tgtEl>
                                          <p:spTgt spid="78"/>
                                        </p:tgtEl>
                                        <p:attrNameLst>
                                          <p:attrName>style.visibility</p:attrName>
                                        </p:attrNameLst>
                                      </p:cBhvr>
                                      <p:to>
                                        <p:strVal val="visible"/>
                                      </p:to>
                                    </p:set>
                                    <p:anim calcmode="lin" valueType="num">
                                      <p:cBhvr additive="base">
                                        <p:cTn id="158" dur="500" fill="hold"/>
                                        <p:tgtEl>
                                          <p:spTgt spid="78"/>
                                        </p:tgtEl>
                                        <p:attrNameLst>
                                          <p:attrName>ppt_x</p:attrName>
                                        </p:attrNameLst>
                                      </p:cBhvr>
                                      <p:tavLst>
                                        <p:tav tm="0">
                                          <p:val>
                                            <p:strVal val="#ppt_x"/>
                                          </p:val>
                                        </p:tav>
                                        <p:tav tm="100000">
                                          <p:val>
                                            <p:strVal val="#ppt_x"/>
                                          </p:val>
                                        </p:tav>
                                      </p:tavLst>
                                    </p:anim>
                                    <p:anim calcmode="lin" valueType="num">
                                      <p:cBhvr additive="base">
                                        <p:cTn id="159" dur="500" fill="hold"/>
                                        <p:tgtEl>
                                          <p:spTgt spid="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5" grpId="0" animBg="1"/>
      <p:bldP spid="43" grpId="0" animBg="1"/>
      <p:bldP spid="48" grpId="0" animBg="1"/>
      <p:bldP spid="49" grpId="0" animBg="1"/>
      <p:bldP spid="51" grpId="0" animBg="1"/>
      <p:bldP spid="52" grpId="0" animBg="1"/>
      <p:bldP spid="61" grpId="0" animBg="1"/>
      <p:bldP spid="62" grpId="0" animBg="1"/>
      <p:bldP spid="63" grpId="0" animBg="1"/>
      <p:bldP spid="64" grpId="0" animBg="1"/>
      <p:bldP spid="66" grpId="0" animBg="1"/>
      <p:bldP spid="68" grpId="0" animBg="1"/>
      <p:bldP spid="69" grpId="0" animBg="1"/>
      <p:bldP spid="70" grpId="0" animBg="1"/>
      <p:bldP spid="71" grpId="0" animBg="1"/>
      <p:bldP spid="16" grpId="0" animBg="1"/>
      <p:bldP spid="41" grpId="0" animBg="1"/>
      <p:bldP spid="38" grpId="0" animBg="1"/>
      <p:bldP spid="39" grpId="0" animBg="1"/>
      <p:bldP spid="4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8" name="Rechteck 7"/>
          <p:cNvSpPr/>
          <p:nvPr/>
        </p:nvSpPr>
        <p:spPr>
          <a:xfrm>
            <a:off x="1469035" y="700423"/>
            <a:ext cx="10148340" cy="55256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SKR - Berufungsinstanz</a:t>
            </a:r>
          </a:p>
        </p:txBody>
      </p:sp>
      <p:graphicFrame>
        <p:nvGraphicFramePr>
          <p:cNvPr id="5" name="Tabelle 4"/>
          <p:cNvGraphicFramePr>
            <a:graphicFrameLocks noGrp="1"/>
          </p:cNvGraphicFramePr>
          <p:nvPr>
            <p:extLst>
              <p:ext uri="{D42A27DB-BD31-4B8C-83A1-F6EECF244321}">
                <p14:modId xmlns:p14="http://schemas.microsoft.com/office/powerpoint/2010/main" val="2294112669"/>
              </p:ext>
            </p:extLst>
          </p:nvPr>
        </p:nvGraphicFramePr>
        <p:xfrm>
          <a:off x="545870" y="2074468"/>
          <a:ext cx="10786692" cy="4696182"/>
        </p:xfrm>
        <a:graphic>
          <a:graphicData uri="http://schemas.openxmlformats.org/drawingml/2006/table">
            <a:tbl>
              <a:tblPr firstRow="1" firstCol="1" bandRow="1">
                <a:tableStyleId>{5C22544A-7EE6-4342-B048-85BDC9FD1C3A}</a:tableStyleId>
              </a:tblPr>
              <a:tblGrid>
                <a:gridCol w="892031">
                  <a:extLst>
                    <a:ext uri="{9D8B030D-6E8A-4147-A177-3AD203B41FA5}">
                      <a16:colId xmlns:a16="http://schemas.microsoft.com/office/drawing/2014/main" val="3186664314"/>
                    </a:ext>
                  </a:extLst>
                </a:gridCol>
                <a:gridCol w="2943027">
                  <a:extLst>
                    <a:ext uri="{9D8B030D-6E8A-4147-A177-3AD203B41FA5}">
                      <a16:colId xmlns:a16="http://schemas.microsoft.com/office/drawing/2014/main" val="3164974163"/>
                    </a:ext>
                  </a:extLst>
                </a:gridCol>
                <a:gridCol w="1448748">
                  <a:extLst>
                    <a:ext uri="{9D8B030D-6E8A-4147-A177-3AD203B41FA5}">
                      <a16:colId xmlns:a16="http://schemas.microsoft.com/office/drawing/2014/main" val="540794854"/>
                    </a:ext>
                  </a:extLst>
                </a:gridCol>
                <a:gridCol w="2148466">
                  <a:extLst>
                    <a:ext uri="{9D8B030D-6E8A-4147-A177-3AD203B41FA5}">
                      <a16:colId xmlns:a16="http://schemas.microsoft.com/office/drawing/2014/main" val="386674676"/>
                    </a:ext>
                  </a:extLst>
                </a:gridCol>
                <a:gridCol w="1675752">
                  <a:extLst>
                    <a:ext uri="{9D8B030D-6E8A-4147-A177-3AD203B41FA5}">
                      <a16:colId xmlns:a16="http://schemas.microsoft.com/office/drawing/2014/main" val="4117031524"/>
                    </a:ext>
                  </a:extLst>
                </a:gridCol>
                <a:gridCol w="1678668">
                  <a:extLst>
                    <a:ext uri="{9D8B030D-6E8A-4147-A177-3AD203B41FA5}">
                      <a16:colId xmlns:a16="http://schemas.microsoft.com/office/drawing/2014/main" val="418656807"/>
                    </a:ext>
                  </a:extLst>
                </a:gridCol>
              </a:tblGrid>
              <a:tr h="1202737">
                <a:tc>
                  <a:txBody>
                    <a:bodyPr/>
                    <a:lstStyle/>
                    <a:p>
                      <a:pPr>
                        <a:lnSpc>
                          <a:spcPct val="107000"/>
                        </a:lnSpc>
                        <a:spcAft>
                          <a:spcPts val="0"/>
                        </a:spcAft>
                      </a:pPr>
                      <a:endParaRPr lang="de-DE" sz="2000" dirty="0">
                        <a:solidFill>
                          <a:schemeClr val="tx1"/>
                        </a:solidFill>
                        <a:effectLst/>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a:solidFill>
                            <a:schemeClr val="tx1"/>
                          </a:solidFill>
                          <a:effectLst/>
                          <a:latin typeface="+mn-lt"/>
                          <a:ea typeface="+mn-ea"/>
                          <a:cs typeface="+mn-cs"/>
                        </a:rPr>
                        <a:t>Kläger</a:t>
                      </a:r>
                    </a:p>
                    <a:p>
                      <a:pPr>
                        <a:lnSpc>
                          <a:spcPct val="107000"/>
                        </a:lnSpc>
                        <a:spcAft>
                          <a:spcPts val="0"/>
                        </a:spcAft>
                      </a:pPr>
                      <a:r>
                        <a:rPr lang="de-DE" sz="2000" dirty="0" err="1">
                          <a:solidFill>
                            <a:schemeClr val="tx1"/>
                          </a:solidFill>
                          <a:effectLst/>
                          <a:latin typeface="+mn-lt"/>
                          <a:ea typeface="+mn-ea"/>
                          <a:cs typeface="+mn-cs"/>
                        </a:rPr>
                        <a:t>Berufungskl</a:t>
                      </a:r>
                      <a:r>
                        <a:rPr lang="de-DE" sz="2000" dirty="0">
                          <a:solidFill>
                            <a:schemeClr val="tx1"/>
                          </a:solidFill>
                          <a:effectLst/>
                          <a:latin typeface="+mn-lt"/>
                          <a:ea typeface="+mn-ea"/>
                          <a:cs typeface="+mn-cs"/>
                        </a:rPr>
                        <a:t>.</a:t>
                      </a:r>
                    </a:p>
                    <a:p>
                      <a:pPr>
                        <a:lnSpc>
                          <a:spcPct val="107000"/>
                        </a:lnSpc>
                        <a:spcAft>
                          <a:spcPts val="0"/>
                        </a:spcAft>
                      </a:pPr>
                      <a:endParaRPr lang="de-D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a:solidFill>
                            <a:schemeClr val="tx1"/>
                          </a:solidFill>
                          <a:effectLst/>
                          <a:latin typeface="+mn-lt"/>
                          <a:ea typeface="+mn-ea"/>
                          <a:cs typeface="+mn-cs"/>
                        </a:rPr>
                        <a:t>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DE" sz="2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Berufungsbek</a:t>
                      </a:r>
                      <a:r>
                        <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solidFill>
                      <a:schemeClr val="bg1">
                        <a:lumMod val="85000"/>
                      </a:schemeClr>
                    </a:solidFill>
                  </a:tcPr>
                </a:tc>
                <a:extLst>
                  <a:ext uri="{0D108BD9-81ED-4DB2-BD59-A6C34878D82A}">
                    <a16:rowId xmlns:a16="http://schemas.microsoft.com/office/drawing/2014/main" val="776858955"/>
                  </a:ext>
                </a:extLst>
              </a:tr>
              <a:tr h="710328">
                <a:tc>
                  <a:txBody>
                    <a:bodyPr/>
                    <a:lstStyle/>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983912">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endParaRPr>
                    </a:p>
                    <a:p>
                      <a:pPr>
                        <a:lnSpc>
                          <a:spcPct val="107000"/>
                        </a:lnSpc>
                        <a:spcAft>
                          <a:spcPts val="0"/>
                        </a:spcAft>
                      </a:pPr>
                      <a:endParaRPr lang="de-DE" sz="1600" b="1" dirty="0">
                        <a:solidFill>
                          <a:schemeClr val="accent6">
                            <a:lumMod val="75000"/>
                          </a:schemeClr>
                        </a:solidFill>
                        <a:effectLst/>
                      </a:endParaRPr>
                    </a:p>
                    <a:p>
                      <a:pPr>
                        <a:lnSpc>
                          <a:spcPct val="107000"/>
                        </a:lnSpc>
                        <a:spcAft>
                          <a:spcPts val="0"/>
                        </a:spcAft>
                      </a:pPr>
                      <a:endParaRPr lang="de-DE" sz="1600" b="1" dirty="0">
                        <a:solidFill>
                          <a:schemeClr val="accent6">
                            <a:lumMod val="75000"/>
                          </a:schemeClr>
                        </a:solidFill>
                        <a:effectLst/>
                      </a:endParaRPr>
                    </a:p>
                    <a:p>
                      <a:pPr>
                        <a:lnSpc>
                          <a:spcPct val="107000"/>
                        </a:lnSpc>
                        <a:spcAft>
                          <a:spcPts val="0"/>
                        </a:spcAft>
                      </a:pPr>
                      <a:endParaRPr lang="de-DE" sz="1600" b="1" dirty="0">
                        <a:solidFill>
                          <a:schemeClr val="accent6">
                            <a:lumMod val="75000"/>
                          </a:schemeClr>
                        </a:solidFill>
                        <a:effectLst/>
                      </a:endParaRPr>
                    </a:p>
                    <a:p>
                      <a:pPr>
                        <a:lnSpc>
                          <a:spcPct val="107000"/>
                        </a:lnSpc>
                        <a:spcAft>
                          <a:spcPts val="0"/>
                        </a:spcAft>
                      </a:pPr>
                      <a:endParaRPr lang="de-DE" sz="1600" b="1"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2816990574"/>
                  </a:ext>
                </a:extLst>
              </a:tr>
              <a:tr h="820142">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Gesamt:</a:t>
                      </a: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54913311"/>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9" name="Gefaltete Ecke 8"/>
          <p:cNvSpPr/>
          <p:nvPr/>
        </p:nvSpPr>
        <p:spPr>
          <a:xfrm rot="21054758">
            <a:off x="215056" y="191423"/>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4" name="Rechteck 3"/>
          <p:cNvSpPr/>
          <p:nvPr/>
        </p:nvSpPr>
        <p:spPr>
          <a:xfrm>
            <a:off x="4539175" y="3700863"/>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2.201,11</a:t>
            </a:r>
          </a:p>
        </p:txBody>
      </p:sp>
      <p:sp>
        <p:nvSpPr>
          <p:cNvPr id="12" name="Rechteck 11"/>
          <p:cNvSpPr/>
          <p:nvPr/>
        </p:nvSpPr>
        <p:spPr>
          <a:xfrm>
            <a:off x="6677517" y="3632797"/>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238,00</a:t>
            </a:r>
          </a:p>
        </p:txBody>
      </p:sp>
      <p:sp>
        <p:nvSpPr>
          <p:cNvPr id="14" name="Rechteck 13"/>
          <p:cNvSpPr/>
          <p:nvPr/>
        </p:nvSpPr>
        <p:spPr>
          <a:xfrm>
            <a:off x="601449" y="3753730"/>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1222</a:t>
            </a:r>
          </a:p>
        </p:txBody>
      </p:sp>
      <p:sp>
        <p:nvSpPr>
          <p:cNvPr id="15" name="Rechteck 14"/>
          <p:cNvSpPr/>
          <p:nvPr/>
        </p:nvSpPr>
        <p:spPr>
          <a:xfrm>
            <a:off x="1827917" y="3551155"/>
            <a:ext cx="2304187" cy="7435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chemeClr val="tx1"/>
                </a:solidFill>
                <a:latin typeface="Calibri" panose="020F0502020204030204" pitchFamily="34" charset="0"/>
                <a:cs typeface="Times New Roman" panose="02020603050405020304" pitchFamily="18" charset="0"/>
              </a:rPr>
              <a:t>Verfahren im Allgemeinen</a:t>
            </a:r>
            <a:endParaRPr lang="de-DE" sz="1400" dirty="0">
              <a:solidFill>
                <a:schemeClr val="tx1"/>
              </a:solidFill>
            </a:endParaRPr>
          </a:p>
          <a:p>
            <a:pPr algn="ctr"/>
            <a:r>
              <a:rPr lang="de-DE" sz="1400" b="1" dirty="0">
                <a:solidFill>
                  <a:schemeClr val="tx1"/>
                </a:solidFill>
                <a:latin typeface="Calibri" panose="020F0502020204030204" pitchFamily="34" charset="0"/>
                <a:cs typeface="Times New Roman" panose="02020603050405020304" pitchFamily="18" charset="0"/>
              </a:rPr>
              <a:t>(2-fach)</a:t>
            </a:r>
          </a:p>
        </p:txBody>
      </p:sp>
      <p:sp>
        <p:nvSpPr>
          <p:cNvPr id="19" name="Rechteck 18"/>
          <p:cNvSpPr/>
          <p:nvPr/>
        </p:nvSpPr>
        <p:spPr>
          <a:xfrm>
            <a:off x="6235907" y="5178504"/>
            <a:ext cx="1854984"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rgbClr val="FF0000"/>
                </a:solidFill>
              </a:rPr>
              <a:t>§ 34 II GKG = Mindestgebühr!</a:t>
            </a:r>
          </a:p>
        </p:txBody>
      </p:sp>
      <p:sp>
        <p:nvSpPr>
          <p:cNvPr id="20" name="Rechteck 19"/>
          <p:cNvSpPr/>
          <p:nvPr/>
        </p:nvSpPr>
        <p:spPr>
          <a:xfrm>
            <a:off x="6762460" y="6063907"/>
            <a:ext cx="914400" cy="35191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253,00</a:t>
            </a:r>
          </a:p>
        </p:txBody>
      </p:sp>
      <p:sp>
        <p:nvSpPr>
          <p:cNvPr id="21" name="Rechteck 20"/>
          <p:cNvSpPr/>
          <p:nvPr/>
        </p:nvSpPr>
        <p:spPr>
          <a:xfrm>
            <a:off x="6839329" y="4905923"/>
            <a:ext cx="914400" cy="284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15,00</a:t>
            </a:r>
          </a:p>
        </p:txBody>
      </p:sp>
      <p:sp>
        <p:nvSpPr>
          <p:cNvPr id="18" name="Abgerundetes Rechteck 17"/>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16" name="Rechteck 15">
            <a:extLst>
              <a:ext uri="{FF2B5EF4-FFF2-40B4-BE49-F238E27FC236}">
                <a16:creationId xmlns:a16="http://schemas.microsoft.com/office/drawing/2014/main" id="{F8281CC8-A8AB-4099-9A9B-A5B786FFFC4B}"/>
              </a:ext>
            </a:extLst>
          </p:cNvPr>
          <p:cNvSpPr/>
          <p:nvPr/>
        </p:nvSpPr>
        <p:spPr>
          <a:xfrm>
            <a:off x="1443731" y="1377678"/>
            <a:ext cx="10148340" cy="55256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Berufungsklägerin und Berufungsbeklagter sind Übernahmeschuldner gem. § 29 Nr. 2 GKG je zur Hälfte, da die Kosten gegeneinander aufgehoben wurden.  </a:t>
            </a:r>
          </a:p>
        </p:txBody>
      </p:sp>
      <p:sp>
        <p:nvSpPr>
          <p:cNvPr id="17" name="Rechteck 16">
            <a:extLst>
              <a:ext uri="{FF2B5EF4-FFF2-40B4-BE49-F238E27FC236}">
                <a16:creationId xmlns:a16="http://schemas.microsoft.com/office/drawing/2014/main" id="{6BECA128-5E6B-4A15-B51B-8FA42C600C77}"/>
              </a:ext>
            </a:extLst>
          </p:cNvPr>
          <p:cNvSpPr/>
          <p:nvPr/>
        </p:nvSpPr>
        <p:spPr>
          <a:xfrm>
            <a:off x="8275704" y="3567653"/>
            <a:ext cx="1213069"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238,00</a:t>
            </a:r>
          </a:p>
          <a:p>
            <a:pPr>
              <a:lnSpc>
                <a:spcPct val="107000"/>
              </a:lnSpc>
              <a:spcAft>
                <a:spcPts val="0"/>
              </a:spcAft>
            </a:pPr>
            <a:r>
              <a:rPr lang="de-DE" b="1" dirty="0">
                <a:solidFill>
                  <a:srgbClr val="FF0000"/>
                </a:solidFill>
              </a:rPr>
              <a:t>§ 22 I GKG</a:t>
            </a:r>
          </a:p>
        </p:txBody>
      </p:sp>
      <p:sp>
        <p:nvSpPr>
          <p:cNvPr id="22" name="Rechteck 21">
            <a:extLst>
              <a:ext uri="{FF2B5EF4-FFF2-40B4-BE49-F238E27FC236}">
                <a16:creationId xmlns:a16="http://schemas.microsoft.com/office/drawing/2014/main" id="{A63F031E-A208-4A5F-A25E-22910F228F44}"/>
              </a:ext>
            </a:extLst>
          </p:cNvPr>
          <p:cNvSpPr/>
          <p:nvPr/>
        </p:nvSpPr>
        <p:spPr>
          <a:xfrm>
            <a:off x="577692" y="496080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1900</a:t>
            </a:r>
          </a:p>
        </p:txBody>
      </p:sp>
      <p:sp>
        <p:nvSpPr>
          <p:cNvPr id="23" name="Rechteck 22">
            <a:extLst>
              <a:ext uri="{FF2B5EF4-FFF2-40B4-BE49-F238E27FC236}">
                <a16:creationId xmlns:a16="http://schemas.microsoft.com/office/drawing/2014/main" id="{FA28DC28-8277-4DA8-89C0-6DA4DF5A8DDB}"/>
              </a:ext>
            </a:extLst>
          </p:cNvPr>
          <p:cNvSpPr/>
          <p:nvPr/>
        </p:nvSpPr>
        <p:spPr>
          <a:xfrm>
            <a:off x="1796924" y="4755874"/>
            <a:ext cx="2304187" cy="7435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chemeClr val="tx1"/>
                </a:solidFill>
                <a:latin typeface="Calibri" panose="020F0502020204030204" pitchFamily="34" charset="0"/>
                <a:cs typeface="Times New Roman" panose="02020603050405020304" pitchFamily="18" charset="0"/>
              </a:rPr>
              <a:t>Vergleichsgebühr</a:t>
            </a:r>
            <a:endParaRPr lang="de-DE" sz="1400" dirty="0">
              <a:solidFill>
                <a:schemeClr val="tx1"/>
              </a:solidFill>
            </a:endParaRPr>
          </a:p>
          <a:p>
            <a:pPr algn="ctr"/>
            <a:r>
              <a:rPr lang="de-DE" sz="1400" b="1" dirty="0">
                <a:solidFill>
                  <a:schemeClr val="tx1"/>
                </a:solidFill>
                <a:latin typeface="Calibri" panose="020F0502020204030204" pitchFamily="34" charset="0"/>
                <a:cs typeface="Times New Roman" panose="02020603050405020304" pitchFamily="18" charset="0"/>
              </a:rPr>
              <a:t>(0,25-fach)</a:t>
            </a:r>
          </a:p>
        </p:txBody>
      </p:sp>
      <p:sp>
        <p:nvSpPr>
          <p:cNvPr id="24" name="Rechteck 23">
            <a:extLst>
              <a:ext uri="{FF2B5EF4-FFF2-40B4-BE49-F238E27FC236}">
                <a16:creationId xmlns:a16="http://schemas.microsoft.com/office/drawing/2014/main" id="{474B0407-B97C-47D4-994F-9C9AE98AB480}"/>
              </a:ext>
            </a:extLst>
          </p:cNvPr>
          <p:cNvSpPr/>
          <p:nvPr/>
        </p:nvSpPr>
        <p:spPr>
          <a:xfrm>
            <a:off x="4510875" y="4852940"/>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950,00</a:t>
            </a:r>
          </a:p>
        </p:txBody>
      </p:sp>
      <p:sp>
        <p:nvSpPr>
          <p:cNvPr id="25" name="Rechteck 24">
            <a:extLst>
              <a:ext uri="{FF2B5EF4-FFF2-40B4-BE49-F238E27FC236}">
                <a16:creationId xmlns:a16="http://schemas.microsoft.com/office/drawing/2014/main" id="{FF6E789C-AE25-49F4-9420-9A4EBD43B2EE}"/>
              </a:ext>
            </a:extLst>
          </p:cNvPr>
          <p:cNvSpPr/>
          <p:nvPr/>
        </p:nvSpPr>
        <p:spPr>
          <a:xfrm>
            <a:off x="8095242" y="4919704"/>
            <a:ext cx="1370798"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15,00</a:t>
            </a:r>
          </a:p>
          <a:p>
            <a:pPr>
              <a:lnSpc>
                <a:spcPct val="107000"/>
              </a:lnSpc>
              <a:spcAft>
                <a:spcPts val="0"/>
              </a:spcAft>
            </a:pPr>
            <a:r>
              <a:rPr lang="de-DE" b="1" dirty="0">
                <a:solidFill>
                  <a:srgbClr val="FF0000"/>
                </a:solidFill>
              </a:rPr>
              <a:t>§ 22 I 4 GKG</a:t>
            </a:r>
          </a:p>
        </p:txBody>
      </p:sp>
      <p:sp>
        <p:nvSpPr>
          <p:cNvPr id="26" name="Rechteck 25">
            <a:extLst>
              <a:ext uri="{FF2B5EF4-FFF2-40B4-BE49-F238E27FC236}">
                <a16:creationId xmlns:a16="http://schemas.microsoft.com/office/drawing/2014/main" id="{0A5E959C-1B26-4BDA-A7C1-CFBD2D32CB20}"/>
              </a:ext>
            </a:extLst>
          </p:cNvPr>
          <p:cNvSpPr/>
          <p:nvPr/>
        </p:nvSpPr>
        <p:spPr>
          <a:xfrm>
            <a:off x="9646502" y="4941332"/>
            <a:ext cx="1515444"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15,00</a:t>
            </a:r>
          </a:p>
          <a:p>
            <a:pPr>
              <a:lnSpc>
                <a:spcPct val="107000"/>
              </a:lnSpc>
              <a:spcAft>
                <a:spcPts val="0"/>
              </a:spcAft>
            </a:pPr>
            <a:r>
              <a:rPr lang="de-DE" b="1" dirty="0">
                <a:solidFill>
                  <a:srgbClr val="FF0000"/>
                </a:solidFill>
              </a:rPr>
              <a:t>§ 22 I 4 GKG</a:t>
            </a:r>
          </a:p>
        </p:txBody>
      </p:sp>
    </p:spTree>
    <p:extLst>
      <p:ext uri="{BB962C8B-B14F-4D97-AF65-F5344CB8AC3E}">
        <p14:creationId xmlns:p14="http://schemas.microsoft.com/office/powerpoint/2010/main" val="1986309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additive="base">
                                        <p:cTn id="43" dur="500" fill="hold"/>
                                        <p:tgtEl>
                                          <p:spTgt spid="21"/>
                                        </p:tgtEl>
                                        <p:attrNameLst>
                                          <p:attrName>ppt_x</p:attrName>
                                        </p:attrNameLst>
                                      </p:cBhvr>
                                      <p:tavLst>
                                        <p:tav tm="0">
                                          <p:val>
                                            <p:strVal val="#ppt_x"/>
                                          </p:val>
                                        </p:tav>
                                        <p:tav tm="100000">
                                          <p:val>
                                            <p:strVal val="#ppt_x"/>
                                          </p:val>
                                        </p:tav>
                                      </p:tavLst>
                                    </p:anim>
                                    <p:anim calcmode="lin" valueType="num">
                                      <p:cBhvr additive="base">
                                        <p:cTn id="4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additive="base">
                                        <p:cTn id="49" dur="500" fill="hold"/>
                                        <p:tgtEl>
                                          <p:spTgt spid="19"/>
                                        </p:tgtEl>
                                        <p:attrNameLst>
                                          <p:attrName>ppt_x</p:attrName>
                                        </p:attrNameLst>
                                      </p:cBhvr>
                                      <p:tavLst>
                                        <p:tav tm="0">
                                          <p:val>
                                            <p:strVal val="#ppt_x"/>
                                          </p:val>
                                        </p:tav>
                                        <p:tav tm="100000">
                                          <p:val>
                                            <p:strVal val="#ppt_x"/>
                                          </p:val>
                                        </p:tav>
                                      </p:tavLst>
                                    </p:anim>
                                    <p:anim calcmode="lin" valueType="num">
                                      <p:cBhvr additive="base">
                                        <p:cTn id="5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ppt_x"/>
                                          </p:val>
                                        </p:tav>
                                        <p:tav tm="100000">
                                          <p:val>
                                            <p:strVal val="#ppt_x"/>
                                          </p:val>
                                        </p:tav>
                                      </p:tavLst>
                                    </p:anim>
                                    <p:anim calcmode="lin" valueType="num">
                                      <p:cBhvr additive="base">
                                        <p:cTn id="5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ppt_x"/>
                                          </p:val>
                                        </p:tav>
                                        <p:tav tm="100000">
                                          <p:val>
                                            <p:strVal val="#ppt_x"/>
                                          </p:val>
                                        </p:tav>
                                      </p:tavLst>
                                    </p:anim>
                                    <p:anim calcmode="lin" valueType="num">
                                      <p:cBhvr additive="base">
                                        <p:cTn id="6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 calcmode="lin" valueType="num">
                                      <p:cBhvr additive="base">
                                        <p:cTn id="67" dur="500" fill="hold"/>
                                        <p:tgtEl>
                                          <p:spTgt spid="22"/>
                                        </p:tgtEl>
                                        <p:attrNameLst>
                                          <p:attrName>ppt_x</p:attrName>
                                        </p:attrNameLst>
                                      </p:cBhvr>
                                      <p:tavLst>
                                        <p:tav tm="0">
                                          <p:val>
                                            <p:strVal val="#ppt_x"/>
                                          </p:val>
                                        </p:tav>
                                        <p:tav tm="100000">
                                          <p:val>
                                            <p:strVal val="#ppt_x"/>
                                          </p:val>
                                        </p:tav>
                                      </p:tavLst>
                                    </p:anim>
                                    <p:anim calcmode="lin" valueType="num">
                                      <p:cBhvr additive="base">
                                        <p:cTn id="6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additive="base">
                                        <p:cTn id="73" dur="500" fill="hold"/>
                                        <p:tgtEl>
                                          <p:spTgt spid="23"/>
                                        </p:tgtEl>
                                        <p:attrNameLst>
                                          <p:attrName>ppt_x</p:attrName>
                                        </p:attrNameLst>
                                      </p:cBhvr>
                                      <p:tavLst>
                                        <p:tav tm="0">
                                          <p:val>
                                            <p:strVal val="#ppt_x"/>
                                          </p:val>
                                        </p:tav>
                                        <p:tav tm="100000">
                                          <p:val>
                                            <p:strVal val="#ppt_x"/>
                                          </p:val>
                                        </p:tav>
                                      </p:tavLst>
                                    </p:anim>
                                    <p:anim calcmode="lin" valueType="num">
                                      <p:cBhvr additive="base">
                                        <p:cTn id="7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4"/>
                                        </p:tgtEl>
                                        <p:attrNameLst>
                                          <p:attrName>style.visibility</p:attrName>
                                        </p:attrNameLst>
                                      </p:cBhvr>
                                      <p:to>
                                        <p:strVal val="visible"/>
                                      </p:to>
                                    </p:set>
                                    <p:anim calcmode="lin" valueType="num">
                                      <p:cBhvr additive="base">
                                        <p:cTn id="79" dur="500" fill="hold"/>
                                        <p:tgtEl>
                                          <p:spTgt spid="24"/>
                                        </p:tgtEl>
                                        <p:attrNameLst>
                                          <p:attrName>ppt_x</p:attrName>
                                        </p:attrNameLst>
                                      </p:cBhvr>
                                      <p:tavLst>
                                        <p:tav tm="0">
                                          <p:val>
                                            <p:strVal val="#ppt_x"/>
                                          </p:val>
                                        </p:tav>
                                        <p:tav tm="100000">
                                          <p:val>
                                            <p:strVal val="#ppt_x"/>
                                          </p:val>
                                        </p:tav>
                                      </p:tavLst>
                                    </p:anim>
                                    <p:anim calcmode="lin" valueType="num">
                                      <p:cBhvr additive="base">
                                        <p:cTn id="8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additive="base">
                                        <p:cTn id="85" dur="500" fill="hold"/>
                                        <p:tgtEl>
                                          <p:spTgt spid="25"/>
                                        </p:tgtEl>
                                        <p:attrNameLst>
                                          <p:attrName>ppt_x</p:attrName>
                                        </p:attrNameLst>
                                      </p:cBhvr>
                                      <p:tavLst>
                                        <p:tav tm="0">
                                          <p:val>
                                            <p:strVal val="#ppt_x"/>
                                          </p:val>
                                        </p:tav>
                                        <p:tav tm="100000">
                                          <p:val>
                                            <p:strVal val="#ppt_x"/>
                                          </p:val>
                                        </p:tav>
                                      </p:tavLst>
                                    </p:anim>
                                    <p:anim calcmode="lin" valueType="num">
                                      <p:cBhvr additive="base">
                                        <p:cTn id="8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6"/>
                                        </p:tgtEl>
                                        <p:attrNameLst>
                                          <p:attrName>style.visibility</p:attrName>
                                        </p:attrNameLst>
                                      </p:cBhvr>
                                      <p:to>
                                        <p:strVal val="visible"/>
                                      </p:to>
                                    </p:set>
                                    <p:anim calcmode="lin" valueType="num">
                                      <p:cBhvr additive="base">
                                        <p:cTn id="91" dur="500" fill="hold"/>
                                        <p:tgtEl>
                                          <p:spTgt spid="26"/>
                                        </p:tgtEl>
                                        <p:attrNameLst>
                                          <p:attrName>ppt_x</p:attrName>
                                        </p:attrNameLst>
                                      </p:cBhvr>
                                      <p:tavLst>
                                        <p:tav tm="0">
                                          <p:val>
                                            <p:strVal val="#ppt_x"/>
                                          </p:val>
                                        </p:tav>
                                        <p:tav tm="100000">
                                          <p:val>
                                            <p:strVal val="#ppt_x"/>
                                          </p:val>
                                        </p:tav>
                                      </p:tavLst>
                                    </p:anim>
                                    <p:anim calcmode="lin" valueType="num">
                                      <p:cBhvr additive="base">
                                        <p:cTn id="9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12" grpId="0" animBg="1"/>
      <p:bldP spid="14" grpId="0" animBg="1"/>
      <p:bldP spid="15" grpId="0" animBg="1"/>
      <p:bldP spid="19" grpId="0" animBg="1"/>
      <p:bldP spid="20" grpId="0" animBg="1"/>
      <p:bldP spid="21" grpId="0" animBg="1"/>
      <p:bldP spid="17" grpId="0" animBg="1"/>
      <p:bldP spid="22" grpId="0" animBg="1"/>
      <p:bldP spid="23" grpId="0" animBg="1"/>
      <p:bldP spid="24" grpId="0" animBg="1"/>
      <p:bldP spid="25" grpId="0" animBg="1"/>
      <p:bldP spid="2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1466392" y="16596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6" name="Rectangle 1"/>
          <p:cNvSpPr>
            <a:spLocks noChangeArrowheads="1"/>
          </p:cNvSpPr>
          <p:nvPr/>
        </p:nvSpPr>
        <p:spPr bwMode="auto">
          <a:xfrm>
            <a:off x="1159093" y="2481096"/>
            <a:ext cx="10150979" cy="1477328"/>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Wegen § 36 Abs. 3 GKG muss folgende Vergleichsberechnung angestellt werden:</a:t>
            </a:r>
          </a:p>
          <a:p>
            <a:r>
              <a:rPr lang="de-DE" dirty="0"/>
              <a:t> </a:t>
            </a:r>
          </a:p>
          <a:p>
            <a:r>
              <a:rPr lang="de-DE" dirty="0"/>
              <a:t>2,0fache Gebühr aus 3.151,11 = 280 EUR</a:t>
            </a:r>
          </a:p>
          <a:p>
            <a:r>
              <a:rPr lang="de-DE" dirty="0"/>
              <a:t> </a:t>
            </a:r>
          </a:p>
          <a:p>
            <a:r>
              <a:rPr lang="de-DE" dirty="0"/>
              <a:t>Da der Betrag von 280 EUR höher ist, bleiben die beiden Einzelgebühren bestehen.</a:t>
            </a:r>
          </a:p>
        </p:txBody>
      </p:sp>
      <p:sp>
        <p:nvSpPr>
          <p:cNvPr id="8" name="Rechteck 7"/>
          <p:cNvSpPr/>
          <p:nvPr/>
        </p:nvSpPr>
        <p:spPr>
          <a:xfrm>
            <a:off x="1159093" y="1234744"/>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Ergänzung zur SKR</a:t>
            </a: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a:t>
            </a:r>
          </a:p>
        </p:txBody>
      </p:sp>
    </p:spTree>
    <p:extLst>
      <p:ext uri="{BB962C8B-B14F-4D97-AF65-F5344CB8AC3E}">
        <p14:creationId xmlns:p14="http://schemas.microsoft.com/office/powerpoint/2010/main" val="2391334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Abgerundetes Rechteck 43"/>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2" name="Rechteck 1"/>
          <p:cNvSpPr/>
          <p:nvPr/>
        </p:nvSpPr>
        <p:spPr>
          <a:xfrm>
            <a:off x="606401" y="1983750"/>
            <a:ext cx="4188816" cy="81806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solidFill>
                <a:schemeClr val="tx1"/>
              </a:solidFill>
            </a:endParaRPr>
          </a:p>
          <a:p>
            <a:endParaRPr lang="de-DE" dirty="0">
              <a:solidFill>
                <a:schemeClr val="tx1"/>
              </a:solidFill>
            </a:endParaRPr>
          </a:p>
          <a:p>
            <a:endParaRPr lang="de-DE"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Schlusskostenrechnung</a:t>
            </a: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Davon tragen:</a:t>
            </a:r>
          </a:p>
        </p:txBody>
      </p:sp>
      <p:sp>
        <p:nvSpPr>
          <p:cNvPr id="9" name="Gefaltete Ecke 8"/>
          <p:cNvSpPr/>
          <p:nvPr/>
        </p:nvSpPr>
        <p:spPr>
          <a:xfrm rot="21054758">
            <a:off x="10384687" y="183811"/>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der Beklagte –  50 %           =  126,50 EUR</a:t>
            </a:r>
          </a:p>
        </p:txBody>
      </p:sp>
      <p:sp>
        <p:nvSpPr>
          <p:cNvPr id="3" name="Rechteck 2"/>
          <p:cNvSpPr/>
          <p:nvPr/>
        </p:nvSpPr>
        <p:spPr>
          <a:xfrm>
            <a:off x="6516802" y="2066994"/>
            <a:ext cx="4137999" cy="72942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1600" u="sng" dirty="0">
              <a:solidFill>
                <a:schemeClr val="tx1"/>
              </a:solidFill>
            </a:endParaRPr>
          </a:p>
        </p:txBody>
      </p:sp>
      <p:sp>
        <p:nvSpPr>
          <p:cNvPr id="14" name="Rectangle 1"/>
          <p:cNvSpPr>
            <a:spLocks noChangeArrowheads="1"/>
          </p:cNvSpPr>
          <p:nvPr/>
        </p:nvSpPr>
        <p:spPr bwMode="auto">
          <a:xfrm>
            <a:off x="6838054" y="2359195"/>
            <a:ext cx="381674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u="sng" dirty="0"/>
              <a:t>Bereits gezahlt: </a:t>
            </a:r>
            <a:r>
              <a:rPr lang="de-DE" dirty="0"/>
              <a:t>=  0,00 EUR</a:t>
            </a:r>
          </a:p>
        </p:txBody>
      </p:sp>
      <p:sp>
        <p:nvSpPr>
          <p:cNvPr id="20" name="Rectangle 1"/>
          <p:cNvSpPr>
            <a:spLocks noChangeArrowheads="1"/>
          </p:cNvSpPr>
          <p:nvPr/>
        </p:nvSpPr>
        <p:spPr bwMode="auto">
          <a:xfrm>
            <a:off x="2543175" y="2315839"/>
            <a:ext cx="2241435" cy="338554"/>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1600" dirty="0"/>
              <a:t>gezahlt =  </a:t>
            </a:r>
            <a:r>
              <a:rPr lang="de-DE" sz="1600" u="sng" dirty="0"/>
              <a:t>476,00 EUR</a:t>
            </a:r>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der Kläger  -  50 %           =  126,50 EUR</a:t>
            </a:r>
          </a:p>
        </p:txBody>
      </p:sp>
      <p:grpSp>
        <p:nvGrpSpPr>
          <p:cNvPr id="5" name="Gruppieren 4"/>
          <p:cNvGrpSpPr/>
          <p:nvPr/>
        </p:nvGrpSpPr>
        <p:grpSpPr>
          <a:xfrm>
            <a:off x="606401" y="3462308"/>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a:solidFill>
                    <a:schemeClr val="tx1"/>
                  </a:solidFill>
                </a:rPr>
                <a:t>zuviel</a:t>
              </a:r>
              <a:endParaRPr lang="de-DE" dirty="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349,50 EUR</a:t>
              </a:r>
            </a:p>
          </p:txBody>
        </p:sp>
      </p:grpSp>
      <p:grpSp>
        <p:nvGrpSpPr>
          <p:cNvPr id="27" name="Gruppieren 26"/>
          <p:cNvGrpSpPr/>
          <p:nvPr/>
        </p:nvGrpSpPr>
        <p:grpSpPr>
          <a:xfrm>
            <a:off x="890642" y="4747796"/>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Zuviel/</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223,00 EUR</a:t>
              </a:r>
            </a:p>
          </p:txBody>
        </p:sp>
      </p:grpSp>
      <p:grpSp>
        <p:nvGrpSpPr>
          <p:cNvPr id="31" name="Gruppieren 30"/>
          <p:cNvGrpSpPr/>
          <p:nvPr/>
        </p:nvGrpSpPr>
        <p:grpSpPr>
          <a:xfrm>
            <a:off x="6921010" y="3651420"/>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126,50 EUR</a:t>
              </a:r>
            </a:p>
          </p:txBody>
        </p:sp>
      </p:grpSp>
      <p:grpSp>
        <p:nvGrpSpPr>
          <p:cNvPr id="34" name="Gruppieren 33"/>
          <p:cNvGrpSpPr/>
          <p:nvPr/>
        </p:nvGrpSpPr>
        <p:grpSpPr>
          <a:xfrm>
            <a:off x="6921010" y="4114812"/>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0,00 EUR</a:t>
              </a:r>
            </a:p>
          </p:txBody>
        </p:sp>
      </p:grpSp>
      <p:sp>
        <p:nvSpPr>
          <p:cNvPr id="40" name="Gefaltete Ecke 39"/>
          <p:cNvSpPr/>
          <p:nvPr/>
        </p:nvSpPr>
        <p:spPr>
          <a:xfrm>
            <a:off x="4898378" y="2092443"/>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err="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Entschei-dungsschuld</a:t>
            </a: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a:t>
            </a: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126,50 €</a:t>
            </a:r>
          </a:p>
        </p:txBody>
      </p:sp>
      <p:sp>
        <p:nvSpPr>
          <p:cNvPr id="42" name="Gefaltete Ecke 41"/>
          <p:cNvSpPr/>
          <p:nvPr/>
        </p:nvSpPr>
        <p:spPr>
          <a:xfrm>
            <a:off x="182000" y="5387147"/>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Antragsschuld – Entscheidungs-schuld =</a:t>
            </a:r>
          </a:p>
          <a:p>
            <a:pPr algn="ctr"/>
            <a:r>
              <a:rPr lang="de-DE" sz="1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 </a:t>
            </a:r>
            <a:r>
              <a:rPr lang="de-DE" sz="1400" b="1" dirty="0" err="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1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6" name="Pfeil nach unten 15"/>
          <p:cNvSpPr/>
          <p:nvPr/>
        </p:nvSpPr>
        <p:spPr>
          <a:xfrm rot="15282710">
            <a:off x="5893829" y="3265659"/>
            <a:ext cx="380026" cy="1828424"/>
          </a:xfrm>
          <a:prstGeom prst="downArrow">
            <a:avLst/>
          </a:prstGeom>
          <a:solidFill>
            <a:schemeClr val="tx1">
              <a:lumMod val="65000"/>
              <a:lumOff val="3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Gefaltete Ecke 40"/>
          <p:cNvSpPr/>
          <p:nvPr/>
        </p:nvSpPr>
        <p:spPr>
          <a:xfrm rot="21335635">
            <a:off x="6971236" y="4496043"/>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 </a:t>
            </a:r>
            <a:r>
              <a:rPr lang="de-DE" b="1" dirty="0" err="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126,50 €</a:t>
            </a:r>
          </a:p>
        </p:txBody>
      </p:sp>
      <p:sp>
        <p:nvSpPr>
          <p:cNvPr id="43" name="Gefaltete Ecke 42"/>
          <p:cNvSpPr/>
          <p:nvPr/>
        </p:nvSpPr>
        <p:spPr>
          <a:xfrm>
            <a:off x="4540605" y="126186"/>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Antrags-schuld =</a:t>
            </a: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253 €…</a:t>
            </a:r>
          </a:p>
        </p:txBody>
      </p:sp>
      <p:grpSp>
        <p:nvGrpSpPr>
          <p:cNvPr id="26" name="Gruppieren 25"/>
          <p:cNvGrpSpPr/>
          <p:nvPr/>
        </p:nvGrpSpPr>
        <p:grpSpPr>
          <a:xfrm>
            <a:off x="890642" y="4070604"/>
            <a:ext cx="4752513" cy="509755"/>
            <a:chOff x="1188655" y="5940139"/>
            <a:chExt cx="4752513" cy="509755"/>
          </a:xfrm>
        </p:grpSpPr>
        <p:sp>
          <p:nvSpPr>
            <p:cNvPr id="24" name="Rechteck 23"/>
            <p:cNvSpPr/>
            <p:nvPr/>
          </p:nvSpPr>
          <p:spPr>
            <a:xfrm>
              <a:off x="1188655" y="5940139"/>
              <a:ext cx="4672012" cy="50975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Zu verrechnen auf Bekl.</a:t>
              </a:r>
            </a:p>
            <a:p>
              <a:r>
                <a:rPr lang="de-DE" dirty="0">
                  <a:solidFill>
                    <a:schemeClr val="tx1"/>
                  </a:solidFill>
                </a:rPr>
                <a:t> durch restl. </a:t>
              </a:r>
              <a:r>
                <a:rPr lang="de-DE" dirty="0" err="1">
                  <a:solidFill>
                    <a:schemeClr val="tx1"/>
                  </a:solidFill>
                </a:rPr>
                <a:t>Mithaft</a:t>
              </a:r>
              <a:r>
                <a:rPr lang="de-DE" dirty="0">
                  <a:solidFill>
                    <a:schemeClr val="tx1"/>
                  </a:solidFill>
                </a:rPr>
                <a:t>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  126,50 EUR</a:t>
              </a:r>
            </a:p>
          </p:txBody>
        </p:sp>
      </p:grpSp>
      <p:grpSp>
        <p:nvGrpSpPr>
          <p:cNvPr id="37" name="Gruppieren 36">
            <a:extLst>
              <a:ext uri="{FF2B5EF4-FFF2-40B4-BE49-F238E27FC236}">
                <a16:creationId xmlns:a16="http://schemas.microsoft.com/office/drawing/2014/main" id="{D298F896-D337-4E9C-B941-592AB89CAA8F}"/>
              </a:ext>
            </a:extLst>
          </p:cNvPr>
          <p:cNvGrpSpPr/>
          <p:nvPr/>
        </p:nvGrpSpPr>
        <p:grpSpPr>
          <a:xfrm>
            <a:off x="2700809" y="5203756"/>
            <a:ext cx="3961829" cy="1462051"/>
            <a:chOff x="7261995" y="4752502"/>
            <a:chExt cx="3961829" cy="1462051"/>
          </a:xfrm>
        </p:grpSpPr>
        <p:sp>
          <p:nvSpPr>
            <p:cNvPr id="38" name="Gleichschenkliges Dreieck 37">
              <a:extLst>
                <a:ext uri="{FF2B5EF4-FFF2-40B4-BE49-F238E27FC236}">
                  <a16:creationId xmlns:a16="http://schemas.microsoft.com/office/drawing/2014/main" id="{313187AF-E54B-40F7-9F8D-FAED850C7333}"/>
                </a:ext>
              </a:extLst>
            </p:cNvPr>
            <p:cNvSpPr/>
            <p:nvPr/>
          </p:nvSpPr>
          <p:spPr>
            <a:xfrm rot="7544100">
              <a:off x="8559192" y="4827746"/>
              <a:ext cx="928038" cy="777549"/>
            </a:xfrm>
            <a:prstGeom prst="triangle">
              <a:avLst>
                <a:gd name="adj" fmla="val 10000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7B0A6C24-33C5-455B-A949-A4881D248FC0}"/>
                </a:ext>
              </a:extLst>
            </p:cNvPr>
            <p:cNvSpPr/>
            <p:nvPr/>
          </p:nvSpPr>
          <p:spPr>
            <a:xfrm>
              <a:off x="7261995" y="5237188"/>
              <a:ext cx="3961829" cy="97736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i="1" dirty="0">
                  <a:solidFill>
                    <a:srgbClr val="C00000"/>
                  </a:solidFill>
                </a:rPr>
                <a:t>Die mit Kost 18 </a:t>
              </a:r>
              <a:r>
                <a:rPr lang="de-DE" sz="2000" b="1" i="1" dirty="0" err="1">
                  <a:solidFill>
                    <a:srgbClr val="C00000"/>
                  </a:solidFill>
                </a:rPr>
                <a:t>Bl</a:t>
              </a:r>
              <a:r>
                <a:rPr lang="de-DE" sz="2000" b="1" i="1" dirty="0">
                  <a:solidFill>
                    <a:srgbClr val="C00000"/>
                  </a:solidFill>
                </a:rPr>
                <a:t>. … an den Kl. z. Hd. PV zu erstatten sind.</a:t>
              </a:r>
            </a:p>
          </p:txBody>
        </p:sp>
      </p:grpSp>
    </p:spTree>
    <p:extLst>
      <p:ext uri="{BB962C8B-B14F-4D97-AF65-F5344CB8AC3E}">
        <p14:creationId xmlns:p14="http://schemas.microsoft.com/office/powerpoint/2010/main" val="2809409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ppt_w</p:attrName>
                                        </p:attrNameLst>
                                      </p:cBhvr>
                                      <p:tavLst>
                                        <p:tav tm="0">
                                          <p:val>
                                            <p:fltVal val="0"/>
                                          </p:val>
                                        </p:tav>
                                        <p:tav tm="100000">
                                          <p:val>
                                            <p:strVal val="#ppt_w"/>
                                          </p:val>
                                        </p:tav>
                                      </p:tavLst>
                                    </p:anim>
                                    <p:anim calcmode="lin" valueType="num">
                                      <p:cBhvr>
                                        <p:cTn id="20" dur="500" fill="hold"/>
                                        <p:tgtEl>
                                          <p:spTgt spid="2"/>
                                        </p:tgtEl>
                                        <p:attrNameLst>
                                          <p:attrName>ppt_h</p:attrName>
                                        </p:attrNameLst>
                                      </p:cBhvr>
                                      <p:tavLst>
                                        <p:tav tm="0">
                                          <p:val>
                                            <p:fltVal val="0"/>
                                          </p:val>
                                        </p:tav>
                                        <p:tav tm="100000">
                                          <p:val>
                                            <p:strVal val="#ppt_h"/>
                                          </p:val>
                                        </p:tav>
                                      </p:tavLst>
                                    </p:anim>
                                    <p:animEffect transition="in" filter="fade">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0"/>
                                        </p:tgtEl>
                                        <p:attrNameLst>
                                          <p:attrName>style.visibility</p:attrName>
                                        </p:attrNameLst>
                                      </p:cBhvr>
                                      <p:to>
                                        <p:strVal val="visible"/>
                                      </p:to>
                                    </p:set>
                                    <p:anim calcmode="lin" valueType="num">
                                      <p:cBhvr additive="base">
                                        <p:cTn id="26" dur="500" fill="hold"/>
                                        <p:tgtEl>
                                          <p:spTgt spid="20"/>
                                        </p:tgtEl>
                                        <p:attrNameLst>
                                          <p:attrName>ppt_x</p:attrName>
                                        </p:attrNameLst>
                                      </p:cBhvr>
                                      <p:tavLst>
                                        <p:tav tm="0">
                                          <p:val>
                                            <p:strVal val="#ppt_x"/>
                                          </p:val>
                                        </p:tav>
                                        <p:tav tm="100000">
                                          <p:val>
                                            <p:strVal val="#ppt_x"/>
                                          </p:val>
                                        </p:tav>
                                      </p:tavLst>
                                    </p:anim>
                                    <p:anim calcmode="lin" valueType="num">
                                      <p:cBhvr additive="base">
                                        <p:cTn id="27"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500" fill="hold"/>
                                        <p:tgtEl>
                                          <p:spTgt spid="12"/>
                                        </p:tgtEl>
                                        <p:attrNameLst>
                                          <p:attrName>ppt_x</p:attrName>
                                        </p:attrNameLst>
                                      </p:cBhvr>
                                      <p:tavLst>
                                        <p:tav tm="0">
                                          <p:val>
                                            <p:strVal val="#ppt_x"/>
                                          </p:val>
                                        </p:tav>
                                        <p:tav tm="100000">
                                          <p:val>
                                            <p:strVal val="#ppt_x"/>
                                          </p:val>
                                        </p:tav>
                                      </p:tavLst>
                                    </p:anim>
                                    <p:anim calcmode="lin" valueType="num">
                                      <p:cBhvr additive="base">
                                        <p:cTn id="3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3"/>
                                        </p:tgtEl>
                                        <p:attrNameLst>
                                          <p:attrName>style.visibility</p:attrName>
                                        </p:attrNameLst>
                                      </p:cBhvr>
                                      <p:to>
                                        <p:strVal val="visible"/>
                                      </p:to>
                                    </p:set>
                                    <p:anim calcmode="lin" valueType="num">
                                      <p:cBhvr>
                                        <p:cTn id="38" dur="500" fill="hold"/>
                                        <p:tgtEl>
                                          <p:spTgt spid="3"/>
                                        </p:tgtEl>
                                        <p:attrNameLst>
                                          <p:attrName>ppt_w</p:attrName>
                                        </p:attrNameLst>
                                      </p:cBhvr>
                                      <p:tavLst>
                                        <p:tav tm="0">
                                          <p:val>
                                            <p:fltVal val="0"/>
                                          </p:val>
                                        </p:tav>
                                        <p:tav tm="100000">
                                          <p:val>
                                            <p:strVal val="#ppt_w"/>
                                          </p:val>
                                        </p:tav>
                                      </p:tavLst>
                                    </p:anim>
                                    <p:anim calcmode="lin" valueType="num">
                                      <p:cBhvr>
                                        <p:cTn id="39" dur="500" fill="hold"/>
                                        <p:tgtEl>
                                          <p:spTgt spid="3"/>
                                        </p:tgtEl>
                                        <p:attrNameLst>
                                          <p:attrName>ppt_h</p:attrName>
                                        </p:attrNameLst>
                                      </p:cBhvr>
                                      <p:tavLst>
                                        <p:tav tm="0">
                                          <p:val>
                                            <p:fltVal val="0"/>
                                          </p:val>
                                        </p:tav>
                                        <p:tav tm="100000">
                                          <p:val>
                                            <p:strVal val="#ppt_h"/>
                                          </p:val>
                                        </p:tav>
                                      </p:tavLst>
                                    </p:anim>
                                    <p:animEffect transition="in" filter="fade">
                                      <p:cBhvr>
                                        <p:cTn id="40" dur="500"/>
                                        <p:tgtEl>
                                          <p:spTgt spid="3"/>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fill="hold"/>
                                        <p:tgtEl>
                                          <p:spTgt spid="14"/>
                                        </p:tgtEl>
                                        <p:attrNameLst>
                                          <p:attrName>ppt_x</p:attrName>
                                        </p:attrNameLst>
                                      </p:cBhvr>
                                      <p:tavLst>
                                        <p:tav tm="0">
                                          <p:val>
                                            <p:strVal val="#ppt_x"/>
                                          </p:val>
                                        </p:tav>
                                        <p:tav tm="100000">
                                          <p:val>
                                            <p:strVal val="#ppt_x"/>
                                          </p:val>
                                        </p:tav>
                                      </p:tavLst>
                                    </p:anim>
                                    <p:anim calcmode="lin" valueType="num">
                                      <p:cBhvr additive="base">
                                        <p:cTn id="4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5"/>
                                        </p:tgtEl>
                                        <p:attrNameLst>
                                          <p:attrName>style.visibility</p:attrName>
                                        </p:attrNameLst>
                                      </p:cBhvr>
                                      <p:to>
                                        <p:strVal val="visible"/>
                                      </p:to>
                                    </p:set>
                                    <p:anim calcmode="lin" valueType="num">
                                      <p:cBhvr additive="base">
                                        <p:cTn id="51" dur="500" fill="hold"/>
                                        <p:tgtEl>
                                          <p:spTgt spid="5"/>
                                        </p:tgtEl>
                                        <p:attrNameLst>
                                          <p:attrName>ppt_x</p:attrName>
                                        </p:attrNameLst>
                                      </p:cBhvr>
                                      <p:tavLst>
                                        <p:tav tm="0">
                                          <p:val>
                                            <p:strVal val="#ppt_x"/>
                                          </p:val>
                                        </p:tav>
                                        <p:tav tm="100000">
                                          <p:val>
                                            <p:strVal val="#ppt_x"/>
                                          </p:val>
                                        </p:tav>
                                      </p:tavLst>
                                    </p:anim>
                                    <p:anim calcmode="lin" valueType="num">
                                      <p:cBhvr additive="base">
                                        <p:cTn id="5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26"/>
                                        </p:tgtEl>
                                        <p:attrNameLst>
                                          <p:attrName>style.visibility</p:attrName>
                                        </p:attrNameLst>
                                      </p:cBhvr>
                                      <p:to>
                                        <p:strVal val="visible"/>
                                      </p:to>
                                    </p:set>
                                    <p:anim calcmode="lin" valueType="num">
                                      <p:cBhvr additive="base">
                                        <p:cTn id="57" dur="500" fill="hold"/>
                                        <p:tgtEl>
                                          <p:spTgt spid="26"/>
                                        </p:tgtEl>
                                        <p:attrNameLst>
                                          <p:attrName>ppt_x</p:attrName>
                                        </p:attrNameLst>
                                      </p:cBhvr>
                                      <p:tavLst>
                                        <p:tav tm="0">
                                          <p:val>
                                            <p:strVal val="#ppt_x"/>
                                          </p:val>
                                        </p:tav>
                                        <p:tav tm="100000">
                                          <p:val>
                                            <p:strVal val="#ppt_x"/>
                                          </p:val>
                                        </p:tav>
                                      </p:tavLst>
                                    </p:anim>
                                    <p:anim calcmode="lin" valueType="num">
                                      <p:cBhvr additive="base">
                                        <p:cTn id="5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p:cTn id="63" dur="500" fill="hold"/>
                                        <p:tgtEl>
                                          <p:spTgt spid="16"/>
                                        </p:tgtEl>
                                        <p:attrNameLst>
                                          <p:attrName>ppt_w</p:attrName>
                                        </p:attrNameLst>
                                      </p:cBhvr>
                                      <p:tavLst>
                                        <p:tav tm="0">
                                          <p:val>
                                            <p:fltVal val="0"/>
                                          </p:val>
                                        </p:tav>
                                        <p:tav tm="100000">
                                          <p:val>
                                            <p:strVal val="#ppt_w"/>
                                          </p:val>
                                        </p:tav>
                                      </p:tavLst>
                                    </p:anim>
                                    <p:anim calcmode="lin" valueType="num">
                                      <p:cBhvr>
                                        <p:cTn id="64" dur="500" fill="hold"/>
                                        <p:tgtEl>
                                          <p:spTgt spid="16"/>
                                        </p:tgtEl>
                                        <p:attrNameLst>
                                          <p:attrName>ppt_h</p:attrName>
                                        </p:attrNameLst>
                                      </p:cBhvr>
                                      <p:tavLst>
                                        <p:tav tm="0">
                                          <p:val>
                                            <p:fltVal val="0"/>
                                          </p:val>
                                        </p:tav>
                                        <p:tav tm="100000">
                                          <p:val>
                                            <p:strVal val="#ppt_h"/>
                                          </p:val>
                                        </p:tav>
                                      </p:tavLst>
                                    </p:anim>
                                    <p:animEffect transition="in" filter="fade">
                                      <p:cBhvr>
                                        <p:cTn id="65" dur="500"/>
                                        <p:tgtEl>
                                          <p:spTgt spid="16"/>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nodeType="clickEffect">
                                  <p:stCondLst>
                                    <p:cond delay="0"/>
                                  </p:stCondLst>
                                  <p:childTnLst>
                                    <p:set>
                                      <p:cBhvr>
                                        <p:cTn id="69" dur="1" fill="hold">
                                          <p:stCondLst>
                                            <p:cond delay="0"/>
                                          </p:stCondLst>
                                        </p:cTn>
                                        <p:tgtEl>
                                          <p:spTgt spid="31"/>
                                        </p:tgtEl>
                                        <p:attrNameLst>
                                          <p:attrName>style.visibility</p:attrName>
                                        </p:attrNameLst>
                                      </p:cBhvr>
                                      <p:to>
                                        <p:strVal val="visible"/>
                                      </p:to>
                                    </p:set>
                                    <p:anim calcmode="lin" valueType="num">
                                      <p:cBhvr additive="base">
                                        <p:cTn id="70" dur="500" fill="hold"/>
                                        <p:tgtEl>
                                          <p:spTgt spid="31"/>
                                        </p:tgtEl>
                                        <p:attrNameLst>
                                          <p:attrName>ppt_x</p:attrName>
                                        </p:attrNameLst>
                                      </p:cBhvr>
                                      <p:tavLst>
                                        <p:tav tm="0">
                                          <p:val>
                                            <p:strVal val="#ppt_x"/>
                                          </p:val>
                                        </p:tav>
                                        <p:tav tm="100000">
                                          <p:val>
                                            <p:strVal val="#ppt_x"/>
                                          </p:val>
                                        </p:tav>
                                      </p:tavLst>
                                    </p:anim>
                                    <p:anim calcmode="lin" valueType="num">
                                      <p:cBhvr additive="base">
                                        <p:cTn id="71"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nodeType="clickEffect">
                                  <p:stCondLst>
                                    <p:cond delay="0"/>
                                  </p:stCondLst>
                                  <p:childTnLst>
                                    <p:set>
                                      <p:cBhvr>
                                        <p:cTn id="75" dur="1" fill="hold">
                                          <p:stCondLst>
                                            <p:cond delay="0"/>
                                          </p:stCondLst>
                                        </p:cTn>
                                        <p:tgtEl>
                                          <p:spTgt spid="27"/>
                                        </p:tgtEl>
                                        <p:attrNameLst>
                                          <p:attrName>style.visibility</p:attrName>
                                        </p:attrNameLst>
                                      </p:cBhvr>
                                      <p:to>
                                        <p:strVal val="visible"/>
                                      </p:to>
                                    </p:set>
                                    <p:anim calcmode="lin" valueType="num">
                                      <p:cBhvr additive="base">
                                        <p:cTn id="76" dur="500" fill="hold"/>
                                        <p:tgtEl>
                                          <p:spTgt spid="27"/>
                                        </p:tgtEl>
                                        <p:attrNameLst>
                                          <p:attrName>ppt_x</p:attrName>
                                        </p:attrNameLst>
                                      </p:cBhvr>
                                      <p:tavLst>
                                        <p:tav tm="0">
                                          <p:val>
                                            <p:strVal val="#ppt_x"/>
                                          </p:val>
                                        </p:tav>
                                        <p:tav tm="100000">
                                          <p:val>
                                            <p:strVal val="#ppt_x"/>
                                          </p:val>
                                        </p:tav>
                                      </p:tavLst>
                                    </p:anim>
                                    <p:anim calcmode="lin" valueType="num">
                                      <p:cBhvr additive="base">
                                        <p:cTn id="77"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31" presetClass="entr" presetSubtype="0" fill="hold" grpId="0" nodeType="clickEffect">
                                  <p:stCondLst>
                                    <p:cond delay="0"/>
                                  </p:stCondLst>
                                  <p:childTnLst>
                                    <p:set>
                                      <p:cBhvr>
                                        <p:cTn id="81" dur="1" fill="hold">
                                          <p:stCondLst>
                                            <p:cond delay="0"/>
                                          </p:stCondLst>
                                        </p:cTn>
                                        <p:tgtEl>
                                          <p:spTgt spid="43"/>
                                        </p:tgtEl>
                                        <p:attrNameLst>
                                          <p:attrName>style.visibility</p:attrName>
                                        </p:attrNameLst>
                                      </p:cBhvr>
                                      <p:to>
                                        <p:strVal val="visible"/>
                                      </p:to>
                                    </p:set>
                                    <p:anim calcmode="lin" valueType="num">
                                      <p:cBhvr>
                                        <p:cTn id="82" dur="1000" fill="hold"/>
                                        <p:tgtEl>
                                          <p:spTgt spid="43"/>
                                        </p:tgtEl>
                                        <p:attrNameLst>
                                          <p:attrName>ppt_w</p:attrName>
                                        </p:attrNameLst>
                                      </p:cBhvr>
                                      <p:tavLst>
                                        <p:tav tm="0">
                                          <p:val>
                                            <p:fltVal val="0"/>
                                          </p:val>
                                        </p:tav>
                                        <p:tav tm="100000">
                                          <p:val>
                                            <p:strVal val="#ppt_w"/>
                                          </p:val>
                                        </p:tav>
                                      </p:tavLst>
                                    </p:anim>
                                    <p:anim calcmode="lin" valueType="num">
                                      <p:cBhvr>
                                        <p:cTn id="83" dur="1000" fill="hold"/>
                                        <p:tgtEl>
                                          <p:spTgt spid="43"/>
                                        </p:tgtEl>
                                        <p:attrNameLst>
                                          <p:attrName>ppt_h</p:attrName>
                                        </p:attrNameLst>
                                      </p:cBhvr>
                                      <p:tavLst>
                                        <p:tav tm="0">
                                          <p:val>
                                            <p:fltVal val="0"/>
                                          </p:val>
                                        </p:tav>
                                        <p:tav tm="100000">
                                          <p:val>
                                            <p:strVal val="#ppt_h"/>
                                          </p:val>
                                        </p:tav>
                                      </p:tavLst>
                                    </p:anim>
                                    <p:anim calcmode="lin" valueType="num">
                                      <p:cBhvr>
                                        <p:cTn id="84" dur="1000" fill="hold"/>
                                        <p:tgtEl>
                                          <p:spTgt spid="43"/>
                                        </p:tgtEl>
                                        <p:attrNameLst>
                                          <p:attrName>style.rotation</p:attrName>
                                        </p:attrNameLst>
                                      </p:cBhvr>
                                      <p:tavLst>
                                        <p:tav tm="0">
                                          <p:val>
                                            <p:fltVal val="90"/>
                                          </p:val>
                                        </p:tav>
                                        <p:tav tm="100000">
                                          <p:val>
                                            <p:fltVal val="0"/>
                                          </p:val>
                                        </p:tav>
                                      </p:tavLst>
                                    </p:anim>
                                    <p:animEffect transition="in" filter="fade">
                                      <p:cBhvr>
                                        <p:cTn id="85" dur="1000"/>
                                        <p:tgtEl>
                                          <p:spTgt spid="43"/>
                                        </p:tgtEl>
                                      </p:cBhvr>
                                    </p:animEffect>
                                  </p:childTnLst>
                                </p:cTn>
                              </p:par>
                            </p:childTnLst>
                          </p:cTn>
                        </p:par>
                      </p:childTnLst>
                    </p:cTn>
                  </p:par>
                  <p:par>
                    <p:cTn id="86" fill="hold">
                      <p:stCondLst>
                        <p:cond delay="indefinite"/>
                      </p:stCondLst>
                      <p:childTnLst>
                        <p:par>
                          <p:cTn id="87" fill="hold">
                            <p:stCondLst>
                              <p:cond delay="0"/>
                            </p:stCondLst>
                            <p:childTnLst>
                              <p:par>
                                <p:cTn id="88" presetID="31" presetClass="entr" presetSubtype="0" fill="hold" grpId="0" nodeType="clickEffect">
                                  <p:stCondLst>
                                    <p:cond delay="0"/>
                                  </p:stCondLst>
                                  <p:childTnLst>
                                    <p:set>
                                      <p:cBhvr>
                                        <p:cTn id="89" dur="1" fill="hold">
                                          <p:stCondLst>
                                            <p:cond delay="0"/>
                                          </p:stCondLst>
                                        </p:cTn>
                                        <p:tgtEl>
                                          <p:spTgt spid="40"/>
                                        </p:tgtEl>
                                        <p:attrNameLst>
                                          <p:attrName>style.visibility</p:attrName>
                                        </p:attrNameLst>
                                      </p:cBhvr>
                                      <p:to>
                                        <p:strVal val="visible"/>
                                      </p:to>
                                    </p:set>
                                    <p:anim calcmode="lin" valueType="num">
                                      <p:cBhvr>
                                        <p:cTn id="90" dur="1000" fill="hold"/>
                                        <p:tgtEl>
                                          <p:spTgt spid="40"/>
                                        </p:tgtEl>
                                        <p:attrNameLst>
                                          <p:attrName>ppt_w</p:attrName>
                                        </p:attrNameLst>
                                      </p:cBhvr>
                                      <p:tavLst>
                                        <p:tav tm="0">
                                          <p:val>
                                            <p:fltVal val="0"/>
                                          </p:val>
                                        </p:tav>
                                        <p:tav tm="100000">
                                          <p:val>
                                            <p:strVal val="#ppt_w"/>
                                          </p:val>
                                        </p:tav>
                                      </p:tavLst>
                                    </p:anim>
                                    <p:anim calcmode="lin" valueType="num">
                                      <p:cBhvr>
                                        <p:cTn id="91" dur="1000" fill="hold"/>
                                        <p:tgtEl>
                                          <p:spTgt spid="40"/>
                                        </p:tgtEl>
                                        <p:attrNameLst>
                                          <p:attrName>ppt_h</p:attrName>
                                        </p:attrNameLst>
                                      </p:cBhvr>
                                      <p:tavLst>
                                        <p:tav tm="0">
                                          <p:val>
                                            <p:fltVal val="0"/>
                                          </p:val>
                                        </p:tav>
                                        <p:tav tm="100000">
                                          <p:val>
                                            <p:strVal val="#ppt_h"/>
                                          </p:val>
                                        </p:tav>
                                      </p:tavLst>
                                    </p:anim>
                                    <p:anim calcmode="lin" valueType="num">
                                      <p:cBhvr>
                                        <p:cTn id="92" dur="1000" fill="hold"/>
                                        <p:tgtEl>
                                          <p:spTgt spid="40"/>
                                        </p:tgtEl>
                                        <p:attrNameLst>
                                          <p:attrName>style.rotation</p:attrName>
                                        </p:attrNameLst>
                                      </p:cBhvr>
                                      <p:tavLst>
                                        <p:tav tm="0">
                                          <p:val>
                                            <p:fltVal val="90"/>
                                          </p:val>
                                        </p:tav>
                                        <p:tav tm="100000">
                                          <p:val>
                                            <p:fltVal val="0"/>
                                          </p:val>
                                        </p:tav>
                                      </p:tavLst>
                                    </p:anim>
                                    <p:animEffect transition="in" filter="fade">
                                      <p:cBhvr>
                                        <p:cTn id="93" dur="1000"/>
                                        <p:tgtEl>
                                          <p:spTgt spid="40"/>
                                        </p:tgtEl>
                                      </p:cBhvr>
                                    </p:animEffect>
                                  </p:childTnLst>
                                </p:cTn>
                              </p:par>
                            </p:childTnLst>
                          </p:cTn>
                        </p:par>
                      </p:childTnLst>
                    </p:cTn>
                  </p:par>
                  <p:par>
                    <p:cTn id="94" fill="hold">
                      <p:stCondLst>
                        <p:cond delay="indefinite"/>
                      </p:stCondLst>
                      <p:childTnLst>
                        <p:par>
                          <p:cTn id="95" fill="hold">
                            <p:stCondLst>
                              <p:cond delay="0"/>
                            </p:stCondLst>
                            <p:childTnLst>
                              <p:par>
                                <p:cTn id="96" presetID="31" presetClass="entr" presetSubtype="0" fill="hold" grpId="0" nodeType="clickEffect">
                                  <p:stCondLst>
                                    <p:cond delay="0"/>
                                  </p:stCondLst>
                                  <p:childTnLst>
                                    <p:set>
                                      <p:cBhvr>
                                        <p:cTn id="97" dur="1" fill="hold">
                                          <p:stCondLst>
                                            <p:cond delay="0"/>
                                          </p:stCondLst>
                                        </p:cTn>
                                        <p:tgtEl>
                                          <p:spTgt spid="41"/>
                                        </p:tgtEl>
                                        <p:attrNameLst>
                                          <p:attrName>style.visibility</p:attrName>
                                        </p:attrNameLst>
                                      </p:cBhvr>
                                      <p:to>
                                        <p:strVal val="visible"/>
                                      </p:to>
                                    </p:set>
                                    <p:anim calcmode="lin" valueType="num">
                                      <p:cBhvr>
                                        <p:cTn id="98" dur="1000" fill="hold"/>
                                        <p:tgtEl>
                                          <p:spTgt spid="41"/>
                                        </p:tgtEl>
                                        <p:attrNameLst>
                                          <p:attrName>ppt_w</p:attrName>
                                        </p:attrNameLst>
                                      </p:cBhvr>
                                      <p:tavLst>
                                        <p:tav tm="0">
                                          <p:val>
                                            <p:fltVal val="0"/>
                                          </p:val>
                                        </p:tav>
                                        <p:tav tm="100000">
                                          <p:val>
                                            <p:strVal val="#ppt_w"/>
                                          </p:val>
                                        </p:tav>
                                      </p:tavLst>
                                    </p:anim>
                                    <p:anim calcmode="lin" valueType="num">
                                      <p:cBhvr>
                                        <p:cTn id="99" dur="1000" fill="hold"/>
                                        <p:tgtEl>
                                          <p:spTgt spid="41"/>
                                        </p:tgtEl>
                                        <p:attrNameLst>
                                          <p:attrName>ppt_h</p:attrName>
                                        </p:attrNameLst>
                                      </p:cBhvr>
                                      <p:tavLst>
                                        <p:tav tm="0">
                                          <p:val>
                                            <p:fltVal val="0"/>
                                          </p:val>
                                        </p:tav>
                                        <p:tav tm="100000">
                                          <p:val>
                                            <p:strVal val="#ppt_h"/>
                                          </p:val>
                                        </p:tav>
                                      </p:tavLst>
                                    </p:anim>
                                    <p:anim calcmode="lin" valueType="num">
                                      <p:cBhvr>
                                        <p:cTn id="100" dur="1000" fill="hold"/>
                                        <p:tgtEl>
                                          <p:spTgt spid="41"/>
                                        </p:tgtEl>
                                        <p:attrNameLst>
                                          <p:attrName>style.rotation</p:attrName>
                                        </p:attrNameLst>
                                      </p:cBhvr>
                                      <p:tavLst>
                                        <p:tav tm="0">
                                          <p:val>
                                            <p:fltVal val="90"/>
                                          </p:val>
                                        </p:tav>
                                        <p:tav tm="100000">
                                          <p:val>
                                            <p:fltVal val="0"/>
                                          </p:val>
                                        </p:tav>
                                      </p:tavLst>
                                    </p:anim>
                                    <p:animEffect transition="in" filter="fade">
                                      <p:cBhvr>
                                        <p:cTn id="101" dur="1000"/>
                                        <p:tgtEl>
                                          <p:spTgt spid="41"/>
                                        </p:tgtEl>
                                      </p:cBhvr>
                                    </p:animEffect>
                                  </p:childTnLst>
                                </p:cTn>
                              </p:par>
                            </p:childTnLst>
                          </p:cTn>
                        </p:par>
                      </p:childTnLst>
                    </p:cTn>
                  </p:par>
                  <p:par>
                    <p:cTn id="102" fill="hold">
                      <p:stCondLst>
                        <p:cond delay="indefinite"/>
                      </p:stCondLst>
                      <p:childTnLst>
                        <p:par>
                          <p:cTn id="103" fill="hold">
                            <p:stCondLst>
                              <p:cond delay="0"/>
                            </p:stCondLst>
                            <p:childTnLst>
                              <p:par>
                                <p:cTn id="104" presetID="2" presetClass="entr" presetSubtype="4" fill="hold" nodeType="clickEffect">
                                  <p:stCondLst>
                                    <p:cond delay="0"/>
                                  </p:stCondLst>
                                  <p:childTnLst>
                                    <p:set>
                                      <p:cBhvr>
                                        <p:cTn id="105" dur="1" fill="hold">
                                          <p:stCondLst>
                                            <p:cond delay="0"/>
                                          </p:stCondLst>
                                        </p:cTn>
                                        <p:tgtEl>
                                          <p:spTgt spid="34"/>
                                        </p:tgtEl>
                                        <p:attrNameLst>
                                          <p:attrName>style.visibility</p:attrName>
                                        </p:attrNameLst>
                                      </p:cBhvr>
                                      <p:to>
                                        <p:strVal val="visible"/>
                                      </p:to>
                                    </p:set>
                                    <p:anim calcmode="lin" valueType="num">
                                      <p:cBhvr additive="base">
                                        <p:cTn id="106" dur="500" fill="hold"/>
                                        <p:tgtEl>
                                          <p:spTgt spid="34"/>
                                        </p:tgtEl>
                                        <p:attrNameLst>
                                          <p:attrName>ppt_x</p:attrName>
                                        </p:attrNameLst>
                                      </p:cBhvr>
                                      <p:tavLst>
                                        <p:tav tm="0">
                                          <p:val>
                                            <p:strVal val="#ppt_x"/>
                                          </p:val>
                                        </p:tav>
                                        <p:tav tm="100000">
                                          <p:val>
                                            <p:strVal val="#ppt_x"/>
                                          </p:val>
                                        </p:tav>
                                      </p:tavLst>
                                    </p:anim>
                                    <p:anim calcmode="lin" valueType="num">
                                      <p:cBhvr additive="base">
                                        <p:cTn id="107"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26" presetClass="entr" presetSubtype="0" fill="hold" grpId="0" nodeType="clickEffect">
                                  <p:stCondLst>
                                    <p:cond delay="0"/>
                                  </p:stCondLst>
                                  <p:childTnLst>
                                    <p:set>
                                      <p:cBhvr>
                                        <p:cTn id="111" dur="1" fill="hold">
                                          <p:stCondLst>
                                            <p:cond delay="0"/>
                                          </p:stCondLst>
                                        </p:cTn>
                                        <p:tgtEl>
                                          <p:spTgt spid="42"/>
                                        </p:tgtEl>
                                        <p:attrNameLst>
                                          <p:attrName>style.visibility</p:attrName>
                                        </p:attrNameLst>
                                      </p:cBhvr>
                                      <p:to>
                                        <p:strVal val="visible"/>
                                      </p:to>
                                    </p:set>
                                    <p:animEffect transition="in" filter="wipe(down)">
                                      <p:cBhvr>
                                        <p:cTn id="112" dur="580">
                                          <p:stCondLst>
                                            <p:cond delay="0"/>
                                          </p:stCondLst>
                                        </p:cTn>
                                        <p:tgtEl>
                                          <p:spTgt spid="42"/>
                                        </p:tgtEl>
                                      </p:cBhvr>
                                    </p:animEffect>
                                    <p:anim calcmode="lin" valueType="num">
                                      <p:cBhvr>
                                        <p:cTn id="113" dur="1822" tmFilter="0,0; 0.14,0.36; 0.43,0.73; 0.71,0.91; 1.0,1.0">
                                          <p:stCondLst>
                                            <p:cond delay="0"/>
                                          </p:stCondLst>
                                        </p:cTn>
                                        <p:tgtEl>
                                          <p:spTgt spid="42"/>
                                        </p:tgtEl>
                                        <p:attrNameLst>
                                          <p:attrName>ppt_x</p:attrName>
                                        </p:attrNameLst>
                                      </p:cBhvr>
                                      <p:tavLst>
                                        <p:tav tm="0">
                                          <p:val>
                                            <p:strVal val="#ppt_x-0.25"/>
                                          </p:val>
                                        </p:tav>
                                        <p:tav tm="100000">
                                          <p:val>
                                            <p:strVal val="#ppt_x"/>
                                          </p:val>
                                        </p:tav>
                                      </p:tavLst>
                                    </p:anim>
                                    <p:anim calcmode="lin" valueType="num">
                                      <p:cBhvr>
                                        <p:cTn id="114" dur="664" tmFilter="0.0,0.0; 0.25,0.07; 0.50,0.2; 0.75,0.467; 1.0,1.0">
                                          <p:stCondLst>
                                            <p:cond delay="0"/>
                                          </p:stCondLst>
                                        </p:cTn>
                                        <p:tgtEl>
                                          <p:spTgt spid="42"/>
                                        </p:tgtEl>
                                        <p:attrNameLst>
                                          <p:attrName>ppt_y</p:attrName>
                                        </p:attrNameLst>
                                      </p:cBhvr>
                                      <p:tavLst>
                                        <p:tav tm="0" fmla="#ppt_y-sin(pi*$)/3">
                                          <p:val>
                                            <p:fltVal val="0.5"/>
                                          </p:val>
                                        </p:tav>
                                        <p:tav tm="100000">
                                          <p:val>
                                            <p:fltVal val="1"/>
                                          </p:val>
                                        </p:tav>
                                      </p:tavLst>
                                    </p:anim>
                                    <p:anim calcmode="lin" valueType="num">
                                      <p:cBhvr>
                                        <p:cTn id="115" dur="664" tmFilter="0, 0; 0.125,0.2665; 0.25,0.4; 0.375,0.465; 0.5,0.5;  0.625,0.535; 0.75,0.6; 0.875,0.7335; 1,1">
                                          <p:stCondLst>
                                            <p:cond delay="664"/>
                                          </p:stCondLst>
                                        </p:cTn>
                                        <p:tgtEl>
                                          <p:spTgt spid="42"/>
                                        </p:tgtEl>
                                        <p:attrNameLst>
                                          <p:attrName>ppt_y</p:attrName>
                                        </p:attrNameLst>
                                      </p:cBhvr>
                                      <p:tavLst>
                                        <p:tav tm="0" fmla="#ppt_y-sin(pi*$)/9">
                                          <p:val>
                                            <p:fltVal val="0"/>
                                          </p:val>
                                        </p:tav>
                                        <p:tav tm="100000">
                                          <p:val>
                                            <p:fltVal val="1"/>
                                          </p:val>
                                        </p:tav>
                                      </p:tavLst>
                                    </p:anim>
                                    <p:anim calcmode="lin" valueType="num">
                                      <p:cBhvr>
                                        <p:cTn id="116" dur="332" tmFilter="0, 0; 0.125,0.2665; 0.25,0.4; 0.375,0.465; 0.5,0.5;  0.625,0.535; 0.75,0.6; 0.875,0.7335; 1,1">
                                          <p:stCondLst>
                                            <p:cond delay="1324"/>
                                          </p:stCondLst>
                                        </p:cTn>
                                        <p:tgtEl>
                                          <p:spTgt spid="42"/>
                                        </p:tgtEl>
                                        <p:attrNameLst>
                                          <p:attrName>ppt_y</p:attrName>
                                        </p:attrNameLst>
                                      </p:cBhvr>
                                      <p:tavLst>
                                        <p:tav tm="0" fmla="#ppt_y-sin(pi*$)/27">
                                          <p:val>
                                            <p:fltVal val="0"/>
                                          </p:val>
                                        </p:tav>
                                        <p:tav tm="100000">
                                          <p:val>
                                            <p:fltVal val="1"/>
                                          </p:val>
                                        </p:tav>
                                      </p:tavLst>
                                    </p:anim>
                                    <p:anim calcmode="lin" valueType="num">
                                      <p:cBhvr>
                                        <p:cTn id="117" dur="164" tmFilter="0, 0; 0.125,0.2665; 0.25,0.4; 0.375,0.465; 0.5,0.5;  0.625,0.535; 0.75,0.6; 0.875,0.7335; 1,1">
                                          <p:stCondLst>
                                            <p:cond delay="1656"/>
                                          </p:stCondLst>
                                        </p:cTn>
                                        <p:tgtEl>
                                          <p:spTgt spid="42"/>
                                        </p:tgtEl>
                                        <p:attrNameLst>
                                          <p:attrName>ppt_y</p:attrName>
                                        </p:attrNameLst>
                                      </p:cBhvr>
                                      <p:tavLst>
                                        <p:tav tm="0" fmla="#ppt_y-sin(pi*$)/81">
                                          <p:val>
                                            <p:fltVal val="0"/>
                                          </p:val>
                                        </p:tav>
                                        <p:tav tm="100000">
                                          <p:val>
                                            <p:fltVal val="1"/>
                                          </p:val>
                                        </p:tav>
                                      </p:tavLst>
                                    </p:anim>
                                    <p:animScale>
                                      <p:cBhvr>
                                        <p:cTn id="118" dur="26">
                                          <p:stCondLst>
                                            <p:cond delay="650"/>
                                          </p:stCondLst>
                                        </p:cTn>
                                        <p:tgtEl>
                                          <p:spTgt spid="42"/>
                                        </p:tgtEl>
                                      </p:cBhvr>
                                      <p:to x="100000" y="60000"/>
                                    </p:animScale>
                                    <p:animScale>
                                      <p:cBhvr>
                                        <p:cTn id="119" dur="166" decel="50000">
                                          <p:stCondLst>
                                            <p:cond delay="676"/>
                                          </p:stCondLst>
                                        </p:cTn>
                                        <p:tgtEl>
                                          <p:spTgt spid="42"/>
                                        </p:tgtEl>
                                      </p:cBhvr>
                                      <p:to x="100000" y="100000"/>
                                    </p:animScale>
                                    <p:animScale>
                                      <p:cBhvr>
                                        <p:cTn id="120" dur="26">
                                          <p:stCondLst>
                                            <p:cond delay="1312"/>
                                          </p:stCondLst>
                                        </p:cTn>
                                        <p:tgtEl>
                                          <p:spTgt spid="42"/>
                                        </p:tgtEl>
                                      </p:cBhvr>
                                      <p:to x="100000" y="80000"/>
                                    </p:animScale>
                                    <p:animScale>
                                      <p:cBhvr>
                                        <p:cTn id="121" dur="166" decel="50000">
                                          <p:stCondLst>
                                            <p:cond delay="1338"/>
                                          </p:stCondLst>
                                        </p:cTn>
                                        <p:tgtEl>
                                          <p:spTgt spid="42"/>
                                        </p:tgtEl>
                                      </p:cBhvr>
                                      <p:to x="100000" y="100000"/>
                                    </p:animScale>
                                    <p:animScale>
                                      <p:cBhvr>
                                        <p:cTn id="122" dur="26">
                                          <p:stCondLst>
                                            <p:cond delay="1642"/>
                                          </p:stCondLst>
                                        </p:cTn>
                                        <p:tgtEl>
                                          <p:spTgt spid="42"/>
                                        </p:tgtEl>
                                      </p:cBhvr>
                                      <p:to x="100000" y="90000"/>
                                    </p:animScale>
                                    <p:animScale>
                                      <p:cBhvr>
                                        <p:cTn id="123" dur="166" decel="50000">
                                          <p:stCondLst>
                                            <p:cond delay="1668"/>
                                          </p:stCondLst>
                                        </p:cTn>
                                        <p:tgtEl>
                                          <p:spTgt spid="42"/>
                                        </p:tgtEl>
                                      </p:cBhvr>
                                      <p:to x="100000" y="100000"/>
                                    </p:animScale>
                                    <p:animScale>
                                      <p:cBhvr>
                                        <p:cTn id="124" dur="26">
                                          <p:stCondLst>
                                            <p:cond delay="1808"/>
                                          </p:stCondLst>
                                        </p:cTn>
                                        <p:tgtEl>
                                          <p:spTgt spid="42"/>
                                        </p:tgtEl>
                                      </p:cBhvr>
                                      <p:to x="100000" y="95000"/>
                                    </p:animScale>
                                    <p:animScale>
                                      <p:cBhvr>
                                        <p:cTn id="125" dur="166" decel="50000">
                                          <p:stCondLst>
                                            <p:cond delay="1834"/>
                                          </p:stCondLst>
                                        </p:cTn>
                                        <p:tgtEl>
                                          <p:spTgt spid="42"/>
                                        </p:tgtEl>
                                      </p:cBhvr>
                                      <p:to x="100000" y="100000"/>
                                    </p:animScale>
                                  </p:childTnLst>
                                </p:cTn>
                              </p:par>
                            </p:childTnLst>
                          </p:cTn>
                        </p:par>
                      </p:childTnLst>
                    </p:cTn>
                  </p:par>
                  <p:par>
                    <p:cTn id="126" fill="hold">
                      <p:stCondLst>
                        <p:cond delay="indefinite"/>
                      </p:stCondLst>
                      <p:childTnLst>
                        <p:par>
                          <p:cTn id="127" fill="hold">
                            <p:stCondLst>
                              <p:cond delay="0"/>
                            </p:stCondLst>
                            <p:childTnLst>
                              <p:par>
                                <p:cTn id="128" presetID="2" presetClass="entr" presetSubtype="4" fill="hold" nodeType="clickEffect">
                                  <p:stCondLst>
                                    <p:cond delay="0"/>
                                  </p:stCondLst>
                                  <p:childTnLst>
                                    <p:set>
                                      <p:cBhvr>
                                        <p:cTn id="129" dur="1" fill="hold">
                                          <p:stCondLst>
                                            <p:cond delay="0"/>
                                          </p:stCondLst>
                                        </p:cTn>
                                        <p:tgtEl>
                                          <p:spTgt spid="37"/>
                                        </p:tgtEl>
                                        <p:attrNameLst>
                                          <p:attrName>style.visibility</p:attrName>
                                        </p:attrNameLst>
                                      </p:cBhvr>
                                      <p:to>
                                        <p:strVal val="visible"/>
                                      </p:to>
                                    </p:set>
                                    <p:anim calcmode="lin" valueType="num">
                                      <p:cBhvr additive="base">
                                        <p:cTn id="130" dur="500" fill="hold"/>
                                        <p:tgtEl>
                                          <p:spTgt spid="37"/>
                                        </p:tgtEl>
                                        <p:attrNameLst>
                                          <p:attrName>ppt_x</p:attrName>
                                        </p:attrNameLst>
                                      </p:cBhvr>
                                      <p:tavLst>
                                        <p:tav tm="0">
                                          <p:val>
                                            <p:strVal val="#ppt_x"/>
                                          </p:val>
                                        </p:tav>
                                        <p:tav tm="100000">
                                          <p:val>
                                            <p:strVal val="#ppt_x"/>
                                          </p:val>
                                        </p:tav>
                                      </p:tavLst>
                                    </p:anim>
                                    <p:anim calcmode="lin" valueType="num">
                                      <p:cBhvr additive="base">
                                        <p:cTn id="131"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3" grpId="0" animBg="1"/>
      <p:bldP spid="14" grpId="0" animBg="1"/>
      <p:bldP spid="20" grpId="0" animBg="1"/>
      <p:bldP spid="15" grpId="0" animBg="1"/>
      <p:bldP spid="40" grpId="0" animBg="1"/>
      <p:bldP spid="42" grpId="0" animBg="1"/>
      <p:bldP spid="16" grpId="0" animBg="1"/>
      <p:bldP spid="41" grpId="0" animBg="1"/>
      <p:bldP spid="4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1466392" y="16596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6" name="Rectangle 1"/>
          <p:cNvSpPr>
            <a:spLocks noChangeArrowheads="1"/>
          </p:cNvSpPr>
          <p:nvPr/>
        </p:nvSpPr>
        <p:spPr bwMode="auto">
          <a:xfrm>
            <a:off x="1159093" y="2896595"/>
            <a:ext cx="10150979" cy="646331"/>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a:t>Der Überschuss ist gem. §§ 4 Abs. 2, 15 Abs. 1, 29 Abs. 4 KostVfg an die Rechtsanwältin der Klägerin mit Kost18 zu erstatten.</a:t>
            </a:r>
          </a:p>
        </p:txBody>
      </p:sp>
      <p:sp>
        <p:nvSpPr>
          <p:cNvPr id="8" name="Rechteck 7"/>
          <p:cNvSpPr/>
          <p:nvPr/>
        </p:nvSpPr>
        <p:spPr>
          <a:xfrm>
            <a:off x="1159093" y="1234744"/>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Ergänzung zur SKR</a:t>
            </a: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a:t>
            </a:r>
          </a:p>
        </p:txBody>
      </p:sp>
    </p:spTree>
    <p:extLst>
      <p:ext uri="{BB962C8B-B14F-4D97-AF65-F5344CB8AC3E}">
        <p14:creationId xmlns:p14="http://schemas.microsoft.com/office/powerpoint/2010/main" val="299498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dirty="0"/>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69352">
            <a:off x="284783" y="294043"/>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 name="Rechteck 1">
            <a:extLst>
              <a:ext uri="{FF2B5EF4-FFF2-40B4-BE49-F238E27FC236}">
                <a16:creationId xmlns:a16="http://schemas.microsoft.com/office/drawing/2014/main" id="{3913C65A-C6F3-457C-994F-07C1337546DC}"/>
              </a:ext>
            </a:extLst>
          </p:cNvPr>
          <p:cNvSpPr/>
          <p:nvPr/>
        </p:nvSpPr>
        <p:spPr>
          <a:xfrm>
            <a:off x="1666407" y="1112776"/>
            <a:ext cx="1326424" cy="42915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a:solidFill>
                <a:schemeClr val="tx1"/>
              </a:solidFill>
            </a:endParaRPr>
          </a:p>
          <a:p>
            <a:endParaRPr lang="de-DE" sz="2000" b="1" dirty="0">
              <a:solidFill>
                <a:schemeClr val="tx1"/>
              </a:solidFill>
            </a:endParaRPr>
          </a:p>
          <a:p>
            <a:r>
              <a:rPr lang="de-DE" sz="2000" b="1" dirty="0">
                <a:solidFill>
                  <a:schemeClr val="tx1"/>
                </a:solidFill>
              </a:rPr>
              <a:t>Aufgabe 1</a:t>
            </a:r>
          </a:p>
          <a:p>
            <a:endParaRPr lang="de-DE" sz="2000" b="1" dirty="0">
              <a:solidFill>
                <a:schemeClr val="tx1"/>
              </a:solidFill>
            </a:endParaRPr>
          </a:p>
          <a:p>
            <a:endParaRPr lang="de-DE" sz="2000" b="1" dirty="0">
              <a:solidFill>
                <a:schemeClr val="tx1"/>
              </a:solidFill>
            </a:endParaRPr>
          </a:p>
        </p:txBody>
      </p:sp>
      <p:sp>
        <p:nvSpPr>
          <p:cNvPr id="8" name="Rechteck 7">
            <a:extLst>
              <a:ext uri="{FF2B5EF4-FFF2-40B4-BE49-F238E27FC236}">
                <a16:creationId xmlns:a16="http://schemas.microsoft.com/office/drawing/2014/main" id="{A6C3B303-E9F8-46C2-A907-C8A32EC9148B}"/>
              </a:ext>
            </a:extLst>
          </p:cNvPr>
          <p:cNvSpPr/>
          <p:nvPr/>
        </p:nvSpPr>
        <p:spPr>
          <a:xfrm>
            <a:off x="1666408" y="1769695"/>
            <a:ext cx="4674432" cy="11683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solidFill>
                <a:schemeClr val="tx1"/>
              </a:solidFill>
            </a:endParaRPr>
          </a:p>
          <a:p>
            <a:endParaRPr lang="de-DE" sz="2000" dirty="0">
              <a:solidFill>
                <a:schemeClr val="tx1"/>
              </a:solidFill>
            </a:endParaRPr>
          </a:p>
          <a:p>
            <a:r>
              <a:rPr lang="de-DE" sz="2000" dirty="0">
                <a:solidFill>
                  <a:schemeClr val="tx1"/>
                </a:solidFill>
              </a:rPr>
              <a:t>Klageantrag zu 1)</a:t>
            </a:r>
          </a:p>
          <a:p>
            <a:r>
              <a:rPr lang="de-DE" sz="2000" dirty="0">
                <a:solidFill>
                  <a:schemeClr val="tx1"/>
                </a:solidFill>
              </a:rPr>
              <a:t>Streitwert für die Räumung ergibt sich aus</a:t>
            </a:r>
          </a:p>
          <a:p>
            <a:endParaRPr lang="de-DE" sz="2000" dirty="0">
              <a:solidFill>
                <a:schemeClr val="tx1"/>
              </a:solidFill>
            </a:endParaRPr>
          </a:p>
          <a:p>
            <a:endParaRPr lang="de-DE" sz="2000" dirty="0">
              <a:solidFill>
                <a:schemeClr val="tx1"/>
              </a:solidFill>
            </a:endParaRPr>
          </a:p>
        </p:txBody>
      </p:sp>
      <p:sp>
        <p:nvSpPr>
          <p:cNvPr id="10" name="Rechteck 9">
            <a:extLst>
              <a:ext uri="{FF2B5EF4-FFF2-40B4-BE49-F238E27FC236}">
                <a16:creationId xmlns:a16="http://schemas.microsoft.com/office/drawing/2014/main" id="{B273C40A-1BD2-4708-9F72-883E66E35A66}"/>
              </a:ext>
            </a:extLst>
          </p:cNvPr>
          <p:cNvSpPr/>
          <p:nvPr/>
        </p:nvSpPr>
        <p:spPr>
          <a:xfrm>
            <a:off x="1666408" y="2685909"/>
            <a:ext cx="4674432" cy="39602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solidFill>
                <a:schemeClr val="tx1"/>
              </a:solidFill>
            </a:endParaRPr>
          </a:p>
          <a:p>
            <a:endParaRPr lang="de-DE" sz="2000" dirty="0">
              <a:solidFill>
                <a:schemeClr val="tx1"/>
              </a:solidFill>
            </a:endParaRPr>
          </a:p>
          <a:p>
            <a:r>
              <a:rPr lang="de-DE" sz="2000" dirty="0">
                <a:solidFill>
                  <a:schemeClr val="tx1"/>
                </a:solidFill>
              </a:rPr>
              <a:t>§ 41 Abs. 2 GKG</a:t>
            </a:r>
          </a:p>
          <a:p>
            <a:endParaRPr lang="de-DE" sz="2000" dirty="0">
              <a:solidFill>
                <a:schemeClr val="tx1"/>
              </a:solidFill>
            </a:endParaRPr>
          </a:p>
          <a:p>
            <a:endParaRPr lang="de-DE" sz="2000" dirty="0">
              <a:solidFill>
                <a:schemeClr val="tx1"/>
              </a:solidFill>
            </a:endParaRPr>
          </a:p>
        </p:txBody>
      </p:sp>
      <p:sp>
        <p:nvSpPr>
          <p:cNvPr id="12" name="Rechteck 11">
            <a:extLst>
              <a:ext uri="{FF2B5EF4-FFF2-40B4-BE49-F238E27FC236}">
                <a16:creationId xmlns:a16="http://schemas.microsoft.com/office/drawing/2014/main" id="{5C1A4D2D-7CA1-4781-B0B6-B4BA0929FA8D}"/>
              </a:ext>
            </a:extLst>
          </p:cNvPr>
          <p:cNvSpPr/>
          <p:nvPr/>
        </p:nvSpPr>
        <p:spPr>
          <a:xfrm>
            <a:off x="6340839" y="2685908"/>
            <a:ext cx="3857389" cy="39602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solidFill>
                <a:schemeClr val="tx1"/>
              </a:solidFill>
            </a:endParaRPr>
          </a:p>
          <a:p>
            <a:endParaRPr lang="de-DE" sz="2000" dirty="0">
              <a:solidFill>
                <a:schemeClr val="tx1"/>
              </a:solidFill>
            </a:endParaRPr>
          </a:p>
          <a:p>
            <a:r>
              <a:rPr lang="de-DE" sz="2000" dirty="0">
                <a:solidFill>
                  <a:schemeClr val="tx1"/>
                </a:solidFill>
              </a:rPr>
              <a:t>(Nettokaltmiete x 12) = 7.800 EUR</a:t>
            </a:r>
          </a:p>
          <a:p>
            <a:endParaRPr lang="de-DE" sz="2000" dirty="0">
              <a:solidFill>
                <a:schemeClr val="tx1"/>
              </a:solidFill>
            </a:endParaRPr>
          </a:p>
          <a:p>
            <a:endParaRPr lang="de-DE" sz="2000" dirty="0">
              <a:solidFill>
                <a:schemeClr val="tx1"/>
              </a:solidFill>
            </a:endParaRPr>
          </a:p>
        </p:txBody>
      </p:sp>
      <p:sp>
        <p:nvSpPr>
          <p:cNvPr id="13" name="Rechteck 12">
            <a:extLst>
              <a:ext uri="{FF2B5EF4-FFF2-40B4-BE49-F238E27FC236}">
                <a16:creationId xmlns:a16="http://schemas.microsoft.com/office/drawing/2014/main" id="{81F5EECC-0DED-4AB4-99B2-B5DC9B09FC0D}"/>
              </a:ext>
            </a:extLst>
          </p:cNvPr>
          <p:cNvSpPr/>
          <p:nvPr/>
        </p:nvSpPr>
        <p:spPr>
          <a:xfrm>
            <a:off x="1666408" y="3304475"/>
            <a:ext cx="4674432" cy="82230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solidFill>
                <a:schemeClr val="tx1"/>
              </a:solidFill>
            </a:endParaRPr>
          </a:p>
          <a:p>
            <a:endParaRPr lang="de-DE" sz="2000" dirty="0">
              <a:solidFill>
                <a:schemeClr val="tx1"/>
              </a:solidFill>
            </a:endParaRPr>
          </a:p>
          <a:p>
            <a:r>
              <a:rPr lang="de-DE" sz="2000" dirty="0">
                <a:solidFill>
                  <a:schemeClr val="tx1"/>
                </a:solidFill>
              </a:rPr>
              <a:t>Klageantrag zu 2)</a:t>
            </a:r>
          </a:p>
          <a:p>
            <a:r>
              <a:rPr lang="de-DE" sz="2000" dirty="0">
                <a:solidFill>
                  <a:schemeClr val="tx1"/>
                </a:solidFill>
              </a:rPr>
              <a:t>Rückständige Mietforderung </a:t>
            </a:r>
          </a:p>
          <a:p>
            <a:endParaRPr lang="de-DE" sz="2000" dirty="0">
              <a:solidFill>
                <a:schemeClr val="tx1"/>
              </a:solidFill>
            </a:endParaRPr>
          </a:p>
          <a:p>
            <a:endParaRPr lang="de-DE" sz="2000" dirty="0">
              <a:solidFill>
                <a:schemeClr val="tx1"/>
              </a:solidFill>
            </a:endParaRPr>
          </a:p>
        </p:txBody>
      </p:sp>
      <p:sp>
        <p:nvSpPr>
          <p:cNvPr id="14" name="Rechteck 13">
            <a:extLst>
              <a:ext uri="{FF2B5EF4-FFF2-40B4-BE49-F238E27FC236}">
                <a16:creationId xmlns:a16="http://schemas.microsoft.com/office/drawing/2014/main" id="{B75CFB29-5406-440F-8977-888F930E04F3}"/>
              </a:ext>
            </a:extLst>
          </p:cNvPr>
          <p:cNvSpPr/>
          <p:nvPr/>
        </p:nvSpPr>
        <p:spPr>
          <a:xfrm>
            <a:off x="6328609" y="3715626"/>
            <a:ext cx="3857389" cy="39602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solidFill>
                <a:schemeClr val="tx1"/>
              </a:solidFill>
            </a:endParaRPr>
          </a:p>
          <a:p>
            <a:endParaRPr lang="de-DE" sz="2000" dirty="0">
              <a:solidFill>
                <a:schemeClr val="tx1"/>
              </a:solidFill>
            </a:endParaRPr>
          </a:p>
          <a:p>
            <a:r>
              <a:rPr lang="de-DE" sz="2000" dirty="0">
                <a:solidFill>
                  <a:schemeClr val="tx1"/>
                </a:solidFill>
              </a:rPr>
              <a:t>(Forderungssumme)   = 4.350 EUR</a:t>
            </a:r>
          </a:p>
          <a:p>
            <a:endParaRPr lang="de-DE" sz="2000" dirty="0">
              <a:solidFill>
                <a:schemeClr val="tx1"/>
              </a:solidFill>
            </a:endParaRPr>
          </a:p>
          <a:p>
            <a:endParaRPr lang="de-DE" sz="2000" dirty="0">
              <a:solidFill>
                <a:schemeClr val="tx1"/>
              </a:solidFill>
            </a:endParaRPr>
          </a:p>
        </p:txBody>
      </p:sp>
      <p:sp>
        <p:nvSpPr>
          <p:cNvPr id="15" name="Rechteck 14">
            <a:extLst>
              <a:ext uri="{FF2B5EF4-FFF2-40B4-BE49-F238E27FC236}">
                <a16:creationId xmlns:a16="http://schemas.microsoft.com/office/drawing/2014/main" id="{05B0BC97-8591-41B8-A1DD-D3253C586B1A}"/>
              </a:ext>
            </a:extLst>
          </p:cNvPr>
          <p:cNvSpPr/>
          <p:nvPr/>
        </p:nvSpPr>
        <p:spPr>
          <a:xfrm>
            <a:off x="1666408" y="4705312"/>
            <a:ext cx="4674432" cy="82230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solidFill>
                <a:schemeClr val="tx1"/>
              </a:solidFill>
            </a:endParaRPr>
          </a:p>
          <a:p>
            <a:endParaRPr lang="de-DE" sz="2000" dirty="0">
              <a:solidFill>
                <a:schemeClr val="tx1"/>
              </a:solidFill>
            </a:endParaRPr>
          </a:p>
          <a:p>
            <a:r>
              <a:rPr lang="de-DE" sz="2000" dirty="0">
                <a:solidFill>
                  <a:schemeClr val="tx1"/>
                </a:solidFill>
              </a:rPr>
              <a:t>Streitwerte sind zu addieren gem. </a:t>
            </a:r>
          </a:p>
          <a:p>
            <a:endParaRPr lang="de-DE" sz="2000" dirty="0">
              <a:solidFill>
                <a:schemeClr val="tx1"/>
              </a:solidFill>
            </a:endParaRPr>
          </a:p>
          <a:p>
            <a:endParaRPr lang="de-DE" sz="2000" dirty="0">
              <a:solidFill>
                <a:schemeClr val="tx1"/>
              </a:solidFill>
            </a:endParaRPr>
          </a:p>
        </p:txBody>
      </p:sp>
      <p:sp>
        <p:nvSpPr>
          <p:cNvPr id="16" name="Rechteck 15">
            <a:extLst>
              <a:ext uri="{FF2B5EF4-FFF2-40B4-BE49-F238E27FC236}">
                <a16:creationId xmlns:a16="http://schemas.microsoft.com/office/drawing/2014/main" id="{36CEEFD3-2F8D-4AFC-95BE-A721514FFB2E}"/>
              </a:ext>
            </a:extLst>
          </p:cNvPr>
          <p:cNvSpPr/>
          <p:nvPr/>
        </p:nvSpPr>
        <p:spPr>
          <a:xfrm>
            <a:off x="6340839" y="5329600"/>
            <a:ext cx="3857389" cy="39602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a:solidFill>
                <a:schemeClr val="tx1"/>
              </a:solidFill>
            </a:endParaRPr>
          </a:p>
          <a:p>
            <a:endParaRPr lang="de-DE" sz="2000" b="1" dirty="0">
              <a:solidFill>
                <a:schemeClr val="tx1"/>
              </a:solidFill>
            </a:endParaRPr>
          </a:p>
          <a:p>
            <a:r>
              <a:rPr lang="de-DE" sz="2000" b="1" dirty="0" err="1">
                <a:solidFill>
                  <a:schemeClr val="tx1"/>
                </a:solidFill>
              </a:rPr>
              <a:t>Gesamtsteitwert</a:t>
            </a:r>
            <a:r>
              <a:rPr lang="de-DE" sz="2000" b="1" dirty="0">
                <a:solidFill>
                  <a:schemeClr val="tx1"/>
                </a:solidFill>
              </a:rPr>
              <a:t>   = 12.150 EUR</a:t>
            </a:r>
          </a:p>
          <a:p>
            <a:endParaRPr lang="de-DE" sz="2000" b="1" dirty="0">
              <a:solidFill>
                <a:schemeClr val="tx1"/>
              </a:solidFill>
            </a:endParaRPr>
          </a:p>
          <a:p>
            <a:endParaRPr lang="de-DE" sz="2000" b="1" dirty="0">
              <a:solidFill>
                <a:schemeClr val="tx1"/>
              </a:solidFill>
            </a:endParaRPr>
          </a:p>
        </p:txBody>
      </p:sp>
      <p:sp>
        <p:nvSpPr>
          <p:cNvPr id="17" name="Rechteck 16">
            <a:extLst>
              <a:ext uri="{FF2B5EF4-FFF2-40B4-BE49-F238E27FC236}">
                <a16:creationId xmlns:a16="http://schemas.microsoft.com/office/drawing/2014/main" id="{CCF07C50-FF5B-4EF2-AE84-4276482F7611}"/>
              </a:ext>
            </a:extLst>
          </p:cNvPr>
          <p:cNvSpPr/>
          <p:nvPr/>
        </p:nvSpPr>
        <p:spPr>
          <a:xfrm>
            <a:off x="1666408" y="5349984"/>
            <a:ext cx="4674432" cy="39602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 39 Abs.1 GKG</a:t>
            </a:r>
            <a:endParaRPr lang="de-DE" sz="2000" dirty="0">
              <a:solidFill>
                <a:schemeClr val="tx1"/>
              </a:solidFill>
            </a:endParaRPr>
          </a:p>
        </p:txBody>
      </p:sp>
    </p:spTree>
    <p:extLst>
      <p:ext uri="{BB962C8B-B14F-4D97-AF65-F5344CB8AC3E}">
        <p14:creationId xmlns:p14="http://schemas.microsoft.com/office/powerpoint/2010/main" val="961791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ppt_x"/>
                                          </p:val>
                                        </p:tav>
                                        <p:tav tm="100000">
                                          <p:val>
                                            <p:strVal val="#ppt_x"/>
                                          </p:val>
                                        </p:tav>
                                      </p:tavLst>
                                    </p:anim>
                                    <p:anim calcmode="lin" valueType="num">
                                      <p:cBhvr additive="base">
                                        <p:cTn id="2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additive="base">
                                        <p:cTn id="39" dur="500" fill="hold"/>
                                        <p:tgtEl>
                                          <p:spTgt spid="13"/>
                                        </p:tgtEl>
                                        <p:attrNameLst>
                                          <p:attrName>ppt_x</p:attrName>
                                        </p:attrNameLst>
                                      </p:cBhvr>
                                      <p:tavLst>
                                        <p:tav tm="0">
                                          <p:val>
                                            <p:strVal val="#ppt_x"/>
                                          </p:val>
                                        </p:tav>
                                        <p:tav tm="100000">
                                          <p:val>
                                            <p:strVal val="#ppt_x"/>
                                          </p:val>
                                        </p:tav>
                                      </p:tavLst>
                                    </p:anim>
                                    <p:anim calcmode="lin" valueType="num">
                                      <p:cBhvr additive="base">
                                        <p:cTn id="4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fill="hold"/>
                                        <p:tgtEl>
                                          <p:spTgt spid="14"/>
                                        </p:tgtEl>
                                        <p:attrNameLst>
                                          <p:attrName>ppt_x</p:attrName>
                                        </p:attrNameLst>
                                      </p:cBhvr>
                                      <p:tavLst>
                                        <p:tav tm="0">
                                          <p:val>
                                            <p:strVal val="#ppt_x"/>
                                          </p:val>
                                        </p:tav>
                                        <p:tav tm="100000">
                                          <p:val>
                                            <p:strVal val="#ppt_x"/>
                                          </p:val>
                                        </p:tav>
                                      </p:tavLst>
                                    </p:anim>
                                    <p:anim calcmode="lin" valueType="num">
                                      <p:cBhvr additive="base">
                                        <p:cTn id="4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additive="base">
                                        <p:cTn id="51" dur="500" fill="hold"/>
                                        <p:tgtEl>
                                          <p:spTgt spid="15"/>
                                        </p:tgtEl>
                                        <p:attrNameLst>
                                          <p:attrName>ppt_x</p:attrName>
                                        </p:attrNameLst>
                                      </p:cBhvr>
                                      <p:tavLst>
                                        <p:tav tm="0">
                                          <p:val>
                                            <p:strVal val="#ppt_x"/>
                                          </p:val>
                                        </p:tav>
                                        <p:tav tm="100000">
                                          <p:val>
                                            <p:strVal val="#ppt_x"/>
                                          </p:val>
                                        </p:tav>
                                      </p:tavLst>
                                    </p:anim>
                                    <p:anim calcmode="lin" valueType="num">
                                      <p:cBhvr additive="base">
                                        <p:cTn id="5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ppt_x"/>
                                          </p:val>
                                        </p:tav>
                                        <p:tav tm="100000">
                                          <p:val>
                                            <p:strVal val="#ppt_x"/>
                                          </p:val>
                                        </p:tav>
                                      </p:tavLst>
                                    </p:anim>
                                    <p:anim calcmode="lin" valueType="num">
                                      <p:cBhvr additive="base">
                                        <p:cTn id="5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additive="base">
                                        <p:cTn id="63" dur="500" fill="hold"/>
                                        <p:tgtEl>
                                          <p:spTgt spid="16"/>
                                        </p:tgtEl>
                                        <p:attrNameLst>
                                          <p:attrName>ppt_x</p:attrName>
                                        </p:attrNameLst>
                                      </p:cBhvr>
                                      <p:tavLst>
                                        <p:tav tm="0">
                                          <p:val>
                                            <p:strVal val="#ppt_x"/>
                                          </p:val>
                                        </p:tav>
                                        <p:tav tm="100000">
                                          <p:val>
                                            <p:strVal val="#ppt_x"/>
                                          </p:val>
                                        </p:tav>
                                      </p:tavLst>
                                    </p:anim>
                                    <p:anim calcmode="lin" valueType="num">
                                      <p:cBhvr additive="base">
                                        <p:cTn id="6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8" grpId="0" animBg="1"/>
      <p:bldP spid="10" grpId="0" animBg="1"/>
      <p:bldP spid="12" grpId="0" animBg="1"/>
      <p:bldP spid="13" grpId="0" animBg="1"/>
      <p:bldP spid="14" grpId="0" animBg="1"/>
      <p:bldP spid="15" grpId="0" animBg="1"/>
      <p:bldP spid="16"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5" y="700423"/>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Aufgabe 2) - VKR</a:t>
            </a:r>
          </a:p>
        </p:txBody>
      </p:sp>
      <p:graphicFrame>
        <p:nvGraphicFramePr>
          <p:cNvPr id="5" name="Tabelle 4"/>
          <p:cNvGraphicFramePr>
            <a:graphicFrameLocks noGrp="1"/>
          </p:cNvGraphicFramePr>
          <p:nvPr>
            <p:extLst>
              <p:ext uri="{D42A27DB-BD31-4B8C-83A1-F6EECF244321}">
                <p14:modId xmlns:p14="http://schemas.microsoft.com/office/powerpoint/2010/main" val="806008741"/>
              </p:ext>
            </p:extLst>
          </p:nvPr>
        </p:nvGraphicFramePr>
        <p:xfrm>
          <a:off x="1431519" y="3163760"/>
          <a:ext cx="10150879" cy="2583053"/>
        </p:xfrm>
        <a:graphic>
          <a:graphicData uri="http://schemas.openxmlformats.org/drawingml/2006/table">
            <a:tbl>
              <a:tblPr firstRow="1" firstCol="1" bandRow="1">
                <a:tableStyleId>{5C22544A-7EE6-4342-B048-85BDC9FD1C3A}</a:tableStyleId>
              </a:tblPr>
              <a:tblGrid>
                <a:gridCol w="839451">
                  <a:extLst>
                    <a:ext uri="{9D8B030D-6E8A-4147-A177-3AD203B41FA5}">
                      <a16:colId xmlns:a16="http://schemas.microsoft.com/office/drawing/2014/main" val="3186664314"/>
                    </a:ext>
                  </a:extLst>
                </a:gridCol>
                <a:gridCol w="2769552">
                  <a:extLst>
                    <a:ext uri="{9D8B030D-6E8A-4147-A177-3AD203B41FA5}">
                      <a16:colId xmlns:a16="http://schemas.microsoft.com/office/drawing/2014/main" val="3164974163"/>
                    </a:ext>
                  </a:extLst>
                </a:gridCol>
                <a:gridCol w="1363353">
                  <a:extLst>
                    <a:ext uri="{9D8B030D-6E8A-4147-A177-3AD203B41FA5}">
                      <a16:colId xmlns:a16="http://schemas.microsoft.com/office/drawing/2014/main" val="540794854"/>
                    </a:ext>
                  </a:extLst>
                </a:gridCol>
                <a:gridCol w="2019081">
                  <a:extLst>
                    <a:ext uri="{9D8B030D-6E8A-4147-A177-3AD203B41FA5}">
                      <a16:colId xmlns:a16="http://schemas.microsoft.com/office/drawing/2014/main" val="386674676"/>
                    </a:ext>
                  </a:extLst>
                </a:gridCol>
                <a:gridCol w="3159442">
                  <a:extLst>
                    <a:ext uri="{9D8B030D-6E8A-4147-A177-3AD203B41FA5}">
                      <a16:colId xmlns:a16="http://schemas.microsoft.com/office/drawing/2014/main" val="4117031524"/>
                    </a:ext>
                  </a:extLst>
                </a:gridCol>
              </a:tblGrid>
              <a:tr h="1202737">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a:solidFill>
                            <a:schemeClr val="tx1"/>
                          </a:solidFill>
                          <a:effectLst/>
                          <a:latin typeface="+mn-lt"/>
                          <a:ea typeface="+mn-ea"/>
                          <a:cs typeface="+mn-cs"/>
                        </a:rPr>
                        <a:t>Kläger/Beklagter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710328">
                <a:tc>
                  <a:txBody>
                    <a:bodyPr/>
                    <a:lstStyle/>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p>
                    <a:p>
                      <a:pPr>
                        <a:lnSpc>
                          <a:spcPct val="107000"/>
                        </a:lnSpc>
                        <a:spcAft>
                          <a:spcPts val="0"/>
                        </a:spcAft>
                      </a:pPr>
                      <a:endParaRPr lang="de-DE" sz="1600" dirty="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a:t>
            </a:r>
          </a:p>
        </p:txBody>
      </p:sp>
      <p:sp>
        <p:nvSpPr>
          <p:cNvPr id="4" name="Rechteck 3"/>
          <p:cNvSpPr/>
          <p:nvPr/>
        </p:nvSpPr>
        <p:spPr>
          <a:xfrm>
            <a:off x="5081664" y="493685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12.150,00</a:t>
            </a:r>
          </a:p>
        </p:txBody>
      </p:sp>
      <p:sp>
        <p:nvSpPr>
          <p:cNvPr id="12" name="Rechteck 11"/>
          <p:cNvSpPr/>
          <p:nvPr/>
        </p:nvSpPr>
        <p:spPr>
          <a:xfrm>
            <a:off x="6981622" y="4858919"/>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885,00</a:t>
            </a:r>
          </a:p>
        </p:txBody>
      </p:sp>
      <p:sp>
        <p:nvSpPr>
          <p:cNvPr id="13" name="Rechteck 12"/>
          <p:cNvSpPr/>
          <p:nvPr/>
        </p:nvSpPr>
        <p:spPr>
          <a:xfrm>
            <a:off x="8597937" y="4884361"/>
            <a:ext cx="2266055"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885,00 €/ 0,00 €</a:t>
            </a:r>
          </a:p>
        </p:txBody>
      </p:sp>
      <p:sp>
        <p:nvSpPr>
          <p:cNvPr id="14" name="Rechteck 13"/>
          <p:cNvSpPr/>
          <p:nvPr/>
        </p:nvSpPr>
        <p:spPr>
          <a:xfrm>
            <a:off x="1431519" y="4802379"/>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1210</a:t>
            </a:r>
          </a:p>
        </p:txBody>
      </p:sp>
      <p:sp>
        <p:nvSpPr>
          <p:cNvPr id="15" name="Rechteck 14"/>
          <p:cNvSpPr/>
          <p:nvPr/>
        </p:nvSpPr>
        <p:spPr>
          <a:xfrm>
            <a:off x="2397478" y="4596963"/>
            <a:ext cx="2304187" cy="10544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chemeClr val="tx1"/>
                </a:solidFill>
                <a:latin typeface="Calibri" panose="020F0502020204030204" pitchFamily="34" charset="0"/>
                <a:cs typeface="Times New Roman" panose="02020603050405020304" pitchFamily="18" charset="0"/>
              </a:rPr>
              <a:t>Verfahren im Allgemeinen/Verfahrens-gebühr betr. streitiges Verfahren/Prozessverfahren</a:t>
            </a:r>
            <a:endParaRPr lang="de-DE" sz="1400" dirty="0">
              <a:solidFill>
                <a:schemeClr val="tx1"/>
              </a:solidFill>
            </a:endParaRPr>
          </a:p>
          <a:p>
            <a:pPr algn="ctr"/>
            <a:r>
              <a:rPr lang="de-DE" sz="1400" b="1" dirty="0">
                <a:solidFill>
                  <a:schemeClr val="tx1"/>
                </a:solidFill>
                <a:latin typeface="Calibri" panose="020F0502020204030204" pitchFamily="34" charset="0"/>
                <a:cs typeface="Times New Roman" panose="02020603050405020304" pitchFamily="18" charset="0"/>
              </a:rPr>
              <a:t>(3-fach)</a:t>
            </a:r>
          </a:p>
        </p:txBody>
      </p:sp>
      <p:sp>
        <p:nvSpPr>
          <p:cNvPr id="18" name="Abgerundetes Rechteck 17"/>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10577022" y="281301"/>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2" name="Rechteck 1">
            <a:extLst>
              <a:ext uri="{FF2B5EF4-FFF2-40B4-BE49-F238E27FC236}">
                <a16:creationId xmlns:a16="http://schemas.microsoft.com/office/drawing/2014/main" id="{2494A6A2-DD5F-4B31-A849-B748999DA505}"/>
              </a:ext>
            </a:extLst>
          </p:cNvPr>
          <p:cNvSpPr/>
          <p:nvPr/>
        </p:nvSpPr>
        <p:spPr>
          <a:xfrm>
            <a:off x="1469035" y="1953467"/>
            <a:ext cx="10113363" cy="71453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solidFill>
                  <a:schemeClr val="tx1"/>
                </a:solidFill>
              </a:rPr>
              <a:t>Die Gebühren richten sich nach Anlage 1 zu § 3 Abs. 2 GKG und Anlage 2 zu </a:t>
            </a:r>
          </a:p>
          <a:p>
            <a:r>
              <a:rPr lang="de-DE" sz="2400" b="1" dirty="0">
                <a:solidFill>
                  <a:schemeClr val="tx1"/>
                </a:solidFill>
              </a:rPr>
              <a:t>§ 34 Abs. 1 GKG:</a:t>
            </a:r>
          </a:p>
        </p:txBody>
      </p:sp>
    </p:spTree>
    <p:extLst>
      <p:ext uri="{BB962C8B-B14F-4D97-AF65-F5344CB8AC3E}">
        <p14:creationId xmlns:p14="http://schemas.microsoft.com/office/powerpoint/2010/main" val="3290638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1466392" y="16596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6" name="Rectangle 1"/>
          <p:cNvSpPr>
            <a:spLocks noChangeArrowheads="1"/>
          </p:cNvSpPr>
          <p:nvPr/>
        </p:nvSpPr>
        <p:spPr bwMode="auto">
          <a:xfrm>
            <a:off x="1466396" y="2522080"/>
            <a:ext cx="10150979" cy="36933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342900" indent="-342900">
              <a:buAutoNum type="alphaLcParenR"/>
            </a:pPr>
            <a:r>
              <a:rPr lang="de-DE" dirty="0"/>
              <a:t>Fälligkeit tritt gem. § 6 Abs. 1 S. 1 Nr. 1 GKG </a:t>
            </a:r>
            <a:r>
              <a:rPr lang="de-DE" u="sng" dirty="0"/>
              <a:t>mit Eingang der Klage </a:t>
            </a:r>
            <a:r>
              <a:rPr lang="de-DE" dirty="0"/>
              <a:t>ein.</a:t>
            </a:r>
          </a:p>
        </p:txBody>
      </p:sp>
      <p:sp>
        <p:nvSpPr>
          <p:cNvPr id="8" name="Rechteck 7"/>
          <p:cNvSpPr/>
          <p:nvPr/>
        </p:nvSpPr>
        <p:spPr>
          <a:xfrm>
            <a:off x="1466392" y="1115093"/>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Klage</a:t>
            </a: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a:t>
            </a:r>
          </a:p>
        </p:txBody>
      </p:sp>
      <p:sp>
        <p:nvSpPr>
          <p:cNvPr id="15" name="Rectangle 1"/>
          <p:cNvSpPr>
            <a:spLocks noChangeArrowheads="1"/>
          </p:cNvSpPr>
          <p:nvPr/>
        </p:nvSpPr>
        <p:spPr bwMode="auto">
          <a:xfrm>
            <a:off x="1466395" y="3323764"/>
            <a:ext cx="10150979" cy="36933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b) Kostenschuldner ist der </a:t>
            </a:r>
            <a:r>
              <a:rPr lang="de-DE" u="sng" dirty="0"/>
              <a:t>Kläger</a:t>
            </a:r>
            <a:r>
              <a:rPr lang="de-DE" u="sng" dirty="0">
                <a:solidFill>
                  <a:srgbClr val="C00000"/>
                </a:solidFill>
              </a:rPr>
              <a:t> </a:t>
            </a:r>
            <a:r>
              <a:rPr lang="de-DE" u="sng" dirty="0"/>
              <a:t>Herr Frei</a:t>
            </a:r>
            <a:r>
              <a:rPr lang="de-DE" dirty="0"/>
              <a:t>, gem. § 22 Abs. 1 Satz 1 GKG, als </a:t>
            </a:r>
            <a:r>
              <a:rPr lang="de-DE" u="sng" dirty="0"/>
              <a:t>Antragsteller.</a:t>
            </a:r>
          </a:p>
        </p:txBody>
      </p:sp>
      <p:sp>
        <p:nvSpPr>
          <p:cNvPr id="16" name="Rectangle 1"/>
          <p:cNvSpPr>
            <a:spLocks noChangeArrowheads="1"/>
          </p:cNvSpPr>
          <p:nvPr/>
        </p:nvSpPr>
        <p:spPr bwMode="auto">
          <a:xfrm>
            <a:off x="1463752" y="4185683"/>
            <a:ext cx="10150979" cy="36933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c) Gem. § 12 Abs. 1  GKG  besteht eine </a:t>
            </a:r>
            <a:r>
              <a:rPr lang="de-DE" u="sng" dirty="0"/>
              <a:t>Vorauszahlungspflicht.</a:t>
            </a:r>
          </a:p>
        </p:txBody>
      </p:sp>
      <p:sp>
        <p:nvSpPr>
          <p:cNvPr id="10" name="Rectangle 1">
            <a:extLst>
              <a:ext uri="{FF2B5EF4-FFF2-40B4-BE49-F238E27FC236}">
                <a16:creationId xmlns:a16="http://schemas.microsoft.com/office/drawing/2014/main" id="{379D51A0-4E58-497E-BEC9-4BC886C31D65}"/>
              </a:ext>
            </a:extLst>
          </p:cNvPr>
          <p:cNvSpPr>
            <a:spLocks noChangeArrowheads="1"/>
          </p:cNvSpPr>
          <p:nvPr/>
        </p:nvSpPr>
        <p:spPr bwMode="auto">
          <a:xfrm>
            <a:off x="1463751" y="5151765"/>
            <a:ext cx="10150979" cy="646331"/>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d) Die Kostenrechnung ist gem. §§ 4 Abs. 2, 15 Abs. 1 und 26 Abs. 1 + 6 </a:t>
            </a:r>
            <a:r>
              <a:rPr lang="de-DE" dirty="0" err="1"/>
              <a:t>KostVfg</a:t>
            </a:r>
            <a:r>
              <a:rPr lang="de-DE" dirty="0"/>
              <a:t> an den </a:t>
            </a:r>
            <a:r>
              <a:rPr lang="de-DE" u="sng" dirty="0"/>
              <a:t>Prozessbevollmächtigten des Klägers </a:t>
            </a:r>
            <a:r>
              <a:rPr lang="de-DE" dirty="0"/>
              <a:t>zu übersenden.</a:t>
            </a:r>
          </a:p>
        </p:txBody>
      </p:sp>
    </p:spTree>
    <p:extLst>
      <p:ext uri="{BB962C8B-B14F-4D97-AF65-F5344CB8AC3E}">
        <p14:creationId xmlns:p14="http://schemas.microsoft.com/office/powerpoint/2010/main" val="4104717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5" grpId="0" animBg="1"/>
      <p:bldP spid="16"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69352">
            <a:off x="284783" y="294043"/>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 name="Rechteck 1">
            <a:extLst>
              <a:ext uri="{FF2B5EF4-FFF2-40B4-BE49-F238E27FC236}">
                <a16:creationId xmlns:a16="http://schemas.microsoft.com/office/drawing/2014/main" id="{3913C65A-C6F3-457C-994F-07C1337546DC}"/>
              </a:ext>
            </a:extLst>
          </p:cNvPr>
          <p:cNvSpPr/>
          <p:nvPr/>
        </p:nvSpPr>
        <p:spPr>
          <a:xfrm>
            <a:off x="1566086" y="894718"/>
            <a:ext cx="8859187" cy="585447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u="sng" dirty="0">
                <a:solidFill>
                  <a:schemeClr val="tx1"/>
                </a:solidFill>
              </a:rPr>
              <a:t>Aufgabe 3)</a:t>
            </a:r>
          </a:p>
          <a:p>
            <a:r>
              <a:rPr lang="de-DE" sz="2400" dirty="0">
                <a:solidFill>
                  <a:schemeClr val="tx1"/>
                </a:solidFill>
              </a:rPr>
              <a:t>Heidemarie Schumann beantragt beim Amtsgericht Wedding gegen Herbert Krüger den Erlass eines Mahnbescheids wegen Zahlung aus Kaufvertrag über einen gebrauchte DVD-Player in Höhe von 276 Euro nebst 5 % Zinsen seit dem 18.11.2024. </a:t>
            </a:r>
          </a:p>
          <a:p>
            <a:r>
              <a:rPr lang="de-DE" sz="2400" dirty="0">
                <a:solidFill>
                  <a:schemeClr val="tx1"/>
                </a:solidFill>
              </a:rPr>
              <a:t> </a:t>
            </a:r>
          </a:p>
          <a:p>
            <a:r>
              <a:rPr lang="de-DE" sz="2400" dirty="0">
                <a:solidFill>
                  <a:schemeClr val="tx1"/>
                </a:solidFill>
              </a:rPr>
              <a:t>Erläutern Sie unter Angabe der gesetzlichen Vorschriften: </a:t>
            </a:r>
          </a:p>
          <a:p>
            <a:r>
              <a:rPr lang="de-DE" sz="2400" dirty="0">
                <a:solidFill>
                  <a:schemeClr val="tx1"/>
                </a:solidFill>
              </a:rPr>
              <a:t> </a:t>
            </a:r>
          </a:p>
          <a:p>
            <a:pPr lvl="0"/>
            <a:r>
              <a:rPr lang="de-DE" sz="2400" b="1" dirty="0">
                <a:solidFill>
                  <a:schemeClr val="tx1"/>
                </a:solidFill>
              </a:rPr>
              <a:t>a) Wie hoch ist der Streitwert? </a:t>
            </a:r>
          </a:p>
          <a:p>
            <a:pPr lvl="0"/>
            <a:r>
              <a:rPr lang="de-DE" sz="2400" b="1" dirty="0">
                <a:solidFill>
                  <a:schemeClr val="tx1"/>
                </a:solidFill>
              </a:rPr>
              <a:t>b) Welche Gebühren sind zu erheben?</a:t>
            </a:r>
          </a:p>
          <a:p>
            <a:pPr lvl="0"/>
            <a:r>
              <a:rPr lang="de-DE" sz="2400" b="1" dirty="0">
                <a:solidFill>
                  <a:schemeClr val="tx1"/>
                </a:solidFill>
              </a:rPr>
              <a:t>c) Besteht eine Vorauszahlungspflicht?</a:t>
            </a:r>
          </a:p>
          <a:p>
            <a:pPr lvl="0"/>
            <a:r>
              <a:rPr lang="de-DE" sz="2400" b="1" dirty="0">
                <a:solidFill>
                  <a:schemeClr val="tx1"/>
                </a:solidFill>
              </a:rPr>
              <a:t>d) Von wem und wie werden die Kosten erfordert?</a:t>
            </a:r>
          </a:p>
          <a:p>
            <a:endParaRPr lang="de-DE" sz="2400" b="1" dirty="0">
              <a:solidFill>
                <a:schemeClr val="tx1"/>
              </a:solidFill>
            </a:endParaRPr>
          </a:p>
        </p:txBody>
      </p:sp>
    </p:spTree>
    <p:extLst>
      <p:ext uri="{BB962C8B-B14F-4D97-AF65-F5344CB8AC3E}">
        <p14:creationId xmlns:p14="http://schemas.microsoft.com/office/powerpoint/2010/main" val="2809427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69352">
            <a:off x="10243348" y="219117"/>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 name="Rechteck 1">
            <a:extLst>
              <a:ext uri="{FF2B5EF4-FFF2-40B4-BE49-F238E27FC236}">
                <a16:creationId xmlns:a16="http://schemas.microsoft.com/office/drawing/2014/main" id="{3913C65A-C6F3-457C-994F-07C1337546DC}"/>
              </a:ext>
            </a:extLst>
          </p:cNvPr>
          <p:cNvSpPr/>
          <p:nvPr/>
        </p:nvSpPr>
        <p:spPr>
          <a:xfrm>
            <a:off x="667349" y="938951"/>
            <a:ext cx="1326424" cy="42915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a:solidFill>
                <a:schemeClr val="tx1"/>
              </a:solidFill>
            </a:endParaRPr>
          </a:p>
          <a:p>
            <a:endParaRPr lang="de-DE" sz="2000" b="1" dirty="0">
              <a:solidFill>
                <a:schemeClr val="tx1"/>
              </a:solidFill>
            </a:endParaRPr>
          </a:p>
          <a:p>
            <a:r>
              <a:rPr lang="de-DE" sz="2000" b="1" dirty="0">
                <a:solidFill>
                  <a:schemeClr val="tx1"/>
                </a:solidFill>
              </a:rPr>
              <a:t>Aufgabe 3</a:t>
            </a:r>
          </a:p>
          <a:p>
            <a:endParaRPr lang="de-DE" sz="2000" b="1" dirty="0">
              <a:solidFill>
                <a:schemeClr val="tx1"/>
              </a:solidFill>
            </a:endParaRPr>
          </a:p>
          <a:p>
            <a:endParaRPr lang="de-DE" sz="2000" b="1" dirty="0">
              <a:solidFill>
                <a:schemeClr val="tx1"/>
              </a:solidFill>
            </a:endParaRPr>
          </a:p>
        </p:txBody>
      </p:sp>
      <p:sp>
        <p:nvSpPr>
          <p:cNvPr id="8" name="Rechteck 7">
            <a:extLst>
              <a:ext uri="{FF2B5EF4-FFF2-40B4-BE49-F238E27FC236}">
                <a16:creationId xmlns:a16="http://schemas.microsoft.com/office/drawing/2014/main" id="{A6C3B303-E9F8-46C2-A907-C8A32EC9148B}"/>
              </a:ext>
            </a:extLst>
          </p:cNvPr>
          <p:cNvSpPr/>
          <p:nvPr/>
        </p:nvSpPr>
        <p:spPr>
          <a:xfrm>
            <a:off x="1666407" y="1406113"/>
            <a:ext cx="8859184" cy="11683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Zu a) </a:t>
            </a:r>
          </a:p>
          <a:p>
            <a:r>
              <a:rPr lang="de-DE" sz="2000" dirty="0">
                <a:solidFill>
                  <a:schemeClr val="tx1"/>
                </a:solidFill>
              </a:rPr>
              <a:t>Der Streitwert beträgt 276 EUR gem. § 48 Abs. 1 GKG </a:t>
            </a:r>
            <a:r>
              <a:rPr lang="de-DE" sz="2000" dirty="0" err="1">
                <a:solidFill>
                  <a:schemeClr val="tx1"/>
                </a:solidFill>
              </a:rPr>
              <a:t>iVm</a:t>
            </a:r>
            <a:r>
              <a:rPr lang="de-DE" sz="2000" dirty="0">
                <a:solidFill>
                  <a:schemeClr val="tx1"/>
                </a:solidFill>
              </a:rPr>
              <a:t> § 6 ZPO. Die Zinsen bleiben als Nebenforderung gem. § 43 Abs. 1 GKG unberücksichtigt. </a:t>
            </a:r>
          </a:p>
        </p:txBody>
      </p:sp>
      <p:sp>
        <p:nvSpPr>
          <p:cNvPr id="18" name="Rechteck 17">
            <a:extLst>
              <a:ext uri="{FF2B5EF4-FFF2-40B4-BE49-F238E27FC236}">
                <a16:creationId xmlns:a16="http://schemas.microsoft.com/office/drawing/2014/main" id="{5C1CDFC8-DB86-46A5-87B5-213E70FD7460}"/>
              </a:ext>
            </a:extLst>
          </p:cNvPr>
          <p:cNvSpPr/>
          <p:nvPr/>
        </p:nvSpPr>
        <p:spPr>
          <a:xfrm>
            <a:off x="1666407" y="2700236"/>
            <a:ext cx="8859184" cy="11683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Zu b) </a:t>
            </a:r>
          </a:p>
          <a:p>
            <a:r>
              <a:rPr lang="de-DE" sz="2000" dirty="0">
                <a:solidFill>
                  <a:schemeClr val="tx1"/>
                </a:solidFill>
              </a:rPr>
              <a:t>Es ist nach Anlage 1 zu § 3 Abs. 2 GKG eine 0,5fache Verfahrensgebühr KV 1100 zu erheben, die gem. Anlage 2 zu § 34 Abs. 1 GKG und der zu beachtenden Mindestgebühr im Mahnverfahren 36,00 EUR beträgt. </a:t>
            </a:r>
          </a:p>
        </p:txBody>
      </p:sp>
      <p:sp>
        <p:nvSpPr>
          <p:cNvPr id="19" name="Rechteck 18">
            <a:extLst>
              <a:ext uri="{FF2B5EF4-FFF2-40B4-BE49-F238E27FC236}">
                <a16:creationId xmlns:a16="http://schemas.microsoft.com/office/drawing/2014/main" id="{382B0E58-90CA-410E-B5F1-AC51C69DBF48}"/>
              </a:ext>
            </a:extLst>
          </p:cNvPr>
          <p:cNvSpPr/>
          <p:nvPr/>
        </p:nvSpPr>
        <p:spPr>
          <a:xfrm>
            <a:off x="1666407" y="3985484"/>
            <a:ext cx="8859184" cy="11683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Zu c) </a:t>
            </a:r>
          </a:p>
          <a:p>
            <a:r>
              <a:rPr lang="de-DE" sz="2000">
                <a:solidFill>
                  <a:schemeClr val="tx1"/>
                </a:solidFill>
              </a:rPr>
              <a:t>Aufgrund der maschinellen Bearbeitung besteht gem. § 12 Abs. 3 S. 2 GKG keine Vorauszahlungspflicht</a:t>
            </a:r>
          </a:p>
        </p:txBody>
      </p:sp>
      <p:sp>
        <p:nvSpPr>
          <p:cNvPr id="20" name="Rechteck 19">
            <a:extLst>
              <a:ext uri="{FF2B5EF4-FFF2-40B4-BE49-F238E27FC236}">
                <a16:creationId xmlns:a16="http://schemas.microsoft.com/office/drawing/2014/main" id="{CC505C1B-2447-4879-B320-EE8B336BABB7}"/>
              </a:ext>
            </a:extLst>
          </p:cNvPr>
          <p:cNvSpPr/>
          <p:nvPr/>
        </p:nvSpPr>
        <p:spPr>
          <a:xfrm>
            <a:off x="1666408" y="5266488"/>
            <a:ext cx="8859184" cy="11683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Zu d) </a:t>
            </a:r>
          </a:p>
          <a:p>
            <a:r>
              <a:rPr lang="de-DE" sz="2000" dirty="0">
                <a:solidFill>
                  <a:schemeClr val="tx1"/>
                </a:solidFill>
              </a:rPr>
              <a:t>Die Kosten werden der Antragstellerin gem. § 22 Abs. 1 GKG erfordert. Die Kosten sind zum Soll zu stellen, §§ 4 Abs. 2, 15 Abs. 1, 25 </a:t>
            </a:r>
            <a:r>
              <a:rPr lang="de-DE" sz="2000" dirty="0" err="1">
                <a:solidFill>
                  <a:schemeClr val="tx1"/>
                </a:solidFill>
              </a:rPr>
              <a:t>KostVfg</a:t>
            </a:r>
            <a:r>
              <a:rPr lang="de-DE" sz="2000" dirty="0">
                <a:solidFill>
                  <a:schemeClr val="tx1"/>
                </a:solidFill>
              </a:rPr>
              <a:t>.</a:t>
            </a:r>
          </a:p>
        </p:txBody>
      </p:sp>
    </p:spTree>
    <p:extLst>
      <p:ext uri="{BB962C8B-B14F-4D97-AF65-F5344CB8AC3E}">
        <p14:creationId xmlns:p14="http://schemas.microsoft.com/office/powerpoint/2010/main" val="411748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500" fill="hold"/>
                                        <p:tgtEl>
                                          <p:spTgt spid="19"/>
                                        </p:tgtEl>
                                        <p:attrNameLst>
                                          <p:attrName>ppt_x</p:attrName>
                                        </p:attrNameLst>
                                      </p:cBhvr>
                                      <p:tavLst>
                                        <p:tav tm="0">
                                          <p:val>
                                            <p:strVal val="#ppt_x"/>
                                          </p:val>
                                        </p:tav>
                                        <p:tav tm="100000">
                                          <p:val>
                                            <p:strVal val="#ppt_x"/>
                                          </p:val>
                                        </p:tav>
                                      </p:tavLst>
                                    </p:anim>
                                    <p:anim calcmode="lin" valueType="num">
                                      <p:cBhvr additive="base">
                                        <p:cTn id="2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18" grpId="0" animBg="1"/>
      <p:bldP spid="19"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 zur Prüfungsvorbereitung</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69352">
            <a:off x="284783" y="294043"/>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 name="Rechteck 1">
            <a:extLst>
              <a:ext uri="{FF2B5EF4-FFF2-40B4-BE49-F238E27FC236}">
                <a16:creationId xmlns:a16="http://schemas.microsoft.com/office/drawing/2014/main" id="{3913C65A-C6F3-457C-994F-07C1337546DC}"/>
              </a:ext>
            </a:extLst>
          </p:cNvPr>
          <p:cNvSpPr/>
          <p:nvPr/>
        </p:nvSpPr>
        <p:spPr>
          <a:xfrm>
            <a:off x="1566086" y="894718"/>
            <a:ext cx="8859187" cy="585447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u="sng" dirty="0">
                <a:solidFill>
                  <a:schemeClr val="tx1"/>
                </a:solidFill>
              </a:rPr>
              <a:t>Aufgabe 3)</a:t>
            </a:r>
          </a:p>
          <a:p>
            <a:r>
              <a:rPr lang="de-DE" sz="2400" dirty="0">
                <a:solidFill>
                  <a:schemeClr val="tx1"/>
                </a:solidFill>
              </a:rPr>
              <a:t>Nach Zustellung des Mahnbescheids legt Herbert Krüger gegen den Mahnbescheid Widerspruch ein. Das Verfahren soll aufgrund des entsprechenden Antrags von Heidemarie Schumann bei Einlegung eines Widerspruchs an das zuständige streitige Amtsgericht abgegeben werden. </a:t>
            </a:r>
          </a:p>
          <a:p>
            <a:r>
              <a:rPr lang="de-DE" sz="2400" dirty="0">
                <a:solidFill>
                  <a:schemeClr val="tx1"/>
                </a:solidFill>
              </a:rPr>
              <a:t> </a:t>
            </a:r>
          </a:p>
          <a:p>
            <a:r>
              <a:rPr lang="de-DE" sz="2400" b="1" dirty="0">
                <a:solidFill>
                  <a:schemeClr val="tx1"/>
                </a:solidFill>
              </a:rPr>
              <a:t>e)  Was ist aus kostenrechtlicher Sicht nun von Ihnen zu veranlassen? Bitte erläutern Sie Ihr Vorgehen anhand der gesetzlichen Vorschriften. </a:t>
            </a:r>
          </a:p>
          <a:p>
            <a:endParaRPr lang="de-DE" sz="2400" b="1" dirty="0">
              <a:solidFill>
                <a:schemeClr val="tx1"/>
              </a:solidFill>
            </a:endParaRPr>
          </a:p>
        </p:txBody>
      </p:sp>
    </p:spTree>
    <p:extLst>
      <p:ext uri="{BB962C8B-B14F-4D97-AF65-F5344CB8AC3E}">
        <p14:creationId xmlns:p14="http://schemas.microsoft.com/office/powerpoint/2010/main" val="1476732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9461863" y="1463474"/>
            <a:ext cx="2251824" cy="411469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Nebenrechnungen</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a:t>
            </a:r>
          </a:p>
        </p:txBody>
      </p:sp>
      <p:sp>
        <p:nvSpPr>
          <p:cNvPr id="25" name="Rechteck 24"/>
          <p:cNvSpPr/>
          <p:nvPr/>
        </p:nvSpPr>
        <p:spPr>
          <a:xfrm>
            <a:off x="1879299" y="2097652"/>
            <a:ext cx="808018"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 276</a:t>
            </a:r>
          </a:p>
        </p:txBody>
      </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Übungsaufgaben</a:t>
            </a:r>
            <a:endParaRPr lang="de-DE" sz="2800" dirty="0">
              <a:effectLst>
                <a:outerShdw blurRad="38100" dist="38100" dir="2700000" algn="tl">
                  <a:srgbClr val="000000">
                    <a:alpha val="43137"/>
                  </a:srgbClr>
                </a:outerShdw>
              </a:effectLst>
            </a:endParaRPr>
          </a:p>
        </p:txBody>
      </p:sp>
      <p:sp>
        <p:nvSpPr>
          <p:cNvPr id="43" name="Gefaltete Ecke 42"/>
          <p:cNvSpPr/>
          <p:nvPr/>
        </p:nvSpPr>
        <p:spPr>
          <a:xfrm>
            <a:off x="431797" y="1936865"/>
            <a:ext cx="808018" cy="743247"/>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latin typeface="MV Boli" panose="02000500030200090000" pitchFamily="2" charset="0"/>
              <a:cs typeface="MV Boli" panose="02000500030200090000" pitchFamily="2" charset="0"/>
            </a:endParaRPr>
          </a:p>
          <a:p>
            <a:pPr algn="ctr"/>
            <a:r>
              <a:rPr lang="de-DE" b="1" dirty="0">
                <a:solidFill>
                  <a:schemeClr val="tx1"/>
                </a:solidFill>
                <a:latin typeface="MV Boli" panose="02000500030200090000" pitchFamily="2" charset="0"/>
                <a:cs typeface="MV Boli" panose="02000500030200090000" pitchFamily="2" charset="0"/>
              </a:rPr>
              <a:t>MV/</a:t>
            </a:r>
          </a:p>
          <a:p>
            <a:pPr algn="ctr"/>
            <a:r>
              <a:rPr lang="de-DE" b="1" dirty="0">
                <a:solidFill>
                  <a:schemeClr val="tx1"/>
                </a:solidFill>
                <a:latin typeface="MV Boli" panose="02000500030200090000" pitchFamily="2" charset="0"/>
                <a:cs typeface="MV Boli" panose="02000500030200090000" pitchFamily="2" charset="0"/>
              </a:rPr>
              <a:t>VKR</a:t>
            </a:r>
          </a:p>
        </p:txBody>
      </p:sp>
      <p:sp>
        <p:nvSpPr>
          <p:cNvPr id="48" name="Rectangle 1"/>
          <p:cNvSpPr>
            <a:spLocks noChangeArrowheads="1"/>
          </p:cNvSpPr>
          <p:nvPr/>
        </p:nvSpPr>
        <p:spPr bwMode="auto">
          <a:xfrm>
            <a:off x="4101918" y="1501044"/>
            <a:ext cx="1774318" cy="369332"/>
          </a:xfrm>
          <a:prstGeom prst="rect">
            <a:avLst/>
          </a:prstGeom>
          <a:solidFill>
            <a:schemeClr val="accent1">
              <a:lumMod val="40000"/>
              <a:lumOff val="6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1-fache Gebühr</a:t>
            </a:r>
          </a:p>
        </p:txBody>
      </p:sp>
      <p:sp>
        <p:nvSpPr>
          <p:cNvPr id="49" name="Rectangle 1"/>
          <p:cNvSpPr>
            <a:spLocks noChangeArrowheads="1"/>
          </p:cNvSpPr>
          <p:nvPr/>
        </p:nvSpPr>
        <p:spPr bwMode="auto">
          <a:xfrm>
            <a:off x="6357438" y="1493634"/>
            <a:ext cx="1774318" cy="369332"/>
          </a:xfrm>
          <a:prstGeom prst="rect">
            <a:avLst/>
          </a:prstGeom>
          <a:solidFill>
            <a:schemeClr val="accent2">
              <a:lumMod val="40000"/>
              <a:lumOff val="6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3-fache Gebühr</a:t>
            </a:r>
          </a:p>
        </p:txBody>
      </p:sp>
      <p:sp>
        <p:nvSpPr>
          <p:cNvPr id="50" name="Gefaltete Ecke 49"/>
          <p:cNvSpPr/>
          <p:nvPr/>
        </p:nvSpPr>
        <p:spPr>
          <a:xfrm>
            <a:off x="519324" y="2981167"/>
            <a:ext cx="808018" cy="743247"/>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latin typeface="MV Boli" panose="02000500030200090000" pitchFamily="2" charset="0"/>
              <a:cs typeface="MV Boli" panose="02000500030200090000" pitchFamily="2" charset="0"/>
            </a:endParaRPr>
          </a:p>
          <a:p>
            <a:pPr algn="ctr"/>
            <a:r>
              <a:rPr lang="de-DE" b="1" dirty="0">
                <a:solidFill>
                  <a:schemeClr val="tx1"/>
                </a:solidFill>
                <a:latin typeface="MV Boli" panose="02000500030200090000" pitchFamily="2" charset="0"/>
                <a:cs typeface="MV Boli" panose="02000500030200090000" pitchFamily="2" charset="0"/>
              </a:rPr>
              <a:t>WKL</a:t>
            </a:r>
          </a:p>
        </p:txBody>
      </p:sp>
      <p:sp>
        <p:nvSpPr>
          <p:cNvPr id="51" name="Rechteck 50"/>
          <p:cNvSpPr/>
          <p:nvPr/>
        </p:nvSpPr>
        <p:spPr>
          <a:xfrm>
            <a:off x="2890335" y="2115992"/>
            <a:ext cx="2322280" cy="68233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solidFill>
                  <a:schemeClr val="tx1"/>
                </a:solidFill>
              </a:rPr>
              <a:t>MV/36 </a:t>
            </a:r>
            <a:r>
              <a:rPr lang="de-DE" sz="2000" dirty="0">
                <a:solidFill>
                  <a:srgbClr val="FF0000"/>
                </a:solidFill>
              </a:rPr>
              <a:t>Mindestgebühr!</a:t>
            </a:r>
          </a:p>
        </p:txBody>
      </p:sp>
      <p:sp>
        <p:nvSpPr>
          <p:cNvPr id="52" name="Rechteck 51"/>
          <p:cNvSpPr/>
          <p:nvPr/>
        </p:nvSpPr>
        <p:spPr>
          <a:xfrm>
            <a:off x="6873136" y="2149041"/>
            <a:ext cx="742919" cy="42167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114</a:t>
            </a:r>
          </a:p>
        </p:txBody>
      </p:sp>
      <p:sp>
        <p:nvSpPr>
          <p:cNvPr id="53" name="Rechteck 52"/>
          <p:cNvSpPr/>
          <p:nvPr/>
        </p:nvSpPr>
        <p:spPr>
          <a:xfrm>
            <a:off x="1862823" y="3099149"/>
            <a:ext cx="824495"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 280</a:t>
            </a:r>
          </a:p>
        </p:txBody>
      </p:sp>
      <p:cxnSp>
        <p:nvCxnSpPr>
          <p:cNvPr id="5" name="Gerader Verbinder 4"/>
          <p:cNvCxnSpPr/>
          <p:nvPr/>
        </p:nvCxnSpPr>
        <p:spPr>
          <a:xfrm flipV="1">
            <a:off x="1695796" y="3898669"/>
            <a:ext cx="2186248" cy="617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Rechteck 55"/>
          <p:cNvSpPr/>
          <p:nvPr/>
        </p:nvSpPr>
        <p:spPr>
          <a:xfrm>
            <a:off x="1879299" y="4156944"/>
            <a:ext cx="882018"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 556</a:t>
            </a:r>
          </a:p>
        </p:txBody>
      </p:sp>
      <p:sp>
        <p:nvSpPr>
          <p:cNvPr id="57" name="Rectangle 1"/>
          <p:cNvSpPr>
            <a:spLocks noChangeArrowheads="1"/>
          </p:cNvSpPr>
          <p:nvPr/>
        </p:nvSpPr>
        <p:spPr bwMode="auto">
          <a:xfrm>
            <a:off x="159187" y="4107185"/>
            <a:ext cx="1237351"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Gesamt</a:t>
            </a:r>
          </a:p>
        </p:txBody>
      </p:sp>
      <p:sp>
        <p:nvSpPr>
          <p:cNvPr id="58" name="Rechteck 57"/>
          <p:cNvSpPr/>
          <p:nvPr/>
        </p:nvSpPr>
        <p:spPr>
          <a:xfrm>
            <a:off x="4617616" y="4107185"/>
            <a:ext cx="742919" cy="42167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58 </a:t>
            </a:r>
          </a:p>
        </p:txBody>
      </p:sp>
      <p:sp>
        <p:nvSpPr>
          <p:cNvPr id="59" name="Rechteck 58"/>
          <p:cNvSpPr/>
          <p:nvPr/>
        </p:nvSpPr>
        <p:spPr>
          <a:xfrm>
            <a:off x="6880040" y="4107185"/>
            <a:ext cx="814006" cy="42167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 174 </a:t>
            </a:r>
          </a:p>
        </p:txBody>
      </p:sp>
      <p:sp>
        <p:nvSpPr>
          <p:cNvPr id="71" name="Rectangle 1"/>
          <p:cNvSpPr>
            <a:spLocks noChangeArrowheads="1"/>
          </p:cNvSpPr>
          <p:nvPr/>
        </p:nvSpPr>
        <p:spPr bwMode="auto">
          <a:xfrm>
            <a:off x="9653691" y="1671656"/>
            <a:ext cx="1774318"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a:t>bereits gezahlt:</a:t>
            </a:r>
          </a:p>
        </p:txBody>
      </p:sp>
      <p:sp>
        <p:nvSpPr>
          <p:cNvPr id="16" name="Stern mit 5 Zacken 15"/>
          <p:cNvSpPr/>
          <p:nvPr/>
        </p:nvSpPr>
        <p:spPr>
          <a:xfrm>
            <a:off x="7694046" y="2213544"/>
            <a:ext cx="280567" cy="285610"/>
          </a:xfrm>
          <a:prstGeom prst="star5">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1" name="Gruppieren 20"/>
          <p:cNvGrpSpPr/>
          <p:nvPr/>
        </p:nvGrpSpPr>
        <p:grpSpPr>
          <a:xfrm>
            <a:off x="9754777" y="2402020"/>
            <a:ext cx="1529174" cy="1019235"/>
            <a:chOff x="9754777" y="2402020"/>
            <a:chExt cx="1529174" cy="1019235"/>
          </a:xfrm>
        </p:grpSpPr>
        <p:sp>
          <p:nvSpPr>
            <p:cNvPr id="45" name="Gefaltete Ecke 44"/>
            <p:cNvSpPr/>
            <p:nvPr/>
          </p:nvSpPr>
          <p:spPr>
            <a:xfrm>
              <a:off x="9754777" y="2402020"/>
              <a:ext cx="1529174" cy="1019235"/>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latin typeface="MV Boli" panose="02000500030200090000" pitchFamily="2" charset="0"/>
                <a:cs typeface="MV Boli" panose="02000500030200090000" pitchFamily="2" charset="0"/>
              </a:endParaRPr>
            </a:p>
            <a:p>
              <a:r>
                <a:rPr lang="de-DE" b="1" dirty="0" err="1">
                  <a:solidFill>
                    <a:schemeClr val="tx1"/>
                  </a:solidFill>
                  <a:latin typeface="MV Boli" panose="02000500030200090000" pitchFamily="2" charset="0"/>
                  <a:cs typeface="MV Boli" panose="02000500030200090000" pitchFamily="2" charset="0"/>
                </a:rPr>
                <a:t>Kl</a:t>
              </a:r>
              <a:r>
                <a:rPr lang="de-DE" b="1" dirty="0">
                  <a:solidFill>
                    <a:schemeClr val="tx1"/>
                  </a:solidFill>
                  <a:latin typeface="MV Boli" panose="02000500030200090000" pitchFamily="2" charset="0"/>
                  <a:cs typeface="MV Boli" panose="02000500030200090000" pitchFamily="2" charset="0"/>
                </a:rPr>
                <a:t>:</a:t>
              </a:r>
            </a:p>
            <a:p>
              <a:r>
                <a:rPr lang="de-DE" b="1" dirty="0">
                  <a:solidFill>
                    <a:schemeClr val="tx1"/>
                  </a:solidFill>
                  <a:latin typeface="MV Boli" panose="02000500030200090000" pitchFamily="2" charset="0"/>
                  <a:cs typeface="MV Boli" panose="02000500030200090000" pitchFamily="2" charset="0"/>
                </a:rPr>
                <a:t>   114</a:t>
              </a:r>
            </a:p>
          </p:txBody>
        </p:sp>
        <p:sp>
          <p:nvSpPr>
            <p:cNvPr id="73" name="Stern mit 5 Zacken 72"/>
            <p:cNvSpPr/>
            <p:nvPr/>
          </p:nvSpPr>
          <p:spPr>
            <a:xfrm>
              <a:off x="10794446" y="2925625"/>
              <a:ext cx="280567" cy="285610"/>
            </a:xfrm>
            <a:prstGeom prst="star5">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41" name="Gefaltete Ecke 40"/>
          <p:cNvSpPr/>
          <p:nvPr/>
        </p:nvSpPr>
        <p:spPr>
          <a:xfrm>
            <a:off x="9792610" y="3723433"/>
            <a:ext cx="1491341" cy="1358141"/>
          </a:xfrm>
          <a:prstGeom prst="foldedCorner">
            <a:avLst/>
          </a:prstGeom>
          <a:solidFill>
            <a:schemeClr val="tx2">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b="1" dirty="0">
              <a:solidFill>
                <a:schemeClr val="tx1"/>
              </a:solidFill>
              <a:latin typeface="MV Boli" panose="02000500030200090000" pitchFamily="2" charset="0"/>
              <a:cs typeface="MV Boli" panose="02000500030200090000" pitchFamily="2" charset="0"/>
            </a:endParaRPr>
          </a:p>
          <a:p>
            <a:r>
              <a:rPr lang="de-DE" b="1" dirty="0" err="1">
                <a:solidFill>
                  <a:schemeClr val="tx1"/>
                </a:solidFill>
                <a:latin typeface="MV Boli" panose="02000500030200090000" pitchFamily="2" charset="0"/>
                <a:cs typeface="MV Boli" panose="02000500030200090000" pitchFamily="2" charset="0"/>
              </a:rPr>
              <a:t>Bekl</a:t>
            </a:r>
            <a:r>
              <a:rPr lang="de-DE" b="1" dirty="0">
                <a:solidFill>
                  <a:schemeClr val="tx1"/>
                </a:solidFill>
                <a:latin typeface="MV Boli" panose="02000500030200090000" pitchFamily="2" charset="0"/>
                <a:cs typeface="MV Boli" panose="02000500030200090000" pitchFamily="2" charset="0"/>
              </a:rPr>
              <a:t>:</a:t>
            </a:r>
          </a:p>
          <a:p>
            <a:r>
              <a:rPr lang="de-DE" b="1" dirty="0">
                <a:solidFill>
                  <a:schemeClr val="tx1"/>
                </a:solidFill>
                <a:latin typeface="MV Boli" panose="02000500030200090000" pitchFamily="2" charset="0"/>
                <a:cs typeface="MV Boli" panose="02000500030200090000" pitchFamily="2" charset="0"/>
              </a:rPr>
              <a:t>60 + </a:t>
            </a:r>
          </a:p>
          <a:p>
            <a:r>
              <a:rPr lang="de-DE" b="1" dirty="0">
                <a:solidFill>
                  <a:schemeClr val="tx1"/>
                </a:solidFill>
                <a:latin typeface="MV Boli" panose="02000500030200090000" pitchFamily="2" charset="0"/>
                <a:cs typeface="MV Boli" panose="02000500030200090000" pitchFamily="2" charset="0"/>
              </a:rPr>
              <a:t>50</a:t>
            </a:r>
          </a:p>
          <a:p>
            <a:r>
              <a:rPr lang="de-DE" b="1" dirty="0">
                <a:solidFill>
                  <a:schemeClr val="tx1"/>
                </a:solidFill>
                <a:latin typeface="MV Boli" panose="02000500030200090000" pitchFamily="2" charset="0"/>
                <a:cs typeface="MV Boli" panose="02000500030200090000" pitchFamily="2" charset="0"/>
              </a:rPr>
              <a:t>Zeugen-vorschuss </a:t>
            </a:r>
          </a:p>
        </p:txBody>
      </p:sp>
      <p:sp>
        <p:nvSpPr>
          <p:cNvPr id="38" name="Rechteck 37">
            <a:extLst>
              <a:ext uri="{FF2B5EF4-FFF2-40B4-BE49-F238E27FC236}">
                <a16:creationId xmlns:a16="http://schemas.microsoft.com/office/drawing/2014/main" id="{4192C55D-9923-4BA6-A084-E84C00FF2509}"/>
              </a:ext>
            </a:extLst>
          </p:cNvPr>
          <p:cNvSpPr/>
          <p:nvPr/>
        </p:nvSpPr>
        <p:spPr>
          <a:xfrm>
            <a:off x="4617616" y="3067321"/>
            <a:ext cx="808018" cy="42167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38</a:t>
            </a:r>
          </a:p>
        </p:txBody>
      </p:sp>
      <p:sp>
        <p:nvSpPr>
          <p:cNvPr id="39" name="Rechteck 38">
            <a:extLst>
              <a:ext uri="{FF2B5EF4-FFF2-40B4-BE49-F238E27FC236}">
                <a16:creationId xmlns:a16="http://schemas.microsoft.com/office/drawing/2014/main" id="{25B4F5FE-BD81-4B8B-AA23-9E5A08697C40}"/>
              </a:ext>
            </a:extLst>
          </p:cNvPr>
          <p:cNvSpPr/>
          <p:nvPr/>
        </p:nvSpPr>
        <p:spPr>
          <a:xfrm>
            <a:off x="6873136" y="3009862"/>
            <a:ext cx="742919" cy="42167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114</a:t>
            </a:r>
          </a:p>
        </p:txBody>
      </p:sp>
      <p:sp>
        <p:nvSpPr>
          <p:cNvPr id="2" name="Raute 1">
            <a:extLst>
              <a:ext uri="{FF2B5EF4-FFF2-40B4-BE49-F238E27FC236}">
                <a16:creationId xmlns:a16="http://schemas.microsoft.com/office/drawing/2014/main" id="{718DF2E7-0970-4D6C-B401-5AF1724296AB}"/>
              </a:ext>
            </a:extLst>
          </p:cNvPr>
          <p:cNvSpPr/>
          <p:nvPr/>
        </p:nvSpPr>
        <p:spPr>
          <a:xfrm>
            <a:off x="7781439" y="4017057"/>
            <a:ext cx="280567" cy="350723"/>
          </a:xfrm>
          <a:prstGeom prst="diamond">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Pfeil: nach links gekrümmt 2">
            <a:extLst>
              <a:ext uri="{FF2B5EF4-FFF2-40B4-BE49-F238E27FC236}">
                <a16:creationId xmlns:a16="http://schemas.microsoft.com/office/drawing/2014/main" id="{19E21497-E7D3-47C8-A2BF-1042CE4440E8}"/>
              </a:ext>
            </a:extLst>
          </p:cNvPr>
          <p:cNvSpPr/>
          <p:nvPr/>
        </p:nvSpPr>
        <p:spPr>
          <a:xfrm rot="10800000">
            <a:off x="6031930" y="2279552"/>
            <a:ext cx="731520" cy="205785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46" name="Rechteck 45">
            <a:extLst>
              <a:ext uri="{FF2B5EF4-FFF2-40B4-BE49-F238E27FC236}">
                <a16:creationId xmlns:a16="http://schemas.microsoft.com/office/drawing/2014/main" id="{988E44F8-C00C-4A64-AC51-A0AC0DD23BB7}"/>
              </a:ext>
            </a:extLst>
          </p:cNvPr>
          <p:cNvSpPr/>
          <p:nvPr/>
        </p:nvSpPr>
        <p:spPr>
          <a:xfrm>
            <a:off x="5299786" y="2128867"/>
            <a:ext cx="808018" cy="42167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38</a:t>
            </a:r>
          </a:p>
        </p:txBody>
      </p:sp>
      <p:sp>
        <p:nvSpPr>
          <p:cNvPr id="6" name="Ellipse 5">
            <a:extLst>
              <a:ext uri="{FF2B5EF4-FFF2-40B4-BE49-F238E27FC236}">
                <a16:creationId xmlns:a16="http://schemas.microsoft.com/office/drawing/2014/main" id="{57FEC7F7-1254-45B3-A73F-7FF4ABB6DEEA}"/>
              </a:ext>
            </a:extLst>
          </p:cNvPr>
          <p:cNvSpPr/>
          <p:nvPr/>
        </p:nvSpPr>
        <p:spPr>
          <a:xfrm>
            <a:off x="5425338" y="4949437"/>
            <a:ext cx="2636668" cy="12884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4400" dirty="0"/>
              <a:t>60 =</a:t>
            </a:r>
            <a:r>
              <a:rPr lang="de-DE" dirty="0"/>
              <a:t> </a:t>
            </a:r>
          </a:p>
        </p:txBody>
      </p:sp>
      <p:grpSp>
        <p:nvGrpSpPr>
          <p:cNvPr id="7" name="Gruppieren 6">
            <a:extLst>
              <a:ext uri="{FF2B5EF4-FFF2-40B4-BE49-F238E27FC236}">
                <a16:creationId xmlns:a16="http://schemas.microsoft.com/office/drawing/2014/main" id="{E9F1F963-16B3-49A3-B3EA-73E9B409CA0B}"/>
              </a:ext>
            </a:extLst>
          </p:cNvPr>
          <p:cNvGrpSpPr/>
          <p:nvPr/>
        </p:nvGrpSpPr>
        <p:grpSpPr>
          <a:xfrm>
            <a:off x="6909682" y="5443160"/>
            <a:ext cx="828059" cy="374600"/>
            <a:chOff x="10424354" y="3905486"/>
            <a:chExt cx="828059" cy="374600"/>
          </a:xfrm>
        </p:grpSpPr>
        <p:sp>
          <p:nvSpPr>
            <p:cNvPr id="42" name="Raute 41">
              <a:extLst>
                <a:ext uri="{FF2B5EF4-FFF2-40B4-BE49-F238E27FC236}">
                  <a16:creationId xmlns:a16="http://schemas.microsoft.com/office/drawing/2014/main" id="{C24249BC-E98B-4FE9-A9F9-6C3BB849E7F7}"/>
                </a:ext>
              </a:extLst>
            </p:cNvPr>
            <p:cNvSpPr/>
            <p:nvPr/>
          </p:nvSpPr>
          <p:spPr>
            <a:xfrm>
              <a:off x="10424354" y="3905486"/>
              <a:ext cx="280567" cy="350723"/>
            </a:xfrm>
            <a:prstGeom prst="diamond">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Stern mit 5 Zacken 72">
              <a:extLst>
                <a:ext uri="{FF2B5EF4-FFF2-40B4-BE49-F238E27FC236}">
                  <a16:creationId xmlns:a16="http://schemas.microsoft.com/office/drawing/2014/main" id="{84C59FB5-8B0D-4AF2-B772-4B7C4D59D856}"/>
                </a:ext>
              </a:extLst>
            </p:cNvPr>
            <p:cNvSpPr/>
            <p:nvPr/>
          </p:nvSpPr>
          <p:spPr>
            <a:xfrm>
              <a:off x="10971846" y="3944860"/>
              <a:ext cx="280567" cy="285610"/>
            </a:xfrm>
            <a:prstGeom prst="star5">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Minuszeichen 3">
              <a:extLst>
                <a:ext uri="{FF2B5EF4-FFF2-40B4-BE49-F238E27FC236}">
                  <a16:creationId xmlns:a16="http://schemas.microsoft.com/office/drawing/2014/main" id="{5E7A7014-CEF3-4809-B8D9-2B99ABD450C0}"/>
                </a:ext>
              </a:extLst>
            </p:cNvPr>
            <p:cNvSpPr/>
            <p:nvPr/>
          </p:nvSpPr>
          <p:spPr>
            <a:xfrm>
              <a:off x="10704921" y="3929363"/>
              <a:ext cx="225777" cy="350723"/>
            </a:xfrm>
            <a:prstGeom prst="mathMinus">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cxnSp>
        <p:nvCxnSpPr>
          <p:cNvPr id="10" name="Gerade Verbindung mit Pfeil 9">
            <a:extLst>
              <a:ext uri="{FF2B5EF4-FFF2-40B4-BE49-F238E27FC236}">
                <a16:creationId xmlns:a16="http://schemas.microsoft.com/office/drawing/2014/main" id="{9C50AD10-7FC5-46BF-977D-F48E91D7227F}"/>
              </a:ext>
            </a:extLst>
          </p:cNvPr>
          <p:cNvCxnSpPr>
            <a:cxnSpLocks/>
          </p:cNvCxnSpPr>
          <p:nvPr/>
        </p:nvCxnSpPr>
        <p:spPr>
          <a:xfrm flipV="1">
            <a:off x="8061121" y="4107185"/>
            <a:ext cx="1765796" cy="125718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143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additive="base">
                                        <p:cTn id="7" dur="500" fill="hold"/>
                                        <p:tgtEl>
                                          <p:spTgt spid="48"/>
                                        </p:tgtEl>
                                        <p:attrNameLst>
                                          <p:attrName>ppt_x</p:attrName>
                                        </p:attrNameLst>
                                      </p:cBhvr>
                                      <p:tavLst>
                                        <p:tav tm="0">
                                          <p:val>
                                            <p:strVal val="#ppt_x"/>
                                          </p:val>
                                        </p:tav>
                                        <p:tav tm="100000">
                                          <p:val>
                                            <p:strVal val="#ppt_x"/>
                                          </p:val>
                                        </p:tav>
                                      </p:tavLst>
                                    </p:anim>
                                    <p:anim calcmode="lin" valueType="num">
                                      <p:cBhvr additive="base">
                                        <p:cTn id="8"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9"/>
                                        </p:tgtEl>
                                        <p:attrNameLst>
                                          <p:attrName>style.visibility</p:attrName>
                                        </p:attrNameLst>
                                      </p:cBhvr>
                                      <p:to>
                                        <p:strVal val="visible"/>
                                      </p:to>
                                    </p:set>
                                    <p:anim calcmode="lin" valueType="num">
                                      <p:cBhvr additive="base">
                                        <p:cTn id="13" dur="500" fill="hold"/>
                                        <p:tgtEl>
                                          <p:spTgt spid="49"/>
                                        </p:tgtEl>
                                        <p:attrNameLst>
                                          <p:attrName>ppt_x</p:attrName>
                                        </p:attrNameLst>
                                      </p:cBhvr>
                                      <p:tavLst>
                                        <p:tav tm="0">
                                          <p:val>
                                            <p:strVal val="#ppt_x"/>
                                          </p:val>
                                        </p:tav>
                                        <p:tav tm="100000">
                                          <p:val>
                                            <p:strVal val="#ppt_x"/>
                                          </p:val>
                                        </p:tav>
                                      </p:tavLst>
                                    </p:anim>
                                    <p:anim calcmode="lin" valueType="num">
                                      <p:cBhvr additive="base">
                                        <p:cTn id="14"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43"/>
                                        </p:tgtEl>
                                        <p:attrNameLst>
                                          <p:attrName>style.visibility</p:attrName>
                                        </p:attrNameLst>
                                      </p:cBhvr>
                                      <p:to>
                                        <p:strVal val="visible"/>
                                      </p:to>
                                    </p:set>
                                    <p:anim calcmode="lin" valueType="num">
                                      <p:cBhvr>
                                        <p:cTn id="19" dur="500" fill="hold"/>
                                        <p:tgtEl>
                                          <p:spTgt spid="43"/>
                                        </p:tgtEl>
                                        <p:attrNameLst>
                                          <p:attrName>ppt_w</p:attrName>
                                        </p:attrNameLst>
                                      </p:cBhvr>
                                      <p:tavLst>
                                        <p:tav tm="0">
                                          <p:val>
                                            <p:fltVal val="0"/>
                                          </p:val>
                                        </p:tav>
                                        <p:tav tm="100000">
                                          <p:val>
                                            <p:strVal val="#ppt_w"/>
                                          </p:val>
                                        </p:tav>
                                      </p:tavLst>
                                    </p:anim>
                                    <p:anim calcmode="lin" valueType="num">
                                      <p:cBhvr>
                                        <p:cTn id="20" dur="500" fill="hold"/>
                                        <p:tgtEl>
                                          <p:spTgt spid="43"/>
                                        </p:tgtEl>
                                        <p:attrNameLst>
                                          <p:attrName>ppt_h</p:attrName>
                                        </p:attrNameLst>
                                      </p:cBhvr>
                                      <p:tavLst>
                                        <p:tav tm="0">
                                          <p:val>
                                            <p:fltVal val="0"/>
                                          </p:val>
                                        </p:tav>
                                        <p:tav tm="100000">
                                          <p:val>
                                            <p:strVal val="#ppt_h"/>
                                          </p:val>
                                        </p:tav>
                                      </p:tavLst>
                                    </p:anim>
                                    <p:animEffect transition="in" filter="fade">
                                      <p:cBhvr>
                                        <p:cTn id="21" dur="500"/>
                                        <p:tgtEl>
                                          <p:spTgt spid="43"/>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5"/>
                                        </p:tgtEl>
                                        <p:attrNameLst>
                                          <p:attrName>style.visibility</p:attrName>
                                        </p:attrNameLst>
                                      </p:cBhvr>
                                      <p:to>
                                        <p:strVal val="visible"/>
                                      </p:to>
                                    </p:set>
                                    <p:anim calcmode="lin" valueType="num">
                                      <p:cBhvr additive="base">
                                        <p:cTn id="26" dur="500" fill="hold"/>
                                        <p:tgtEl>
                                          <p:spTgt spid="25"/>
                                        </p:tgtEl>
                                        <p:attrNameLst>
                                          <p:attrName>ppt_x</p:attrName>
                                        </p:attrNameLst>
                                      </p:cBhvr>
                                      <p:tavLst>
                                        <p:tav tm="0">
                                          <p:val>
                                            <p:strVal val="#ppt_x"/>
                                          </p:val>
                                        </p:tav>
                                        <p:tav tm="100000">
                                          <p:val>
                                            <p:strVal val="#ppt_x"/>
                                          </p:val>
                                        </p:tav>
                                      </p:tavLst>
                                    </p:anim>
                                    <p:anim calcmode="lin" valueType="num">
                                      <p:cBhvr additive="base">
                                        <p:cTn id="27"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51"/>
                                        </p:tgtEl>
                                        <p:attrNameLst>
                                          <p:attrName>style.visibility</p:attrName>
                                        </p:attrNameLst>
                                      </p:cBhvr>
                                      <p:to>
                                        <p:strVal val="visible"/>
                                      </p:to>
                                    </p:set>
                                    <p:anim calcmode="lin" valueType="num">
                                      <p:cBhvr additive="base">
                                        <p:cTn id="32" dur="500" fill="hold"/>
                                        <p:tgtEl>
                                          <p:spTgt spid="51"/>
                                        </p:tgtEl>
                                        <p:attrNameLst>
                                          <p:attrName>ppt_x</p:attrName>
                                        </p:attrNameLst>
                                      </p:cBhvr>
                                      <p:tavLst>
                                        <p:tav tm="0">
                                          <p:val>
                                            <p:strVal val="#ppt_x"/>
                                          </p:val>
                                        </p:tav>
                                        <p:tav tm="100000">
                                          <p:val>
                                            <p:strVal val="#ppt_x"/>
                                          </p:val>
                                        </p:tav>
                                      </p:tavLst>
                                    </p:anim>
                                    <p:anim calcmode="lin" valueType="num">
                                      <p:cBhvr additive="base">
                                        <p:cTn id="33"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46"/>
                                        </p:tgtEl>
                                        <p:attrNameLst>
                                          <p:attrName>style.visibility</p:attrName>
                                        </p:attrNameLst>
                                      </p:cBhvr>
                                      <p:to>
                                        <p:strVal val="visible"/>
                                      </p:to>
                                    </p:set>
                                    <p:anim calcmode="lin" valueType="num">
                                      <p:cBhvr additive="base">
                                        <p:cTn id="38" dur="500" fill="hold"/>
                                        <p:tgtEl>
                                          <p:spTgt spid="46"/>
                                        </p:tgtEl>
                                        <p:attrNameLst>
                                          <p:attrName>ppt_x</p:attrName>
                                        </p:attrNameLst>
                                      </p:cBhvr>
                                      <p:tavLst>
                                        <p:tav tm="0">
                                          <p:val>
                                            <p:strVal val="#ppt_x"/>
                                          </p:val>
                                        </p:tav>
                                        <p:tav tm="100000">
                                          <p:val>
                                            <p:strVal val="#ppt_x"/>
                                          </p:val>
                                        </p:tav>
                                      </p:tavLst>
                                    </p:anim>
                                    <p:anim calcmode="lin" valueType="num">
                                      <p:cBhvr additive="base">
                                        <p:cTn id="39"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52"/>
                                        </p:tgtEl>
                                        <p:attrNameLst>
                                          <p:attrName>style.visibility</p:attrName>
                                        </p:attrNameLst>
                                      </p:cBhvr>
                                      <p:to>
                                        <p:strVal val="visible"/>
                                      </p:to>
                                    </p:set>
                                    <p:anim calcmode="lin" valueType="num">
                                      <p:cBhvr additive="base">
                                        <p:cTn id="44" dur="500" fill="hold"/>
                                        <p:tgtEl>
                                          <p:spTgt spid="52"/>
                                        </p:tgtEl>
                                        <p:attrNameLst>
                                          <p:attrName>ppt_x</p:attrName>
                                        </p:attrNameLst>
                                      </p:cBhvr>
                                      <p:tavLst>
                                        <p:tav tm="0">
                                          <p:val>
                                            <p:strVal val="#ppt_x"/>
                                          </p:val>
                                        </p:tav>
                                        <p:tav tm="100000">
                                          <p:val>
                                            <p:strVal val="#ppt_x"/>
                                          </p:val>
                                        </p:tav>
                                      </p:tavLst>
                                    </p:anim>
                                    <p:anim calcmode="lin" valueType="num">
                                      <p:cBhvr additive="base">
                                        <p:cTn id="45"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50"/>
                                        </p:tgtEl>
                                        <p:attrNameLst>
                                          <p:attrName>style.visibility</p:attrName>
                                        </p:attrNameLst>
                                      </p:cBhvr>
                                      <p:to>
                                        <p:strVal val="visible"/>
                                      </p:to>
                                    </p:set>
                                    <p:anim calcmode="lin" valueType="num">
                                      <p:cBhvr>
                                        <p:cTn id="50" dur="500" fill="hold"/>
                                        <p:tgtEl>
                                          <p:spTgt spid="50"/>
                                        </p:tgtEl>
                                        <p:attrNameLst>
                                          <p:attrName>ppt_w</p:attrName>
                                        </p:attrNameLst>
                                      </p:cBhvr>
                                      <p:tavLst>
                                        <p:tav tm="0">
                                          <p:val>
                                            <p:fltVal val="0"/>
                                          </p:val>
                                        </p:tav>
                                        <p:tav tm="100000">
                                          <p:val>
                                            <p:strVal val="#ppt_w"/>
                                          </p:val>
                                        </p:tav>
                                      </p:tavLst>
                                    </p:anim>
                                    <p:anim calcmode="lin" valueType="num">
                                      <p:cBhvr>
                                        <p:cTn id="51" dur="500" fill="hold"/>
                                        <p:tgtEl>
                                          <p:spTgt spid="50"/>
                                        </p:tgtEl>
                                        <p:attrNameLst>
                                          <p:attrName>ppt_h</p:attrName>
                                        </p:attrNameLst>
                                      </p:cBhvr>
                                      <p:tavLst>
                                        <p:tav tm="0">
                                          <p:val>
                                            <p:fltVal val="0"/>
                                          </p:val>
                                        </p:tav>
                                        <p:tav tm="100000">
                                          <p:val>
                                            <p:strVal val="#ppt_h"/>
                                          </p:val>
                                        </p:tav>
                                      </p:tavLst>
                                    </p:anim>
                                    <p:animEffect transition="in" filter="fade">
                                      <p:cBhvr>
                                        <p:cTn id="52" dur="500"/>
                                        <p:tgtEl>
                                          <p:spTgt spid="50"/>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53"/>
                                        </p:tgtEl>
                                        <p:attrNameLst>
                                          <p:attrName>style.visibility</p:attrName>
                                        </p:attrNameLst>
                                      </p:cBhvr>
                                      <p:to>
                                        <p:strVal val="visible"/>
                                      </p:to>
                                    </p:set>
                                    <p:anim calcmode="lin" valueType="num">
                                      <p:cBhvr additive="base">
                                        <p:cTn id="57" dur="500" fill="hold"/>
                                        <p:tgtEl>
                                          <p:spTgt spid="53"/>
                                        </p:tgtEl>
                                        <p:attrNameLst>
                                          <p:attrName>ppt_x</p:attrName>
                                        </p:attrNameLst>
                                      </p:cBhvr>
                                      <p:tavLst>
                                        <p:tav tm="0">
                                          <p:val>
                                            <p:strVal val="#ppt_x"/>
                                          </p:val>
                                        </p:tav>
                                        <p:tav tm="100000">
                                          <p:val>
                                            <p:strVal val="#ppt_x"/>
                                          </p:val>
                                        </p:tav>
                                      </p:tavLst>
                                    </p:anim>
                                    <p:anim calcmode="lin" valueType="num">
                                      <p:cBhvr additive="base">
                                        <p:cTn id="58"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38"/>
                                        </p:tgtEl>
                                        <p:attrNameLst>
                                          <p:attrName>style.visibility</p:attrName>
                                        </p:attrNameLst>
                                      </p:cBhvr>
                                      <p:to>
                                        <p:strVal val="visible"/>
                                      </p:to>
                                    </p:set>
                                    <p:anim calcmode="lin" valueType="num">
                                      <p:cBhvr additive="base">
                                        <p:cTn id="63" dur="500" fill="hold"/>
                                        <p:tgtEl>
                                          <p:spTgt spid="38"/>
                                        </p:tgtEl>
                                        <p:attrNameLst>
                                          <p:attrName>ppt_x</p:attrName>
                                        </p:attrNameLst>
                                      </p:cBhvr>
                                      <p:tavLst>
                                        <p:tav tm="0">
                                          <p:val>
                                            <p:strVal val="#ppt_x"/>
                                          </p:val>
                                        </p:tav>
                                        <p:tav tm="100000">
                                          <p:val>
                                            <p:strVal val="#ppt_x"/>
                                          </p:val>
                                        </p:tav>
                                      </p:tavLst>
                                    </p:anim>
                                    <p:anim calcmode="lin" valueType="num">
                                      <p:cBhvr additive="base">
                                        <p:cTn id="64"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39"/>
                                        </p:tgtEl>
                                        <p:attrNameLst>
                                          <p:attrName>style.visibility</p:attrName>
                                        </p:attrNameLst>
                                      </p:cBhvr>
                                      <p:to>
                                        <p:strVal val="visible"/>
                                      </p:to>
                                    </p:set>
                                    <p:anim calcmode="lin" valueType="num">
                                      <p:cBhvr additive="base">
                                        <p:cTn id="69" dur="500" fill="hold"/>
                                        <p:tgtEl>
                                          <p:spTgt spid="39"/>
                                        </p:tgtEl>
                                        <p:attrNameLst>
                                          <p:attrName>ppt_x</p:attrName>
                                        </p:attrNameLst>
                                      </p:cBhvr>
                                      <p:tavLst>
                                        <p:tav tm="0">
                                          <p:val>
                                            <p:strVal val="#ppt_x"/>
                                          </p:val>
                                        </p:tav>
                                        <p:tav tm="100000">
                                          <p:val>
                                            <p:strVal val="#ppt_x"/>
                                          </p:val>
                                        </p:tav>
                                      </p:tavLst>
                                    </p:anim>
                                    <p:anim calcmode="lin" valueType="num">
                                      <p:cBhvr additive="base">
                                        <p:cTn id="70"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57"/>
                                        </p:tgtEl>
                                        <p:attrNameLst>
                                          <p:attrName>style.visibility</p:attrName>
                                        </p:attrNameLst>
                                      </p:cBhvr>
                                      <p:to>
                                        <p:strVal val="visible"/>
                                      </p:to>
                                    </p:set>
                                    <p:anim calcmode="lin" valueType="num">
                                      <p:cBhvr additive="base">
                                        <p:cTn id="75" dur="500" fill="hold"/>
                                        <p:tgtEl>
                                          <p:spTgt spid="57"/>
                                        </p:tgtEl>
                                        <p:attrNameLst>
                                          <p:attrName>ppt_x</p:attrName>
                                        </p:attrNameLst>
                                      </p:cBhvr>
                                      <p:tavLst>
                                        <p:tav tm="0">
                                          <p:val>
                                            <p:strVal val="#ppt_x"/>
                                          </p:val>
                                        </p:tav>
                                        <p:tav tm="100000">
                                          <p:val>
                                            <p:strVal val="#ppt_x"/>
                                          </p:val>
                                        </p:tav>
                                      </p:tavLst>
                                    </p:anim>
                                    <p:anim calcmode="lin" valueType="num">
                                      <p:cBhvr additive="base">
                                        <p:cTn id="76"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56"/>
                                        </p:tgtEl>
                                        <p:attrNameLst>
                                          <p:attrName>style.visibility</p:attrName>
                                        </p:attrNameLst>
                                      </p:cBhvr>
                                      <p:to>
                                        <p:strVal val="visible"/>
                                      </p:to>
                                    </p:set>
                                    <p:anim calcmode="lin" valueType="num">
                                      <p:cBhvr additive="base">
                                        <p:cTn id="81" dur="500" fill="hold"/>
                                        <p:tgtEl>
                                          <p:spTgt spid="56"/>
                                        </p:tgtEl>
                                        <p:attrNameLst>
                                          <p:attrName>ppt_x</p:attrName>
                                        </p:attrNameLst>
                                      </p:cBhvr>
                                      <p:tavLst>
                                        <p:tav tm="0">
                                          <p:val>
                                            <p:strVal val="#ppt_x"/>
                                          </p:val>
                                        </p:tav>
                                        <p:tav tm="100000">
                                          <p:val>
                                            <p:strVal val="#ppt_x"/>
                                          </p:val>
                                        </p:tav>
                                      </p:tavLst>
                                    </p:anim>
                                    <p:anim calcmode="lin" valueType="num">
                                      <p:cBhvr additive="base">
                                        <p:cTn id="82"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58"/>
                                        </p:tgtEl>
                                        <p:attrNameLst>
                                          <p:attrName>style.visibility</p:attrName>
                                        </p:attrNameLst>
                                      </p:cBhvr>
                                      <p:to>
                                        <p:strVal val="visible"/>
                                      </p:to>
                                    </p:set>
                                    <p:anim calcmode="lin" valueType="num">
                                      <p:cBhvr additive="base">
                                        <p:cTn id="87" dur="500" fill="hold"/>
                                        <p:tgtEl>
                                          <p:spTgt spid="58"/>
                                        </p:tgtEl>
                                        <p:attrNameLst>
                                          <p:attrName>ppt_x</p:attrName>
                                        </p:attrNameLst>
                                      </p:cBhvr>
                                      <p:tavLst>
                                        <p:tav tm="0">
                                          <p:val>
                                            <p:strVal val="#ppt_x"/>
                                          </p:val>
                                        </p:tav>
                                        <p:tav tm="100000">
                                          <p:val>
                                            <p:strVal val="#ppt_x"/>
                                          </p:val>
                                        </p:tav>
                                      </p:tavLst>
                                    </p:anim>
                                    <p:anim calcmode="lin" valueType="num">
                                      <p:cBhvr additive="base">
                                        <p:cTn id="88" dur="500" fill="hold"/>
                                        <p:tgtEl>
                                          <p:spTgt spid="58"/>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59"/>
                                        </p:tgtEl>
                                        <p:attrNameLst>
                                          <p:attrName>style.visibility</p:attrName>
                                        </p:attrNameLst>
                                      </p:cBhvr>
                                      <p:to>
                                        <p:strVal val="visible"/>
                                      </p:to>
                                    </p:set>
                                    <p:anim calcmode="lin" valueType="num">
                                      <p:cBhvr additive="base">
                                        <p:cTn id="93" dur="500" fill="hold"/>
                                        <p:tgtEl>
                                          <p:spTgt spid="59"/>
                                        </p:tgtEl>
                                        <p:attrNameLst>
                                          <p:attrName>ppt_x</p:attrName>
                                        </p:attrNameLst>
                                      </p:cBhvr>
                                      <p:tavLst>
                                        <p:tav tm="0">
                                          <p:val>
                                            <p:strVal val="#ppt_x"/>
                                          </p:val>
                                        </p:tav>
                                        <p:tav tm="100000">
                                          <p:val>
                                            <p:strVal val="#ppt_x"/>
                                          </p:val>
                                        </p:tav>
                                      </p:tavLst>
                                    </p:anim>
                                    <p:anim calcmode="lin" valueType="num">
                                      <p:cBhvr additive="base">
                                        <p:cTn id="94"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53" presetClass="entr" presetSubtype="16" fill="hold" grpId="0" nodeType="clickEffect">
                                  <p:stCondLst>
                                    <p:cond delay="0"/>
                                  </p:stCondLst>
                                  <p:childTnLst>
                                    <p:set>
                                      <p:cBhvr>
                                        <p:cTn id="98" dur="1" fill="hold">
                                          <p:stCondLst>
                                            <p:cond delay="0"/>
                                          </p:stCondLst>
                                        </p:cTn>
                                        <p:tgtEl>
                                          <p:spTgt spid="19"/>
                                        </p:tgtEl>
                                        <p:attrNameLst>
                                          <p:attrName>style.visibility</p:attrName>
                                        </p:attrNameLst>
                                      </p:cBhvr>
                                      <p:to>
                                        <p:strVal val="visible"/>
                                      </p:to>
                                    </p:set>
                                    <p:anim calcmode="lin" valueType="num">
                                      <p:cBhvr>
                                        <p:cTn id="99" dur="500" fill="hold"/>
                                        <p:tgtEl>
                                          <p:spTgt spid="19"/>
                                        </p:tgtEl>
                                        <p:attrNameLst>
                                          <p:attrName>ppt_w</p:attrName>
                                        </p:attrNameLst>
                                      </p:cBhvr>
                                      <p:tavLst>
                                        <p:tav tm="0">
                                          <p:val>
                                            <p:fltVal val="0"/>
                                          </p:val>
                                        </p:tav>
                                        <p:tav tm="100000">
                                          <p:val>
                                            <p:strVal val="#ppt_w"/>
                                          </p:val>
                                        </p:tav>
                                      </p:tavLst>
                                    </p:anim>
                                    <p:anim calcmode="lin" valueType="num">
                                      <p:cBhvr>
                                        <p:cTn id="100" dur="500" fill="hold"/>
                                        <p:tgtEl>
                                          <p:spTgt spid="19"/>
                                        </p:tgtEl>
                                        <p:attrNameLst>
                                          <p:attrName>ppt_h</p:attrName>
                                        </p:attrNameLst>
                                      </p:cBhvr>
                                      <p:tavLst>
                                        <p:tav tm="0">
                                          <p:val>
                                            <p:fltVal val="0"/>
                                          </p:val>
                                        </p:tav>
                                        <p:tav tm="100000">
                                          <p:val>
                                            <p:strVal val="#ppt_h"/>
                                          </p:val>
                                        </p:tav>
                                      </p:tavLst>
                                    </p:anim>
                                    <p:animEffect transition="in" filter="fade">
                                      <p:cBhvr>
                                        <p:cTn id="101" dur="500"/>
                                        <p:tgtEl>
                                          <p:spTgt spid="19"/>
                                        </p:tgtEl>
                                      </p:cBhvr>
                                    </p:animEffect>
                                  </p:childTnLst>
                                </p:cTn>
                              </p:par>
                            </p:childTnLst>
                          </p:cTn>
                        </p:par>
                      </p:childTnLst>
                    </p:cTn>
                  </p:par>
                  <p:par>
                    <p:cTn id="102" fill="hold">
                      <p:stCondLst>
                        <p:cond delay="indefinite"/>
                      </p:stCondLst>
                      <p:childTnLst>
                        <p:par>
                          <p:cTn id="103" fill="hold">
                            <p:stCondLst>
                              <p:cond delay="0"/>
                            </p:stCondLst>
                            <p:childTnLst>
                              <p:par>
                                <p:cTn id="104" presetID="2" presetClass="entr" presetSubtype="4" fill="hold" grpId="0" nodeType="clickEffect">
                                  <p:stCondLst>
                                    <p:cond delay="0"/>
                                  </p:stCondLst>
                                  <p:childTnLst>
                                    <p:set>
                                      <p:cBhvr>
                                        <p:cTn id="105" dur="1" fill="hold">
                                          <p:stCondLst>
                                            <p:cond delay="0"/>
                                          </p:stCondLst>
                                        </p:cTn>
                                        <p:tgtEl>
                                          <p:spTgt spid="71"/>
                                        </p:tgtEl>
                                        <p:attrNameLst>
                                          <p:attrName>style.visibility</p:attrName>
                                        </p:attrNameLst>
                                      </p:cBhvr>
                                      <p:to>
                                        <p:strVal val="visible"/>
                                      </p:to>
                                    </p:set>
                                    <p:anim calcmode="lin" valueType="num">
                                      <p:cBhvr additive="base">
                                        <p:cTn id="106" dur="500" fill="hold"/>
                                        <p:tgtEl>
                                          <p:spTgt spid="71"/>
                                        </p:tgtEl>
                                        <p:attrNameLst>
                                          <p:attrName>ppt_x</p:attrName>
                                        </p:attrNameLst>
                                      </p:cBhvr>
                                      <p:tavLst>
                                        <p:tav tm="0">
                                          <p:val>
                                            <p:strVal val="#ppt_x"/>
                                          </p:val>
                                        </p:tav>
                                        <p:tav tm="100000">
                                          <p:val>
                                            <p:strVal val="#ppt_x"/>
                                          </p:val>
                                        </p:tav>
                                      </p:tavLst>
                                    </p:anim>
                                    <p:anim calcmode="lin" valueType="num">
                                      <p:cBhvr additive="base">
                                        <p:cTn id="107" dur="500" fill="hold"/>
                                        <p:tgtEl>
                                          <p:spTgt spid="71"/>
                                        </p:tgtEl>
                                        <p:attrNameLst>
                                          <p:attrName>ppt_y</p:attrName>
                                        </p:attrNameLst>
                                      </p:cBhvr>
                                      <p:tavLst>
                                        <p:tav tm="0">
                                          <p:val>
                                            <p:strVal val="1+#ppt_h/2"/>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nodeType="clickEffect">
                                  <p:stCondLst>
                                    <p:cond delay="0"/>
                                  </p:stCondLst>
                                  <p:childTnLst>
                                    <p:set>
                                      <p:cBhvr>
                                        <p:cTn id="111" dur="1" fill="hold">
                                          <p:stCondLst>
                                            <p:cond delay="0"/>
                                          </p:stCondLst>
                                        </p:cTn>
                                        <p:tgtEl>
                                          <p:spTgt spid="21"/>
                                        </p:tgtEl>
                                        <p:attrNameLst>
                                          <p:attrName>style.visibility</p:attrName>
                                        </p:attrNameLst>
                                      </p:cBhvr>
                                      <p:to>
                                        <p:strVal val="visible"/>
                                      </p:to>
                                    </p:set>
                                    <p:anim calcmode="lin" valueType="num">
                                      <p:cBhvr>
                                        <p:cTn id="112" dur="500" fill="hold"/>
                                        <p:tgtEl>
                                          <p:spTgt spid="21"/>
                                        </p:tgtEl>
                                        <p:attrNameLst>
                                          <p:attrName>ppt_w</p:attrName>
                                        </p:attrNameLst>
                                      </p:cBhvr>
                                      <p:tavLst>
                                        <p:tav tm="0">
                                          <p:val>
                                            <p:fltVal val="0"/>
                                          </p:val>
                                        </p:tav>
                                        <p:tav tm="100000">
                                          <p:val>
                                            <p:strVal val="#ppt_w"/>
                                          </p:val>
                                        </p:tav>
                                      </p:tavLst>
                                    </p:anim>
                                    <p:anim calcmode="lin" valueType="num">
                                      <p:cBhvr>
                                        <p:cTn id="113" dur="500" fill="hold"/>
                                        <p:tgtEl>
                                          <p:spTgt spid="21"/>
                                        </p:tgtEl>
                                        <p:attrNameLst>
                                          <p:attrName>ppt_h</p:attrName>
                                        </p:attrNameLst>
                                      </p:cBhvr>
                                      <p:tavLst>
                                        <p:tav tm="0">
                                          <p:val>
                                            <p:fltVal val="0"/>
                                          </p:val>
                                        </p:tav>
                                        <p:tav tm="100000">
                                          <p:val>
                                            <p:strVal val="#ppt_h"/>
                                          </p:val>
                                        </p:tav>
                                      </p:tavLst>
                                    </p:anim>
                                    <p:animEffect transition="in" filter="fade">
                                      <p:cBhvr>
                                        <p:cTn id="114" dur="500"/>
                                        <p:tgtEl>
                                          <p:spTgt spid="21"/>
                                        </p:tgtEl>
                                      </p:cBhvr>
                                    </p:animEffect>
                                  </p:childTnLst>
                                </p:cTn>
                              </p:par>
                            </p:childTnLst>
                          </p:cTn>
                        </p:par>
                      </p:childTnLst>
                    </p:cTn>
                  </p:par>
                  <p:par>
                    <p:cTn id="115" fill="hold">
                      <p:stCondLst>
                        <p:cond delay="indefinite"/>
                      </p:stCondLst>
                      <p:childTnLst>
                        <p:par>
                          <p:cTn id="116" fill="hold">
                            <p:stCondLst>
                              <p:cond delay="0"/>
                            </p:stCondLst>
                            <p:childTnLst>
                              <p:par>
                                <p:cTn id="117" presetID="2" presetClass="entr" presetSubtype="4" fill="hold" grpId="0" nodeType="clickEffect">
                                  <p:stCondLst>
                                    <p:cond delay="0"/>
                                  </p:stCondLst>
                                  <p:childTnLst>
                                    <p:set>
                                      <p:cBhvr>
                                        <p:cTn id="118" dur="1" fill="hold">
                                          <p:stCondLst>
                                            <p:cond delay="0"/>
                                          </p:stCondLst>
                                        </p:cTn>
                                        <p:tgtEl>
                                          <p:spTgt spid="41"/>
                                        </p:tgtEl>
                                        <p:attrNameLst>
                                          <p:attrName>style.visibility</p:attrName>
                                        </p:attrNameLst>
                                      </p:cBhvr>
                                      <p:to>
                                        <p:strVal val="visible"/>
                                      </p:to>
                                    </p:set>
                                    <p:anim calcmode="lin" valueType="num">
                                      <p:cBhvr additive="base">
                                        <p:cTn id="119" dur="500" fill="hold"/>
                                        <p:tgtEl>
                                          <p:spTgt spid="41"/>
                                        </p:tgtEl>
                                        <p:attrNameLst>
                                          <p:attrName>ppt_x</p:attrName>
                                        </p:attrNameLst>
                                      </p:cBhvr>
                                      <p:tavLst>
                                        <p:tav tm="0">
                                          <p:val>
                                            <p:strVal val="#ppt_x"/>
                                          </p:val>
                                        </p:tav>
                                        <p:tav tm="100000">
                                          <p:val>
                                            <p:strVal val="#ppt_x"/>
                                          </p:val>
                                        </p:tav>
                                      </p:tavLst>
                                    </p:anim>
                                    <p:anim calcmode="lin" valueType="num">
                                      <p:cBhvr additive="base">
                                        <p:cTn id="12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53" presetClass="entr" presetSubtype="16" fill="hold" grpId="0" nodeType="clickEffect">
                                  <p:stCondLst>
                                    <p:cond delay="0"/>
                                  </p:stCondLst>
                                  <p:childTnLst>
                                    <p:set>
                                      <p:cBhvr>
                                        <p:cTn id="124" dur="1" fill="hold">
                                          <p:stCondLst>
                                            <p:cond delay="0"/>
                                          </p:stCondLst>
                                        </p:cTn>
                                        <p:tgtEl>
                                          <p:spTgt spid="3"/>
                                        </p:tgtEl>
                                        <p:attrNameLst>
                                          <p:attrName>style.visibility</p:attrName>
                                        </p:attrNameLst>
                                      </p:cBhvr>
                                      <p:to>
                                        <p:strVal val="visible"/>
                                      </p:to>
                                    </p:set>
                                    <p:anim calcmode="lin" valueType="num">
                                      <p:cBhvr>
                                        <p:cTn id="125" dur="500" fill="hold"/>
                                        <p:tgtEl>
                                          <p:spTgt spid="3"/>
                                        </p:tgtEl>
                                        <p:attrNameLst>
                                          <p:attrName>ppt_w</p:attrName>
                                        </p:attrNameLst>
                                      </p:cBhvr>
                                      <p:tavLst>
                                        <p:tav tm="0">
                                          <p:val>
                                            <p:fltVal val="0"/>
                                          </p:val>
                                        </p:tav>
                                        <p:tav tm="100000">
                                          <p:val>
                                            <p:strVal val="#ppt_w"/>
                                          </p:val>
                                        </p:tav>
                                      </p:tavLst>
                                    </p:anim>
                                    <p:anim calcmode="lin" valueType="num">
                                      <p:cBhvr>
                                        <p:cTn id="126" dur="500" fill="hold"/>
                                        <p:tgtEl>
                                          <p:spTgt spid="3"/>
                                        </p:tgtEl>
                                        <p:attrNameLst>
                                          <p:attrName>ppt_h</p:attrName>
                                        </p:attrNameLst>
                                      </p:cBhvr>
                                      <p:tavLst>
                                        <p:tav tm="0">
                                          <p:val>
                                            <p:fltVal val="0"/>
                                          </p:val>
                                        </p:tav>
                                        <p:tav tm="100000">
                                          <p:val>
                                            <p:strVal val="#ppt_h"/>
                                          </p:val>
                                        </p:tav>
                                      </p:tavLst>
                                    </p:anim>
                                    <p:animEffect transition="in" filter="fade">
                                      <p:cBhvr>
                                        <p:cTn id="1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5" grpId="0" animBg="1"/>
      <p:bldP spid="43" grpId="0" animBg="1"/>
      <p:bldP spid="48" grpId="0" animBg="1"/>
      <p:bldP spid="49" grpId="0" animBg="1"/>
      <p:bldP spid="50" grpId="0" animBg="1"/>
      <p:bldP spid="51" grpId="0" animBg="1"/>
      <p:bldP spid="52" grpId="0" animBg="1"/>
      <p:bldP spid="53" grpId="0" animBg="1"/>
      <p:bldP spid="56" grpId="0" animBg="1"/>
      <p:bldP spid="57" grpId="0" animBg="1"/>
      <p:bldP spid="58" grpId="0" animBg="1"/>
      <p:bldP spid="59" grpId="0" animBg="1"/>
      <p:bldP spid="71" grpId="0" animBg="1"/>
      <p:bldP spid="41" grpId="0" animBg="1"/>
      <p:bldP spid="38" grpId="0" animBg="1"/>
      <p:bldP spid="39" grpId="0" animBg="1"/>
      <p:bldP spid="3" grpId="0" animBg="1"/>
      <p:bldP spid="46"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2124</Words>
  <Application>Microsoft Office PowerPoint</Application>
  <PresentationFormat>Breitbild</PresentationFormat>
  <Paragraphs>487</Paragraphs>
  <Slides>24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24</vt:i4>
      </vt:variant>
    </vt:vector>
  </HeadingPairs>
  <TitlesOfParts>
    <vt:vector size="30" baseType="lpstr">
      <vt:lpstr>Arial</vt:lpstr>
      <vt:lpstr>Calibri</vt:lpstr>
      <vt:lpstr>Calibri Light</vt:lpstr>
      <vt:lpstr>MV Boli</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91</cp:revision>
  <dcterms:created xsi:type="dcterms:W3CDTF">2023-07-21T13:04:44Z</dcterms:created>
  <dcterms:modified xsi:type="dcterms:W3CDTF">2025-02-24T09:42:32Z</dcterms:modified>
</cp:coreProperties>
</file>