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22" r:id="rId2"/>
    <p:sldId id="423" r:id="rId3"/>
    <p:sldId id="424" r:id="rId4"/>
    <p:sldId id="425" r:id="rId5"/>
    <p:sldId id="426" r:id="rId6"/>
    <p:sldId id="427" r:id="rId7"/>
    <p:sldId id="428" r:id="rId8"/>
    <p:sldId id="446" r:id="rId9"/>
    <p:sldId id="429" r:id="rId10"/>
    <p:sldId id="430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70163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2302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2547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5036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10393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13411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718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0927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32158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59184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28825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5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83201" y="932688"/>
            <a:ext cx="6067552" cy="4992624"/>
            <a:chOff x="-301891" y="0"/>
            <a:chExt cx="12135104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6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301891" y="28575"/>
              <a:ext cx="12135104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/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Für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unbewegliche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Vermögen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gibt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es 3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Möglichkeiten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Sicherungshypothek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454398" y="1082344"/>
            <a:ext cx="4399015" cy="4426338"/>
          </a:xfrm>
          <a:custGeom>
            <a:avLst/>
            <a:gdLst/>
            <a:ahLst/>
            <a:cxnLst/>
            <a:rect l="l" t="t" r="r" b="b"/>
            <a:pathLst>
              <a:path w="6598523" h="6639507">
                <a:moveTo>
                  <a:pt x="0" y="0"/>
                </a:moveTo>
                <a:lnTo>
                  <a:pt x="6598523" y="0"/>
                </a:lnTo>
                <a:lnTo>
                  <a:pt x="6598523" y="6639508"/>
                </a:lnTo>
                <a:lnTo>
                  <a:pt x="0" y="6639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7581" y="932691"/>
            <a:ext cx="5916606" cy="4992624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333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19 ZVG</a:t>
              </a: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Nachricht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(§55 Abs. 1 GBO) &amp; die Abt. 30 (19 Abs. 2 ZVG)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Eingangszeitpunktes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gem. § 19 ZVG und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einfacher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amtlicher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Grundbuchauszug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+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Wohnungsblatt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Wohnungsblatt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ergänzen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WICHTIG!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Verwaltungsvermerkes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Abt. 30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jede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neuen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Kenntnis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setzen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die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814275" y="1280041"/>
            <a:ext cx="4913356" cy="4297925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4" y="0"/>
                </a:lnTo>
                <a:lnTo>
                  <a:pt x="7370034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63619" y="932688"/>
            <a:ext cx="5916606" cy="4992624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6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Grundvermögen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Schuldners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Zwecke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Schuldentilgung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verwertet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verliert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sein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müssen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Voraussetzungen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Titel,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Klausel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Zustellung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Zwangsversteigerungsverfahren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bewirkt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relatives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beschlagnahmt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132321" y="1189561"/>
            <a:ext cx="4913356" cy="4297925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5" y="0"/>
                </a:lnTo>
                <a:lnTo>
                  <a:pt x="7370035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333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relative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schnellstens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da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sonst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Dritter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gutgläubig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erwerben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könnte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Zwangsversteigerungsvermerkes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gute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Glaube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zerstört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Zwangsversteigerungsvermerkes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Grundbuchsperre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deshalb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relatives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Es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weiterhin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vorgenommen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§ 22 ZVG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-132321" y="1189561"/>
            <a:ext cx="4913356" cy="4297925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5" y="0"/>
                </a:lnTo>
                <a:lnTo>
                  <a:pt x="7370035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/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Beschlagnahme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Zustellung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den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erfolgt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wann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eingeht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entscheidend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jeweils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frühere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Zeitpunkt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Beschlagnahme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-87813" y="1280038"/>
            <a:ext cx="4913356" cy="4297925"/>
          </a:xfrm>
          <a:custGeom>
            <a:avLst/>
            <a:gdLst/>
            <a:ahLst/>
            <a:cxnLst/>
            <a:rect l="l" t="t" r="r" b="b"/>
            <a:pathLst>
              <a:path w="7370034" h="6446888">
                <a:moveTo>
                  <a:pt x="0" y="0"/>
                </a:moveTo>
                <a:lnTo>
                  <a:pt x="7370034" y="0"/>
                </a:lnTo>
                <a:lnTo>
                  <a:pt x="7370034" y="6446888"/>
                </a:lnTo>
                <a:lnTo>
                  <a:pt x="0" y="644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 rot="-165044">
            <a:off x="1271350" y="1922607"/>
            <a:ext cx="2195031" cy="2300848"/>
          </a:xfrm>
          <a:custGeom>
            <a:avLst/>
            <a:gdLst/>
            <a:ahLst/>
            <a:cxnLst/>
            <a:rect l="l" t="t" r="r" b="b"/>
            <a:pathLst>
              <a:path w="3292546" h="3451272">
                <a:moveTo>
                  <a:pt x="0" y="0"/>
                </a:moveTo>
                <a:lnTo>
                  <a:pt x="3292546" y="0"/>
                </a:lnTo>
                <a:lnTo>
                  <a:pt x="3292546" y="3451272"/>
                </a:lnTo>
                <a:lnTo>
                  <a:pt x="0" y="3451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133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Substanz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nämlich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Erlös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Versteigerung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Befriedigung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Erträgen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Mieten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Ernten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etc.</a:t>
              </a: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bleibt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verliert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aber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Verfügungsbefugnis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diese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Zwangsverwalter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deckt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Erträgen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Kosten und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befriedigt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aus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Überschüssen</a:t>
              </a:r>
              <a:r>
                <a:rPr lang="en-US" sz="2133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133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404513" y="1072368"/>
            <a:ext cx="4399015" cy="4426338"/>
          </a:xfrm>
          <a:custGeom>
            <a:avLst/>
            <a:gdLst/>
            <a:ahLst/>
            <a:cxnLst/>
            <a:rect l="l" t="t" r="r" b="b"/>
            <a:pathLst>
              <a:path w="6598523" h="6639507">
                <a:moveTo>
                  <a:pt x="0" y="0"/>
                </a:moveTo>
                <a:lnTo>
                  <a:pt x="6598523" y="0"/>
                </a:lnTo>
                <a:lnTo>
                  <a:pt x="6598523" y="6639507"/>
                </a:lnTo>
                <a:lnTo>
                  <a:pt x="0" y="663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34146" y="932688"/>
            <a:ext cx="6555140" cy="4992624"/>
            <a:chOff x="0" y="0"/>
            <a:chExt cx="13110279" cy="99852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110273" cy="9985248"/>
            </a:xfrm>
            <a:custGeom>
              <a:avLst/>
              <a:gdLst/>
              <a:ahLst/>
              <a:cxnLst/>
              <a:rect l="l" t="t" r="r" b="b"/>
              <a:pathLst>
                <a:path w="13110273" h="9985248">
                  <a:moveTo>
                    <a:pt x="0" y="0"/>
                  </a:moveTo>
                  <a:lnTo>
                    <a:pt x="13110273" y="0"/>
                  </a:lnTo>
                  <a:lnTo>
                    <a:pt x="13110273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2591" r="-42850"/>
              </a:stretch>
            </a:blipFill>
          </p:spPr>
          <p:txBody>
            <a:bodyPr/>
            <a:lstStyle/>
            <a:p>
              <a:pPr defTabSz="609630"/>
              <a:endParaRPr lang="de-DE" sz="16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3110279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Ehepaaren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Erbengemeinschaft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zwecks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Aufhebung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Gemeinschaft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beantragt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180ff ZVG)</a:t>
              </a:r>
            </a:p>
            <a:p>
              <a:pPr marL="180984" lvl="1"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→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anderen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haben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defTabSz="609630"/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Widerspruchsrecht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/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um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b="1" dirty="0">
                  <a:solidFill>
                    <a:srgbClr val="30303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und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b="1" dirty="0" err="1">
                  <a:solidFill>
                    <a:srgbClr val="30303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gleichzeitig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zuerst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u="sng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394535" y="932688"/>
            <a:ext cx="4399015" cy="4426338"/>
          </a:xfrm>
          <a:custGeom>
            <a:avLst/>
            <a:gdLst/>
            <a:ahLst/>
            <a:cxnLst/>
            <a:rect l="l" t="t" r="r" b="b"/>
            <a:pathLst>
              <a:path w="6598523" h="6639507">
                <a:moveTo>
                  <a:pt x="0" y="0"/>
                </a:moveTo>
                <a:lnTo>
                  <a:pt x="6598523" y="0"/>
                </a:lnTo>
                <a:lnTo>
                  <a:pt x="6598523" y="6639507"/>
                </a:lnTo>
                <a:lnTo>
                  <a:pt x="0" y="6639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8179" y="1590303"/>
            <a:ext cx="4919711" cy="2151733"/>
            <a:chOff x="0" y="0"/>
            <a:chExt cx="9839423" cy="4303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9423" cy="4303467"/>
            </a:xfrm>
            <a:custGeom>
              <a:avLst/>
              <a:gdLst/>
              <a:ahLst/>
              <a:cxnLst/>
              <a:rect l="l" t="t" r="r" b="b"/>
              <a:pathLst>
                <a:path w="9839423" h="4303467">
                  <a:moveTo>
                    <a:pt x="0" y="0"/>
                  </a:moveTo>
                  <a:lnTo>
                    <a:pt x="9839423" y="0"/>
                  </a:lnTo>
                  <a:lnTo>
                    <a:pt x="9839423" y="4303467"/>
                  </a:lnTo>
                  <a:lnTo>
                    <a:pt x="0" y="43034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1427" r="-54658" b="-11035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9839423" cy="4236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Tätigkeiten des UdG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Präsentieren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Zuständigkeit prüfen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Akte holen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Ordnungsnummer vergeben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Foliieren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Fall erzeugen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Eintragung in Abt. II vornehmen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Eintragungsschlussverfügung erstellen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Mitteilungen an Beteiligte versenden</a:t>
              </a:r>
            </a:p>
            <a:p>
              <a:pPr marL="228611" indent="-228611" defTabSz="609630">
                <a:lnSpc>
                  <a:spcPct val="107000"/>
                </a:lnSpc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KPV</a:t>
              </a:r>
            </a:p>
            <a:p>
              <a:pPr marL="228611" indent="-228611" defTabSz="609630">
                <a:lnSpc>
                  <a:spcPct val="107000"/>
                </a:lnSpc>
                <a:spcAft>
                  <a:spcPts val="533"/>
                </a:spcAft>
                <a:buFont typeface="+mj-lt"/>
                <a:buAutoNum type="arabicParenR"/>
              </a:pPr>
              <a:r>
                <a:rPr lang="de-DE" sz="2400" dirty="0">
                  <a:solidFill>
                    <a:prstClr val="black"/>
                  </a:solidFill>
                  <a:latin typeface="Aptos"/>
                  <a:ea typeface="Aptos"/>
                  <a:cs typeface="Times New Roman" panose="02020603050405020304" pitchFamily="18" charset="0"/>
                </a:rPr>
                <a:t> Weglegen</a:t>
              </a: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425290" y="3147893"/>
            <a:ext cx="4253745" cy="1954140"/>
          </a:xfrm>
          <a:custGeom>
            <a:avLst/>
            <a:gdLst/>
            <a:ahLst/>
            <a:cxnLst/>
            <a:rect l="l" t="t" r="r" b="b"/>
            <a:pathLst>
              <a:path w="6380617" h="2931210">
                <a:moveTo>
                  <a:pt x="0" y="0"/>
                </a:moveTo>
                <a:lnTo>
                  <a:pt x="6380617" y="0"/>
                </a:lnTo>
                <a:lnTo>
                  <a:pt x="6380617" y="2931210"/>
                </a:lnTo>
                <a:lnTo>
                  <a:pt x="0" y="2931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8179" y="1590303"/>
            <a:ext cx="4919711" cy="2151733"/>
            <a:chOff x="0" y="0"/>
            <a:chExt cx="9839423" cy="4303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9423" cy="4303467"/>
            </a:xfrm>
            <a:custGeom>
              <a:avLst/>
              <a:gdLst/>
              <a:ahLst/>
              <a:cxnLst/>
              <a:rect l="l" t="t" r="r" b="b"/>
              <a:pathLst>
                <a:path w="9839423" h="4303467">
                  <a:moveTo>
                    <a:pt x="0" y="0"/>
                  </a:moveTo>
                  <a:lnTo>
                    <a:pt x="9839423" y="0"/>
                  </a:lnTo>
                  <a:lnTo>
                    <a:pt x="9839423" y="4303467"/>
                  </a:lnTo>
                  <a:lnTo>
                    <a:pt x="0" y="430346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1427" r="-54658" b="-11035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9839423" cy="4236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Tätigkeiten des UdG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434146" y="932688"/>
            <a:ext cx="5916606" cy="5298516"/>
            <a:chOff x="0" y="0"/>
            <a:chExt cx="11833212" cy="105970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40359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ct val="107000"/>
                </a:lnSpc>
                <a:spcAft>
                  <a:spcPts val="533"/>
                </a:spcAft>
              </a:pP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vor Eintragung muss </a:t>
              </a:r>
              <a:r>
                <a:rPr lang="de-DE" sz="2133" dirty="0" err="1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UdG</a:t>
              </a: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 prüfen:</a:t>
              </a:r>
            </a:p>
            <a:p>
              <a:pPr defTabSz="609630">
                <a:lnSpc>
                  <a:spcPct val="107000"/>
                </a:lnSpc>
                <a:spcAft>
                  <a:spcPts val="533"/>
                </a:spcAft>
              </a:pPr>
              <a:r>
                <a:rPr lang="de-DE" sz="2133" b="1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Form und Inhalt</a:t>
              </a:r>
            </a:p>
            <a:p>
              <a:pPr defTabSz="609630">
                <a:lnSpc>
                  <a:spcPct val="107000"/>
                </a:lnSpc>
                <a:spcAft>
                  <a:spcPts val="533"/>
                </a:spcAft>
              </a:pPr>
              <a:r>
                <a:rPr lang="de-DE" sz="2133" u="sng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Form</a:t>
              </a: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: gemäß § 29 III GBO muss das Ersuchen unterschrieben und gesiegelt sein</a:t>
              </a:r>
            </a:p>
            <a:p>
              <a:pPr defTabSz="609630">
                <a:lnSpc>
                  <a:spcPct val="107000"/>
                </a:lnSpc>
                <a:spcAft>
                  <a:spcPts val="533"/>
                </a:spcAft>
              </a:pPr>
              <a:r>
                <a:rPr lang="de-DE" sz="2133" u="sng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Inhalt</a:t>
              </a: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: gemäß § 28 GBO muss das Grundstück und das Grundbuchblatt richtig bezeichnet sein.</a:t>
              </a:r>
            </a:p>
            <a:p>
              <a:pPr defTabSz="609630">
                <a:lnSpc>
                  <a:spcPct val="107000"/>
                </a:lnSpc>
                <a:spcAft>
                  <a:spcPts val="533"/>
                </a:spcAft>
              </a:pPr>
              <a:endParaRPr lang="de-DE" sz="2133" dirty="0">
                <a:solidFill>
                  <a:prstClr val="black"/>
                </a:solidFill>
                <a:latin typeface="Aptos" panose="02110004020202020204"/>
                <a:ea typeface="Aptos" panose="02110004020202020204"/>
                <a:cs typeface="Times New Roman" panose="02020603050405020304" pitchFamily="18" charset="0"/>
              </a:endParaRPr>
            </a:p>
            <a:p>
              <a:pPr marL="304815" indent="-304815" defTabSz="609630">
                <a:lnSpc>
                  <a:spcPct val="107000"/>
                </a:lnSpc>
                <a:spcAft>
                  <a:spcPts val="533"/>
                </a:spcAft>
                <a:buFont typeface="Arial" panose="020B0604020202020204" pitchFamily="34" charset="0"/>
                <a:buChar char="•"/>
              </a:pP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eine Voreintragung gemäß § 39 GBO ist nicht zu prüfen</a:t>
              </a:r>
            </a:p>
            <a:p>
              <a:pPr marL="304815" indent="-304815" defTabSz="609630">
                <a:lnSpc>
                  <a:spcPct val="107000"/>
                </a:lnSpc>
                <a:spcAft>
                  <a:spcPts val="533"/>
                </a:spcAft>
                <a:buFont typeface="Arial" panose="020B0604020202020204" pitchFamily="34" charset="0"/>
                <a:buChar char="•"/>
              </a:pP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 bei Ersuchen muss auch  die Reihenfolge gemäß § 17 GBO eingehalten werden</a:t>
              </a:r>
            </a:p>
            <a:p>
              <a:pPr defTabSz="609630">
                <a:lnSpc>
                  <a:spcPct val="107000"/>
                </a:lnSpc>
                <a:spcAft>
                  <a:spcPts val="533"/>
                </a:spcAft>
              </a:pP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 </a:t>
              </a:r>
            </a:p>
            <a:p>
              <a:pPr defTabSz="609630">
                <a:lnSpc>
                  <a:spcPct val="107000"/>
                </a:lnSpc>
                <a:spcAft>
                  <a:spcPts val="533"/>
                </a:spcAft>
              </a:pPr>
              <a:r>
                <a:rPr lang="de-DE" sz="2133" b="1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Achtung:</a:t>
              </a: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 Fristen für die Fallerzeugung gem. § 16 III </a:t>
              </a:r>
              <a:r>
                <a:rPr lang="de-DE" sz="2133" dirty="0" err="1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GschbH</a:t>
              </a:r>
              <a:r>
                <a:rPr lang="de-DE" sz="2133" dirty="0">
                  <a:solidFill>
                    <a:prstClr val="black"/>
                  </a:solidFill>
                  <a:latin typeface="Aptos" panose="02110004020202020204"/>
                  <a:ea typeface="Aptos" panose="02110004020202020204"/>
                  <a:cs typeface="Times New Roman" panose="02020603050405020304" pitchFamily="18" charset="0"/>
                </a:rPr>
                <a:t> beachten</a:t>
              </a:r>
            </a:p>
            <a:p>
              <a:pPr marL="180984" lvl="1" defTabSz="609630"/>
              <a:endParaRPr lang="en-US" sz="2133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425290" y="3147893"/>
            <a:ext cx="4253745" cy="1954140"/>
          </a:xfrm>
          <a:custGeom>
            <a:avLst/>
            <a:gdLst/>
            <a:ahLst/>
            <a:cxnLst/>
            <a:rect l="l" t="t" r="r" b="b"/>
            <a:pathLst>
              <a:path w="6380617" h="2931210">
                <a:moveTo>
                  <a:pt x="0" y="0"/>
                </a:moveTo>
                <a:lnTo>
                  <a:pt x="6380617" y="0"/>
                </a:lnTo>
                <a:lnTo>
                  <a:pt x="6380617" y="2931210"/>
                </a:lnTo>
                <a:lnTo>
                  <a:pt x="0" y="2931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73075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89594" y="672222"/>
            <a:ext cx="5916606" cy="6167467"/>
            <a:chOff x="0" y="0"/>
            <a:chExt cx="11833212" cy="12334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33206" cy="12334932"/>
            </a:xfrm>
            <a:custGeom>
              <a:avLst/>
              <a:gdLst/>
              <a:ahLst/>
              <a:cxnLst/>
              <a:rect l="l" t="t" r="r" b="b"/>
              <a:pathLst>
                <a:path w="11833206" h="12334932">
                  <a:moveTo>
                    <a:pt x="0" y="0"/>
                  </a:moveTo>
                  <a:lnTo>
                    <a:pt x="11833206" y="0"/>
                  </a:lnTo>
                  <a:lnTo>
                    <a:pt x="11833206" y="12334932"/>
                  </a:lnTo>
                  <a:lnTo>
                    <a:pt x="0" y="123349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 b="1904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11833212" cy="1230635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nächsten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laufenden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Nummer der Abt II</a:t>
              </a: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„Die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angeordnet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Mitte-30 K 230/2020,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am .. und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„Die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Zwangsverwaltung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angeordnet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Mitte- 30 L 19/2020, Datum und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160"/>
                </a:lnSpc>
              </a:pP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</a:p>
            <a:p>
              <a:pPr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Zwecke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Aufhebung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Gemeinschaft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angeordnet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Mitte, 30 K 231/2020, Datum und </a:t>
              </a:r>
              <a:r>
                <a:rPr lang="en-US" sz="2000" b="1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000" b="1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marL="361968" lvl="1" indent="-180984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382205"/>
            <a:ext cx="4188955" cy="4322487"/>
          </a:xfrm>
          <a:custGeom>
            <a:avLst/>
            <a:gdLst/>
            <a:ahLst/>
            <a:cxnLst/>
            <a:rect l="l" t="t" r="r" b="b"/>
            <a:pathLst>
              <a:path w="6283432" h="6483730">
                <a:moveTo>
                  <a:pt x="0" y="0"/>
                </a:moveTo>
                <a:lnTo>
                  <a:pt x="6283432" y="0"/>
                </a:lnTo>
                <a:lnTo>
                  <a:pt x="6283432" y="6483730"/>
                </a:lnTo>
                <a:lnTo>
                  <a:pt x="0" y="64837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7000"/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509</Words>
  <Application>Microsoft Office PowerPoint</Application>
  <PresentationFormat>Breitbild</PresentationFormat>
  <Paragraphs>91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Inter</vt:lpstr>
      <vt:lpstr>Inter Bold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2026-04-08T05:56:26Z</dcterms:created>
  <dcterms:modified xsi:type="dcterms:W3CDTF">2026-04-08T05:57:18Z</dcterms:modified>
</cp:coreProperties>
</file>