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81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32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56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38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82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1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73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16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03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47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4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0649-7FB3-45EB-B0CA-1636B7746773}" type="datetimeFigureOut">
              <a:rPr lang="de-DE" smtClean="0"/>
              <a:t>28.01.2021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1AB4B-3BD6-473B-AF01-D397C8A1EB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61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27125" y="776288"/>
            <a:ext cx="10515600" cy="2852737"/>
          </a:xfrm>
        </p:spPr>
        <p:txBody>
          <a:bodyPr>
            <a:normAutofit/>
          </a:bodyPr>
          <a:lstStyle/>
          <a:p>
            <a:r>
              <a:rPr lang="de-DE" sz="7200" b="1" spc="300" dirty="0" smtClean="0"/>
              <a:t>Inhalt der Klageschrift </a:t>
            </a:r>
            <a:endParaRPr lang="de-DE" sz="7200" b="1" spc="3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146050" y="3951288"/>
            <a:ext cx="10515600" cy="1500187"/>
          </a:xfrm>
        </p:spPr>
        <p:txBody>
          <a:bodyPr>
            <a:normAutofit/>
          </a:bodyPr>
          <a:lstStyle/>
          <a:p>
            <a:pPr algn="r"/>
            <a:r>
              <a:rPr lang="de-DE" sz="4000" b="1" dirty="0" smtClean="0">
                <a:solidFill>
                  <a:schemeClr val="tx1"/>
                </a:solidFill>
              </a:rPr>
              <a:t>(§ 253 ZPO)</a:t>
            </a:r>
            <a:endParaRPr lang="de-DE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05088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rgbClr val="FF0000"/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SOLL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Durchführung einer Mediation (§ 253 Abs. 3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Streitwert (§ 253 Abs. 3 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Antrag auf Erlass eines Versäumnisurteils im schriftlichen Vorverfahren  (§ 331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Abs. 3 S.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Einzelrichterentscheidung (§ 253 Abs. 3 Nr. 3 ZPO)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59294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57882"/>
              </p:ext>
            </p:extLst>
          </p:nvPr>
        </p:nvGraphicFramePr>
        <p:xfrm>
          <a:off x="419100" y="2919941"/>
          <a:ext cx="11201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975">
                  <a:extLst>
                    <a:ext uri="{9D8B030D-6E8A-4147-A177-3AD203B41FA5}">
                      <a16:colId xmlns:a16="http://schemas.microsoft.com/office/drawing/2014/main" val="3042999514"/>
                    </a:ext>
                  </a:extLst>
                </a:gridCol>
                <a:gridCol w="5305425">
                  <a:extLst>
                    <a:ext uri="{9D8B030D-6E8A-4147-A177-3AD203B41FA5}">
                      <a16:colId xmlns:a16="http://schemas.microsoft.com/office/drawing/2014/main" val="350299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7200" dirty="0" smtClean="0">
                          <a:solidFill>
                            <a:srgbClr val="FF0000"/>
                          </a:solidFill>
                        </a:rPr>
                        <a:t>Anhängigkeit = </a:t>
                      </a:r>
                      <a:endParaRPr lang="de-DE" sz="7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0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72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95448"/>
              </p:ext>
            </p:extLst>
          </p:nvPr>
        </p:nvGraphicFramePr>
        <p:xfrm>
          <a:off x="447675" y="1986491"/>
          <a:ext cx="112014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975">
                  <a:extLst>
                    <a:ext uri="{9D8B030D-6E8A-4147-A177-3AD203B41FA5}">
                      <a16:colId xmlns:a16="http://schemas.microsoft.com/office/drawing/2014/main" val="3042999514"/>
                    </a:ext>
                  </a:extLst>
                </a:gridCol>
                <a:gridCol w="5305425">
                  <a:extLst>
                    <a:ext uri="{9D8B030D-6E8A-4147-A177-3AD203B41FA5}">
                      <a16:colId xmlns:a16="http://schemas.microsoft.com/office/drawing/2014/main" val="350299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7200" dirty="0" smtClean="0">
                          <a:solidFill>
                            <a:srgbClr val="FF0000"/>
                          </a:solidFill>
                        </a:rPr>
                        <a:t>Anhängigkeit = </a:t>
                      </a:r>
                      <a:endParaRPr lang="de-DE" sz="7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6000" dirty="0" smtClean="0">
                          <a:solidFill>
                            <a:schemeClr val="tx1"/>
                          </a:solidFill>
                        </a:rPr>
                        <a:t>mit Eingang der Klageschrift</a:t>
                      </a:r>
                      <a:r>
                        <a:rPr lang="de-DE" sz="6000" baseline="0" dirty="0" smtClean="0">
                          <a:solidFill>
                            <a:schemeClr val="tx1"/>
                          </a:solidFill>
                        </a:rPr>
                        <a:t> bei Gericht </a:t>
                      </a:r>
                      <a:endParaRPr lang="de-DE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0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8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31566"/>
              </p:ext>
            </p:extLst>
          </p:nvPr>
        </p:nvGraphicFramePr>
        <p:xfrm>
          <a:off x="419100" y="2919941"/>
          <a:ext cx="11201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6175">
                  <a:extLst>
                    <a:ext uri="{9D8B030D-6E8A-4147-A177-3AD203B41FA5}">
                      <a16:colId xmlns:a16="http://schemas.microsoft.com/office/drawing/2014/main" val="3042999514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350299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7200" dirty="0" smtClean="0">
                          <a:solidFill>
                            <a:srgbClr val="FF0000"/>
                          </a:solidFill>
                        </a:rPr>
                        <a:t>Rechtshängigkeit = </a:t>
                      </a:r>
                      <a:endParaRPr lang="de-DE" sz="7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0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0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07587"/>
              </p:ext>
            </p:extLst>
          </p:nvPr>
        </p:nvGraphicFramePr>
        <p:xfrm>
          <a:off x="361950" y="1500716"/>
          <a:ext cx="112014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6175">
                  <a:extLst>
                    <a:ext uri="{9D8B030D-6E8A-4147-A177-3AD203B41FA5}">
                      <a16:colId xmlns:a16="http://schemas.microsoft.com/office/drawing/2014/main" val="3042999514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3502997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7200" dirty="0" smtClean="0">
                          <a:solidFill>
                            <a:srgbClr val="FF0000"/>
                          </a:solidFill>
                        </a:rPr>
                        <a:t>Rechtshängigkeit = </a:t>
                      </a:r>
                      <a:endParaRPr lang="de-DE" sz="7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dirty="0" smtClean="0">
                          <a:solidFill>
                            <a:schemeClr val="tx1"/>
                          </a:solidFill>
                        </a:rPr>
                        <a:t>mit Zustellung</a:t>
                      </a:r>
                      <a:r>
                        <a:rPr lang="de-DE" sz="4800" baseline="0" dirty="0" smtClean="0">
                          <a:solidFill>
                            <a:schemeClr val="tx1"/>
                          </a:solidFill>
                        </a:rPr>
                        <a:t> der Klage-schrift an den Beklagten</a:t>
                      </a:r>
                      <a:endParaRPr lang="de-DE" sz="4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0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000" b="1" u="sng" spc="300" dirty="0" smtClean="0"/>
              <a:t>Inhalt der Klageschrift </a:t>
            </a:r>
            <a:endParaRPr lang="de-DE" sz="6000" b="1" u="sng" spc="300" dirty="0"/>
          </a:p>
        </p:txBody>
      </p:sp>
      <p:sp>
        <p:nvSpPr>
          <p:cNvPr id="10" name="Gestreifter Pfeil nach rechts 9"/>
          <p:cNvSpPr/>
          <p:nvPr/>
        </p:nvSpPr>
        <p:spPr>
          <a:xfrm flipH="1">
            <a:off x="7477124" y="2465898"/>
            <a:ext cx="4248149" cy="3000375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8801100" y="3642918"/>
            <a:ext cx="394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Soll</a:t>
            </a:r>
            <a:r>
              <a:rPr lang="de-DE" sz="3600" dirty="0" smtClean="0"/>
              <a:t>-Inhalte</a:t>
            </a:r>
            <a:endParaRPr lang="de-DE" sz="3600" dirty="0"/>
          </a:p>
        </p:txBody>
      </p:sp>
      <p:sp>
        <p:nvSpPr>
          <p:cNvPr id="9" name="Gestreifter Pfeil nach rechts 8"/>
          <p:cNvSpPr/>
          <p:nvPr/>
        </p:nvSpPr>
        <p:spPr>
          <a:xfrm>
            <a:off x="390525" y="2465899"/>
            <a:ext cx="3933825" cy="3000375"/>
          </a:xfrm>
          <a:prstGeom prst="striped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030964" y="3642918"/>
            <a:ext cx="2652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Muss</a:t>
            </a:r>
            <a:r>
              <a:rPr lang="de-DE" sz="3600" dirty="0" smtClean="0"/>
              <a:t>-Inhalte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757736" y="3642919"/>
            <a:ext cx="2228850" cy="646331"/>
          </a:xfrm>
          <a:prstGeom prst="rect">
            <a:avLst/>
          </a:prstGeom>
          <a:solidFill>
            <a:srgbClr val="FF0000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de-DE" sz="3600" dirty="0" smtClean="0"/>
              <a:t>§ 253 ZPO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44148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881397"/>
              </p:ext>
            </p:extLst>
          </p:nvPr>
        </p:nvGraphicFramePr>
        <p:xfrm>
          <a:off x="409573" y="1091141"/>
          <a:ext cx="11382376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rgbClr val="FF0000"/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SOLL – Inhalte </a:t>
                      </a:r>
                      <a:endParaRPr lang="de-DE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 typeface="Symbol" panose="05050102010706020507" pitchFamily="18" charset="2"/>
                        <a:buNone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7518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999880"/>
              </p:ext>
            </p:extLst>
          </p:nvPr>
        </p:nvGraphicFramePr>
        <p:xfrm>
          <a:off x="409573" y="1091141"/>
          <a:ext cx="11382376" cy="69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rgbClr val="FF0000"/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SOLL – Inhalte </a:t>
                      </a:r>
                      <a:endParaRPr lang="de-DE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</a:t>
                      </a:r>
                      <a:r>
                        <a:rPr lang="de-DE" sz="24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(§ 253 Abs. 2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796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38460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rgbClr val="FF0000"/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SOLL – Inhalte </a:t>
                      </a:r>
                      <a:endParaRPr lang="de-DE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2245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738275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SOLL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Durchführung einer Mediation (§ 253 Abs. 3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27917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44462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SOLL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Durchführung einer Mediation (§ 253 Abs. 3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Streitwert (§ 253 Abs. 3 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480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200276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SOLL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Durchführung einer Mediation (§ 253 Abs. 3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Streitwert (§ 253 Abs. 3 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Antrag auf Erlass eines Versäumnisurteils im schriftlichen Vorverfahren  (§ 331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Abs. 3 S. 2 ZPO)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8373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75781"/>
              </p:ext>
            </p:extLst>
          </p:nvPr>
        </p:nvGraphicFramePr>
        <p:xfrm>
          <a:off x="409573" y="1091141"/>
          <a:ext cx="11382376" cy="84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88">
                  <a:extLst>
                    <a:ext uri="{9D8B030D-6E8A-4147-A177-3AD203B41FA5}">
                      <a16:colId xmlns:a16="http://schemas.microsoft.com/office/drawing/2014/main" val="3099302802"/>
                    </a:ext>
                  </a:extLst>
                </a:gridCol>
                <a:gridCol w="5691188">
                  <a:extLst>
                    <a:ext uri="{9D8B030D-6E8A-4147-A177-3AD203B41FA5}">
                      <a16:colId xmlns:a16="http://schemas.microsoft.com/office/drawing/2014/main" val="3225891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MUSS</a:t>
                      </a:r>
                      <a:r>
                        <a:rPr lang="de-DE" sz="40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– Inhalte </a:t>
                      </a:r>
                      <a:endParaRPr lang="de-DE" sz="4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SOLL – Inhalte </a:t>
                      </a:r>
                      <a:endParaRPr lang="de-DE" sz="4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88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Bezeichnung der Parteien und des Gerichts (§ 253 Abs. 2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bestimmte Angabe des Gegenstandes und des Grundes des erhobenen Anspruchs, ein bestimmter Antrag (§ 253 Abs. 2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solidFill>
                          <a:schemeClr val="bg1">
                            <a:lumMod val="9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Unterschrift (§§ 253 Abs. 4 i. V. m. 130 </a:t>
                      </a:r>
                      <a:b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Nr. 6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de-DE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8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 smtClean="0"/>
                    </a:p>
                    <a:p>
                      <a:pPr algn="l"/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Durchführung einer Mediation (§ 253 Abs. 3 Nr. 1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Streitwert (§ 253 Abs. 3 Nr.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Antrag auf Erlass eines Versäumnisurteils im schriftlichen Vorverfahren  (§ 331 </a:t>
                      </a:r>
                      <a:b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Abs. 3 S. 2 ZPO)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de-DE" sz="2400" dirty="0" smtClean="0">
                          <a:latin typeface="+mn-lt"/>
                          <a:cs typeface="Arial" panose="020B0604020202020204" pitchFamily="34" charset="0"/>
                        </a:rPr>
                        <a:t>Einzelrichterentscheidung (§ 253 Abs. 3 Nr. 3 ZPO)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DE" sz="24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endParaRPr lang="de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5932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47700" y="304800"/>
            <a:ext cx="10648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Inhalt der Klageschrift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4232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713</Words>
  <Application>Microsoft Office PowerPoint</Application>
  <PresentationFormat>Breitbild</PresentationFormat>
  <Paragraphs>188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Office</vt:lpstr>
      <vt:lpstr>Inhalt der Klageschrift </vt:lpstr>
      <vt:lpstr>Inhalt der Klageschrift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Inhalt der Klageschrift</dc:title>
  <dc:creator>Dittrich, Katja</dc:creator>
  <cp:lastModifiedBy>Dittrich, Katja</cp:lastModifiedBy>
  <cp:revision>18</cp:revision>
  <dcterms:created xsi:type="dcterms:W3CDTF">2021-01-28T07:34:59Z</dcterms:created>
  <dcterms:modified xsi:type="dcterms:W3CDTF">2021-01-28T09:36:43Z</dcterms:modified>
</cp:coreProperties>
</file>