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8" r:id="rId11"/>
    <p:sldId id="267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0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D9B8-F2BB-495B-A314-E9116C599851}" type="datetimeFigureOut">
              <a:rPr lang="de-DE" smtClean="0"/>
              <a:t>01.09.2023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352-0892-49B9-80CD-796ED4351E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03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D9B8-F2BB-495B-A314-E9116C599851}" type="datetimeFigureOut">
              <a:rPr lang="de-DE" smtClean="0"/>
              <a:t>01.09.2023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352-0892-49B9-80CD-796ED4351E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014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D9B8-F2BB-495B-A314-E9116C599851}" type="datetimeFigureOut">
              <a:rPr lang="de-DE" smtClean="0"/>
              <a:t>01.09.2023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352-0892-49B9-80CD-796ED4351E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056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D9B8-F2BB-495B-A314-E9116C599851}" type="datetimeFigureOut">
              <a:rPr lang="de-DE" smtClean="0"/>
              <a:t>01.09.2023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352-0892-49B9-80CD-796ED4351E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5914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D9B8-F2BB-495B-A314-E9116C599851}" type="datetimeFigureOut">
              <a:rPr lang="de-DE" smtClean="0"/>
              <a:t>01.09.2023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352-0892-49B9-80CD-796ED4351E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15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D9B8-F2BB-495B-A314-E9116C599851}" type="datetimeFigureOut">
              <a:rPr lang="de-DE" smtClean="0"/>
              <a:t>01.09.2023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352-0892-49B9-80CD-796ED4351E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4696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D9B8-F2BB-495B-A314-E9116C599851}" type="datetimeFigureOut">
              <a:rPr lang="de-DE" smtClean="0"/>
              <a:t>01.09.2023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352-0892-49B9-80CD-796ED4351E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758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D9B8-F2BB-495B-A314-E9116C599851}" type="datetimeFigureOut">
              <a:rPr lang="de-DE" smtClean="0"/>
              <a:t>01.09.2023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352-0892-49B9-80CD-796ED4351E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75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D9B8-F2BB-495B-A314-E9116C599851}" type="datetimeFigureOut">
              <a:rPr lang="de-DE" smtClean="0"/>
              <a:t>01.09.2023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352-0892-49B9-80CD-796ED4351E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928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D9B8-F2BB-495B-A314-E9116C599851}" type="datetimeFigureOut">
              <a:rPr lang="de-DE" smtClean="0"/>
              <a:t>01.09.2023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352-0892-49B9-80CD-796ED4351E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289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D9B8-F2BB-495B-A314-E9116C599851}" type="datetimeFigureOut">
              <a:rPr lang="de-DE" smtClean="0"/>
              <a:t>01.09.2023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4352-0892-49B9-80CD-796ED4351E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793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CD9B8-F2BB-495B-A314-E9116C599851}" type="datetimeFigureOut">
              <a:rPr lang="de-DE" smtClean="0"/>
              <a:t>01.09.2023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34352-0892-49B9-80CD-796ED4351E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32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461407" y="2026542"/>
            <a:ext cx="4343400" cy="116853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§ 1 GewSchG =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Kontaktverbot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135461" y="2026542"/>
            <a:ext cx="4449536" cy="116853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§ 2 GewSchG =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Wohnungszuweisung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69471" y="993163"/>
            <a:ext cx="1086666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Verletzung der Gesundheit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, Körper oder Freiheit einer </a:t>
            </a: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Person – auf Antrag erforderliche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Maßnahmen zur Abwendung treffen </a:t>
            </a:r>
            <a:endParaRPr lang="de-DE" sz="2400" dirty="0"/>
          </a:p>
        </p:txBody>
      </p:sp>
      <p:sp>
        <p:nvSpPr>
          <p:cNvPr id="10" name="Textfeld 9"/>
          <p:cNvSpPr txBox="1"/>
          <p:nvPr/>
        </p:nvSpPr>
        <p:spPr>
          <a:xfrm>
            <a:off x="824593" y="4686327"/>
            <a:ext cx="398417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Wirksamkeit mit Rechtskraft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69471" y="3825288"/>
            <a:ext cx="413929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Befristung: i. d. R. 6 Monate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023077" y="4039995"/>
            <a:ext cx="651101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e. A.: Bekanntgabe an Antragsgegner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über den GV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49023" y="5547366"/>
            <a:ext cx="11507560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e. A.: kein Rechtsmittel – Antrag auf Durchführung einer Hauptverhandlung – Beschluss: Beschwerde (2 Wochen)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832257" y="491651"/>
            <a:ext cx="2611531" cy="39937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Gewaltschutzsachen</a:t>
            </a:r>
            <a:endParaRPr lang="de-DE" sz="2000" b="1" dirty="0">
              <a:effectLst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61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297151" y="1419019"/>
            <a:ext cx="9597697" cy="465168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327a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832257" y="491651"/>
            <a:ext cx="2554381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Gewaltschutzsachen</a:t>
            </a:r>
            <a:endParaRPr lang="de-DE" sz="2000" b="1" dirty="0">
              <a:effectLst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017793" y="1657938"/>
            <a:ext cx="8156411" cy="3909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smtClean="0">
                <a:solidFill>
                  <a:schemeClr val="tx1"/>
                </a:solidFill>
              </a:rPr>
              <a:t>Verfügung</a:t>
            </a:r>
            <a:endParaRPr lang="de-DE" dirty="0">
              <a:solidFill>
                <a:schemeClr val="tx1"/>
              </a:solidFill>
            </a:endParaRPr>
          </a:p>
          <a:p>
            <a:pPr marL="342900" lvl="0" indent="-342900">
              <a:buAutoNum type="arabicPeriod"/>
            </a:pPr>
            <a:r>
              <a:rPr lang="de-DE" dirty="0" smtClean="0">
                <a:solidFill>
                  <a:schemeClr val="tx1"/>
                </a:solidFill>
              </a:rPr>
              <a:t>Eine </a:t>
            </a:r>
            <a:r>
              <a:rPr lang="de-DE" dirty="0">
                <a:solidFill>
                  <a:schemeClr val="tx1"/>
                </a:solidFill>
              </a:rPr>
              <a:t>beglaubigte Abschrift des Beschlusses an den </a:t>
            </a:r>
            <a:r>
              <a:rPr lang="de-DE" dirty="0" smtClean="0">
                <a:solidFill>
                  <a:schemeClr val="tx1"/>
                </a:solidFill>
              </a:rPr>
              <a:t>Antragsteller</a:t>
            </a:r>
          </a:p>
          <a:p>
            <a:pPr lvl="0"/>
            <a:r>
              <a:rPr lang="de-DE" dirty="0">
                <a:solidFill>
                  <a:schemeClr val="tx1"/>
                </a:solidFill>
              </a:rPr>
              <a:t>	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>
                <a:solidFill>
                  <a:schemeClr val="tx1"/>
                </a:solidFill>
              </a:rPr>
              <a:t>./. ZU bzw. Aushändigung an der Amtsstelle </a:t>
            </a:r>
          </a:p>
          <a:p>
            <a:pPr lvl="0"/>
            <a:r>
              <a:rPr lang="de-DE" dirty="0" smtClean="0">
                <a:solidFill>
                  <a:schemeClr val="tx1"/>
                </a:solidFill>
              </a:rPr>
              <a:t>2. Eine </a:t>
            </a:r>
            <a:r>
              <a:rPr lang="de-DE" dirty="0">
                <a:solidFill>
                  <a:schemeClr val="tx1"/>
                </a:solidFill>
              </a:rPr>
              <a:t>beglaubigte Abschrift des Beschlusses mit </a:t>
            </a:r>
            <a:r>
              <a:rPr lang="de-DE" dirty="0" smtClean="0">
                <a:solidFill>
                  <a:schemeClr val="tx1"/>
                </a:solidFill>
              </a:rPr>
              <a:t>einer</a:t>
            </a:r>
          </a:p>
          <a:p>
            <a:pPr lvl="0"/>
            <a:r>
              <a:rPr lang="de-DE" dirty="0">
                <a:solidFill>
                  <a:schemeClr val="tx1"/>
                </a:solidFill>
              </a:rPr>
              <a:t>	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>
                <a:solidFill>
                  <a:schemeClr val="tx1"/>
                </a:solidFill>
              </a:rPr>
              <a:t>beglaubigten Abschrift des Antrags in einem verschlossenen </a:t>
            </a:r>
            <a:r>
              <a:rPr lang="de-DE" dirty="0" smtClean="0">
                <a:solidFill>
                  <a:schemeClr val="tx1"/>
                </a:solidFill>
              </a:rPr>
              <a:t>3.Umschlag </a:t>
            </a:r>
            <a:r>
              <a:rPr lang="de-DE" dirty="0">
                <a:solidFill>
                  <a:schemeClr val="tx1"/>
                </a:solidFill>
              </a:rPr>
              <a:t>an </a:t>
            </a:r>
            <a:r>
              <a:rPr lang="de-DE" dirty="0" smtClean="0">
                <a:solidFill>
                  <a:schemeClr val="tx1"/>
                </a:solidFill>
              </a:rPr>
              <a:t>	den </a:t>
            </a:r>
            <a:r>
              <a:rPr lang="de-DE" dirty="0">
                <a:solidFill>
                  <a:schemeClr val="tx1"/>
                </a:solidFill>
              </a:rPr>
              <a:t>Antragsgegner nebst eine beglaubigte Abschrift des Beschlusses über </a:t>
            </a:r>
            <a:r>
              <a:rPr lang="de-DE" dirty="0" smtClean="0">
                <a:solidFill>
                  <a:schemeClr val="tx1"/>
                </a:solidFill>
              </a:rPr>
              <a:t>	die </a:t>
            </a:r>
            <a:r>
              <a:rPr lang="de-DE" dirty="0">
                <a:solidFill>
                  <a:schemeClr val="tx1"/>
                </a:solidFill>
              </a:rPr>
              <a:t>Gerichtsvollzieherverteilerstelle ./. ZU</a:t>
            </a:r>
          </a:p>
          <a:p>
            <a:pPr lvl="0"/>
            <a:r>
              <a:rPr lang="de-DE" dirty="0">
                <a:solidFill>
                  <a:schemeClr val="tx1"/>
                </a:solidFill>
              </a:rPr>
              <a:t>3</a:t>
            </a:r>
            <a:r>
              <a:rPr lang="de-DE" dirty="0" smtClean="0">
                <a:solidFill>
                  <a:schemeClr val="tx1"/>
                </a:solidFill>
              </a:rPr>
              <a:t>. 	Eine </a:t>
            </a:r>
            <a:r>
              <a:rPr lang="de-DE" dirty="0">
                <a:solidFill>
                  <a:schemeClr val="tx1"/>
                </a:solidFill>
              </a:rPr>
              <a:t>Teilausfertigung des Beschlusses an die Polizeidirektion (1 – 5) ./. EB </a:t>
            </a:r>
            <a:r>
              <a:rPr lang="de-DE" dirty="0" smtClean="0">
                <a:solidFill>
                  <a:schemeClr val="tx1"/>
                </a:solidFill>
              </a:rPr>
              <a:t>	per </a:t>
            </a:r>
            <a:r>
              <a:rPr lang="de-DE" dirty="0">
                <a:solidFill>
                  <a:schemeClr val="tx1"/>
                </a:solidFill>
              </a:rPr>
              <a:t>Fax</a:t>
            </a:r>
          </a:p>
          <a:p>
            <a:pPr lvl="0"/>
            <a:r>
              <a:rPr lang="de-DE" dirty="0" smtClean="0">
                <a:solidFill>
                  <a:schemeClr val="tx1"/>
                </a:solidFill>
              </a:rPr>
              <a:t>4. Ggf</a:t>
            </a:r>
            <a:r>
              <a:rPr lang="de-DE" dirty="0">
                <a:solidFill>
                  <a:schemeClr val="tx1"/>
                </a:solidFill>
              </a:rPr>
              <a:t>. eine beglaubigte Abschrift des Beschlusses an das JA ./. EB mit </a:t>
            </a:r>
            <a:r>
              <a:rPr lang="de-DE" dirty="0" smtClean="0">
                <a:solidFill>
                  <a:schemeClr val="tx1"/>
                </a:solidFill>
              </a:rPr>
              <a:t>	beglaubigter </a:t>
            </a:r>
            <a:r>
              <a:rPr lang="de-DE" dirty="0">
                <a:solidFill>
                  <a:schemeClr val="tx1"/>
                </a:solidFill>
              </a:rPr>
              <a:t>Abschrift des Antrags</a:t>
            </a:r>
          </a:p>
          <a:p>
            <a:pPr lvl="0"/>
            <a:r>
              <a:rPr lang="de-DE" dirty="0" smtClean="0">
                <a:solidFill>
                  <a:schemeClr val="tx1"/>
                </a:solidFill>
              </a:rPr>
              <a:t>5. VE</a:t>
            </a:r>
            <a:endParaRPr lang="de-DE" dirty="0">
              <a:solidFill>
                <a:schemeClr val="tx1"/>
              </a:solidFill>
            </a:endParaRPr>
          </a:p>
          <a:p>
            <a:pPr lvl="0"/>
            <a:r>
              <a:rPr lang="de-DE" dirty="0" smtClean="0">
                <a:solidFill>
                  <a:schemeClr val="tx1"/>
                </a:solidFill>
              </a:rPr>
              <a:t>6. 3 </a:t>
            </a:r>
            <a:r>
              <a:rPr lang="de-DE" dirty="0">
                <a:solidFill>
                  <a:schemeClr val="tx1"/>
                </a:solidFill>
              </a:rPr>
              <a:t>Monate (Kosten, Weglegen)</a:t>
            </a:r>
          </a:p>
          <a:p>
            <a:r>
              <a:rPr lang="de-DE" dirty="0">
                <a:solidFill>
                  <a:schemeClr val="tx1"/>
                </a:solidFill>
              </a:rPr>
              <a:t>	Name, Datum, Dienstbezeichnung </a:t>
            </a:r>
            <a:endParaRPr lang="de-DE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8307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616279" y="4004467"/>
            <a:ext cx="8581949" cy="261064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Vollstreckung: </a:t>
            </a:r>
          </a:p>
          <a:p>
            <a:pPr lvl="0"/>
            <a:r>
              <a:rPr lang="de-DE" dirty="0"/>
              <a:t>ein Verstoß gegen die Schutzanordnung nach § 1 </a:t>
            </a:r>
            <a:r>
              <a:rPr lang="de-DE" dirty="0" err="1"/>
              <a:t>GewSchG</a:t>
            </a:r>
            <a:r>
              <a:rPr lang="de-DE" dirty="0"/>
              <a:t> kann gem. § 4 </a:t>
            </a:r>
            <a:r>
              <a:rPr lang="de-DE" dirty="0" err="1"/>
              <a:t>GewSchG</a:t>
            </a:r>
            <a:r>
              <a:rPr lang="de-DE" dirty="0"/>
              <a:t> mit Freiheitsstrafe bis zu einem Jahr oder mit Geldstrafe geahndet werden </a:t>
            </a:r>
          </a:p>
          <a:p>
            <a:pPr lvl="0"/>
            <a:r>
              <a:rPr lang="de-DE" dirty="0"/>
              <a:t>die Straffbarkeit nach anderen Vorschriften bleibt unberührt </a:t>
            </a:r>
          </a:p>
          <a:p>
            <a:pPr lvl="0"/>
            <a:r>
              <a:rPr lang="de-DE" dirty="0"/>
              <a:t>bei Verstößen gegen einen erlassenen Gewaltschutzbeschluss ist auf Antrag die Verhängung eines Ordnungsgeldes möglich (§§ 96 </a:t>
            </a:r>
            <a:r>
              <a:rPr lang="de-DE" dirty="0" err="1"/>
              <a:t>FamFG</a:t>
            </a:r>
            <a:r>
              <a:rPr lang="de-DE" dirty="0"/>
              <a:t>, 890, 891 </a:t>
            </a:r>
            <a:r>
              <a:rPr lang="de-DE" dirty="0" smtClean="0"/>
              <a:t>ZPO)</a:t>
            </a:r>
            <a:endParaRPr lang="de-DE" dirty="0"/>
          </a:p>
          <a:p>
            <a:r>
              <a:rPr lang="de-DE" dirty="0"/>
              <a:t> 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616280" y="1207881"/>
            <a:ext cx="8581949" cy="2637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Rechtsmittel/Vollstreckung </a:t>
            </a:r>
            <a:endParaRPr lang="de-DE" dirty="0"/>
          </a:p>
          <a:p>
            <a:r>
              <a:rPr lang="de-DE" dirty="0"/>
              <a:t>ein direktes Rechtsmittel ist bei einstweiligen Anordnungen nicht gegeben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der Antragsgegner kann sich nur gegen den Beschluss wehren: Antrag auf Durchführung der mündlichen Verhandlung (§ 54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aufgrund der mündlichen Verhandlung wird der erlassene Beschluss entweder erneut durch Beschluss aufrechterhalten oder aufgehoben </a:t>
            </a:r>
          </a:p>
          <a:p>
            <a:pPr lvl="0"/>
            <a:r>
              <a:rPr lang="de-DE" dirty="0"/>
              <a:t>gegen diesen Beschluss: Beschwerde nach §§ 57 Ziff. 4, 63 </a:t>
            </a:r>
            <a:r>
              <a:rPr lang="de-DE" dirty="0" err="1"/>
              <a:t>FamFG</a:t>
            </a:r>
            <a:r>
              <a:rPr lang="de-DE" dirty="0"/>
              <a:t> möglich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832257" y="491651"/>
            <a:ext cx="2554381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Gewaltschutzsachen</a:t>
            </a:r>
            <a:endParaRPr lang="de-DE" sz="2000" b="1" dirty="0">
              <a:effectLst/>
            </a:endParaRPr>
          </a:p>
        </p:txBody>
      </p:sp>
      <p:sp>
        <p:nvSpPr>
          <p:cNvPr id="9" name="Gefaltete Ecke 8"/>
          <p:cNvSpPr/>
          <p:nvPr/>
        </p:nvSpPr>
        <p:spPr>
          <a:xfrm rot="395776">
            <a:off x="9753827" y="1266121"/>
            <a:ext cx="1365922" cy="139086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54 </a:t>
            </a:r>
            <a:r>
              <a:rPr lang="de-DE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10013708" y="2837449"/>
            <a:ext cx="1365922" cy="139086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57, 63 </a:t>
            </a:r>
            <a:r>
              <a:rPr lang="de-DE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64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9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/>
          <p:cNvSpPr/>
          <p:nvPr/>
        </p:nvSpPr>
        <p:spPr>
          <a:xfrm>
            <a:off x="1748569" y="1602134"/>
            <a:ext cx="8581949" cy="149702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wurde vorsätzlich Gesundheit, Körper oder Freiheit einer Person verletzt, muss das Gericht auf Antrag der verletzten Person erforderliche Maßnahmen zur Abwendung treffen (§ 1 </a:t>
            </a:r>
            <a:r>
              <a:rPr lang="de-DE" dirty="0" smtClean="0"/>
              <a:t>I S</a:t>
            </a:r>
            <a:r>
              <a:rPr lang="de-DE" dirty="0"/>
              <a:t>. 1 </a:t>
            </a:r>
            <a:r>
              <a:rPr lang="de-DE" dirty="0" err="1"/>
              <a:t>GewSchG</a:t>
            </a:r>
            <a:r>
              <a:rPr lang="de-DE" dirty="0"/>
              <a:t>)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828675" y="1347135"/>
            <a:ext cx="7930615" cy="38221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gemäß § 210 FamFG sind Gewaltschutzsachen Verfahren nach §§ 1 + 2 GewSchG</a:t>
            </a:r>
            <a:endParaRPr lang="de-DE" dirty="0"/>
          </a:p>
        </p:txBody>
      </p:sp>
      <p:sp>
        <p:nvSpPr>
          <p:cNvPr id="3" name="Abgerundetes Rechteck 2"/>
          <p:cNvSpPr/>
          <p:nvPr/>
        </p:nvSpPr>
        <p:spPr>
          <a:xfrm>
            <a:off x="4832257" y="491651"/>
            <a:ext cx="2300063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Gewaltschutzsache</a:t>
            </a:r>
            <a:endParaRPr lang="de-DE" sz="2000" b="1" dirty="0">
              <a:effectLst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748569" y="3429000"/>
            <a:ext cx="8581949" cy="25361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solche Verletzungen im Sinne des § 1 II </a:t>
            </a:r>
            <a:r>
              <a:rPr lang="de-DE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GewSchG</a:t>
            </a:r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liegen vor, wenn: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eine Person einer anderen mit einer Verletzung des Lebens, Körpers, Gesundheit und Freiheit widerrechtlich gedroht hat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eine Person widerrechtlich und vorsätzlich in die Wohnung der anderen Person oder deren befriedetes Besitztum eindringt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eine andere Person unzumutbar belästigt durch ungewolltes Nachstellen oder unter Verwendung von Fernkommunikationsmittel</a:t>
            </a:r>
          </a:p>
        </p:txBody>
      </p:sp>
      <p:sp>
        <p:nvSpPr>
          <p:cNvPr id="11" name="Gefaltete Ecke 10"/>
          <p:cNvSpPr/>
          <p:nvPr/>
        </p:nvSpPr>
        <p:spPr>
          <a:xfrm rot="285818">
            <a:off x="9796608" y="2590499"/>
            <a:ext cx="1686209" cy="15273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 I, II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GewSchG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90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/>
          <p:cNvSpPr/>
          <p:nvPr/>
        </p:nvSpPr>
        <p:spPr>
          <a:xfrm>
            <a:off x="1748569" y="1602134"/>
            <a:ext cx="8581949" cy="149702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hat die verletzte Person zum Zeitpunkt der Tat mit dem Täter einen gemeinsamen Haushalt geführt, so kann – wie auch hier – die verletzte Person verlangen, ihr die gemeinsame Wohnung zur alleinigen Nutzung zu überlassen (§ 2 GewSchG)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832257" y="491651"/>
            <a:ext cx="24115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Gewaltschutzsachen</a:t>
            </a:r>
            <a:endParaRPr lang="de-DE" sz="2000" b="1" dirty="0">
              <a:effectLst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748569" y="3429000"/>
            <a:ext cx="8581949" cy="253611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Anspruch darauf ist ausgeschlossen (§ 2 III </a:t>
            </a:r>
            <a:r>
              <a:rPr lang="de-DE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GewSchG</a:t>
            </a:r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wenn: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weitere Verletzungen nicht zu besorgen sind, es sei denn, dass der verletzten Person das weitere Zusammenleben mit dem Täter wegen der Schwere der Tat nicht zuzumuten ist oder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verletzte Person nicht innerhalb von drei Monaten nach der Tat die Überlassung der Wohnung verlangt oder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soweit die Überlassung der Wohnung an die verletzte Person besonders schwerwiegende Belange des Täters entgegenstehen</a:t>
            </a:r>
          </a:p>
        </p:txBody>
      </p:sp>
      <p:sp>
        <p:nvSpPr>
          <p:cNvPr id="11" name="Gefaltete Ecke 10"/>
          <p:cNvSpPr/>
          <p:nvPr/>
        </p:nvSpPr>
        <p:spPr>
          <a:xfrm rot="285818">
            <a:off x="10253622" y="1488327"/>
            <a:ext cx="1365922" cy="139086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GewSchG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/>
          <p:cNvSpPr/>
          <p:nvPr/>
        </p:nvSpPr>
        <p:spPr>
          <a:xfrm>
            <a:off x="1748569" y="1602134"/>
            <a:ext cx="8581949" cy="102383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in Verfahren nach § 2 GewSchG ist das JA auf seinen Antrag zu beteiligen, wenn ein Kind im Haushalt lebt (§§ 212, 213 FamFG)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832257" y="491651"/>
            <a:ext cx="2440081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Gewaltschutzsachen</a:t>
            </a:r>
            <a:endParaRPr lang="de-DE" sz="2000" b="1" dirty="0">
              <a:effectLst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748569" y="2794091"/>
            <a:ext cx="8581949" cy="109610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falls die verletzte Person unter elterliche Sorge des Täters steht, fällt dieser Antrag nicht in das GewSchG – sondern es wird ein Sorgerechtsverfahren nach § 1666 BGB </a:t>
            </a:r>
          </a:p>
        </p:txBody>
      </p:sp>
      <p:sp>
        <p:nvSpPr>
          <p:cNvPr id="11" name="Gefaltete Ecke 10"/>
          <p:cNvSpPr/>
          <p:nvPr/>
        </p:nvSpPr>
        <p:spPr>
          <a:xfrm rot="285818">
            <a:off x="10253622" y="1488327"/>
            <a:ext cx="1365922" cy="139086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GewSchG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748569" y="4043986"/>
            <a:ext cx="8581949" cy="109610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= Antragsverfahren</a:t>
            </a:r>
          </a:p>
          <a:p>
            <a:pPr lvl="0"/>
            <a:r>
              <a:rPr lang="de-DE"/>
              <a:t>mündlich bei der Rechtsantragsstelle des Familiengerichts oder </a:t>
            </a:r>
          </a:p>
          <a:p>
            <a:pPr lvl="0"/>
            <a:r>
              <a:rPr lang="de-DE"/>
              <a:t>schriftlich bei Gericht einreichen 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1748568" y="5287506"/>
            <a:ext cx="8581949" cy="62092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i. d. R. als einstweilige Anordnung – als Hauptsache aber auch möglich </a:t>
            </a:r>
          </a:p>
        </p:txBody>
      </p:sp>
    </p:spTree>
    <p:extLst>
      <p:ext uri="{BB962C8B-B14F-4D97-AF65-F5344CB8AC3E}">
        <p14:creationId xmlns:p14="http://schemas.microsoft.com/office/powerpoint/2010/main" val="80965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>
          <a:xfrm>
            <a:off x="1610813" y="1249157"/>
            <a:ext cx="8581949" cy="290332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sachlich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dirty="0"/>
              <a:t> AG als Familiengericht (§§ 23a I S. 1 Nr. 1, 23b I GVG</a:t>
            </a:r>
            <a:r>
              <a:rPr lang="de-DE" dirty="0" smtClean="0"/>
              <a:t>)</a:t>
            </a:r>
          </a:p>
          <a:p>
            <a:pPr lvl="0"/>
            <a:endParaRPr lang="de-DE" dirty="0"/>
          </a:p>
          <a:p>
            <a:pPr lvl="0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örtlich:</a:t>
            </a:r>
            <a:r>
              <a:rPr lang="de-DE" dirty="0"/>
              <a:t> § 211 </a:t>
            </a:r>
            <a:r>
              <a:rPr lang="de-DE" dirty="0" err="1"/>
              <a:t>FamFG</a:t>
            </a:r>
            <a:r>
              <a:rPr lang="de-DE" dirty="0"/>
              <a:t>, ausschließlich zuständig ist nach Wahl des Antragstellers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das Gericht, in dessen Bezirk die Tat begangen wurde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das Gericht, in dessen Bezirk sich die gemeinsame Wohnung befindet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das Gericht, in dessen Bezirk der Antragsgegner seinen gewöhnlichen Aufenthalt </a:t>
            </a:r>
            <a:r>
              <a:rPr lang="de-DE" dirty="0" smtClean="0"/>
              <a:t>hat</a:t>
            </a:r>
          </a:p>
          <a:p>
            <a:pPr lvl="1"/>
            <a:endParaRPr lang="de-DE" dirty="0"/>
          </a:p>
          <a:p>
            <a:pPr lvl="0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funktionell: </a:t>
            </a:r>
            <a:r>
              <a:rPr lang="de-DE" dirty="0"/>
              <a:t>Richter (§§ 3, 14 RPflG)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013923" y="953647"/>
            <a:ext cx="2034077" cy="52365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Zuständigkeiten: 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832257" y="491651"/>
            <a:ext cx="2568668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Gewaltschutzsachen</a:t>
            </a:r>
            <a:endParaRPr lang="de-DE" sz="2000" b="1" dirty="0">
              <a:effectLst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026190" y="4329228"/>
            <a:ext cx="1365922" cy="139086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23a I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S. 1 Nr.1,</a:t>
            </a:r>
          </a:p>
          <a:p>
            <a:pPr algn="ctr"/>
            <a:r>
              <a:rPr lang="de-DE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23b I </a:t>
            </a:r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GVG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395776">
            <a:off x="6171365" y="4088455"/>
            <a:ext cx="1365922" cy="139086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211 </a:t>
            </a:r>
            <a:r>
              <a:rPr lang="de-DE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42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>
          <a:xfrm>
            <a:off x="1616280" y="1207881"/>
            <a:ext cx="8581949" cy="24275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Personalien </a:t>
            </a:r>
            <a:r>
              <a:rPr lang="de-DE" dirty="0"/>
              <a:t>des Antragstellers und Antragsgegners, insbesondere die zustellfähige Anschrift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ausführliche schriftliche und nachvollziehbare Sachverhaltsdarstellung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Begründung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Vorgangsnummer der Polizei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ärztliche Atteste oder Behandlungsnachweise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Fotos von Verletzungen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Angabe, ob gemeinsame minderjährige Kinder vorhanden sind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013924" y="824885"/>
            <a:ext cx="2034077" cy="52365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Inhalt des Antrags: </a:t>
            </a:r>
            <a:endParaRPr lang="de-DE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832257" y="491651"/>
            <a:ext cx="2497231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Gewaltschutzsachen</a:t>
            </a:r>
            <a:endParaRPr lang="de-DE" sz="2000" b="1" dirty="0">
              <a:effectLst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691313" y="3690306"/>
            <a:ext cx="8581949" cy="242759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Maßnahmen durch das Gericht - § 1 I </a:t>
            </a:r>
            <a:r>
              <a:rPr lang="de-D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GewSchG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Wohnung der verletzten Person zu betreten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sich in einem bestimmten Umkreis der Wohnung der verletzten Person aufzuhalten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zu bestimmende andere Orte aufzusuchen, an denen sich die verletzte Person aufhält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Verbindung zur verletzten Person, auch unter Verwendung von Fernkommunikationsmitteln, aufzunehmen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Zusammentreffen mit der verletzten Person herbeizuführen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1616280" y="6221880"/>
            <a:ext cx="8581949" cy="3932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die Anordnung ist i. d. R. auf 6 Monate befristet, kann jedoch verlängert werden </a:t>
            </a:r>
          </a:p>
        </p:txBody>
      </p:sp>
    </p:spTree>
    <p:extLst>
      <p:ext uri="{BB962C8B-B14F-4D97-AF65-F5344CB8AC3E}">
        <p14:creationId xmlns:p14="http://schemas.microsoft.com/office/powerpoint/2010/main" val="256337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2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>
          <a:xfrm>
            <a:off x="1616280" y="1207881"/>
            <a:ext cx="8581949" cy="427851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Anordnungen nach §§ 1 + 2 </a:t>
            </a:r>
            <a:r>
              <a:rPr lang="de-DE" dirty="0" err="1"/>
              <a:t>GewSchG</a:t>
            </a:r>
            <a:r>
              <a:rPr lang="de-DE" dirty="0"/>
              <a:t> wird unverzüglich der zuständigen Polizeidirektion mitgeteilt (§ 216a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pPr lvl="0"/>
            <a:r>
              <a:rPr lang="de-DE" dirty="0"/>
              <a:t>die Zuständigkeit richtet sich nach den im Beschluss genannten Orten bzw. Personen, die der Antragsgegner nicht aufsuchen bzw. kontaktieren darf </a:t>
            </a:r>
          </a:p>
          <a:p>
            <a:pPr lvl="1"/>
            <a:r>
              <a:rPr lang="de-DE" dirty="0"/>
              <a:t>Direktion 1 (Nord) – Pankow, Reinickendorf, OT Wedding (Mitte)</a:t>
            </a:r>
          </a:p>
          <a:p>
            <a:pPr lvl="1"/>
            <a:r>
              <a:rPr lang="de-DE" dirty="0"/>
              <a:t>Direktion 2 (West) – Spandau, Charlottenburg-Wilmersdorf, OT Moabit (Mitte), OT Tiergarten (Mitte) </a:t>
            </a:r>
          </a:p>
          <a:p>
            <a:pPr lvl="1"/>
            <a:r>
              <a:rPr lang="de-DE" dirty="0"/>
              <a:t>Direktion 3 (Ost) – Treptow-Köpenick, Lichtenberg, Marzahn-Hellersdorf, Hohenschönhausen </a:t>
            </a:r>
          </a:p>
          <a:p>
            <a:pPr lvl="1"/>
            <a:r>
              <a:rPr lang="de-DE" dirty="0"/>
              <a:t>Direktion 4 (Süd) – Steglitz-Zehlendorf, Tempelhof-Schöneberg, OT Rudow (Neukölln), OT Britz (Neukölln), OT </a:t>
            </a:r>
            <a:r>
              <a:rPr lang="de-DE" dirty="0" err="1"/>
              <a:t>Buckow</a:t>
            </a:r>
            <a:r>
              <a:rPr lang="de-DE" dirty="0"/>
              <a:t> (Neukölln), OT Gropiusstadt (Neukölln)</a:t>
            </a:r>
          </a:p>
          <a:p>
            <a:pPr lvl="1"/>
            <a:r>
              <a:rPr lang="de-DE" dirty="0"/>
              <a:t>Direktion 5 (City) – Friedrichshain-Kreuzberg, Neukölln (Nord), Mitte </a:t>
            </a:r>
          </a:p>
          <a:p>
            <a:r>
              <a:rPr lang="de-DE" dirty="0"/>
              <a:t> 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013925" y="824885"/>
            <a:ext cx="1369768" cy="52365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/>
              <a:t>Anordnung</a:t>
            </a:r>
            <a:endParaRPr lang="de-DE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832257" y="491651"/>
            <a:ext cx="24115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Gewaltschutzsachen</a:t>
            </a:r>
            <a:endParaRPr lang="de-DE" sz="2000" b="1" dirty="0">
              <a:effectLst/>
            </a:endParaRPr>
          </a:p>
        </p:txBody>
      </p:sp>
      <p:sp>
        <p:nvSpPr>
          <p:cNvPr id="13" name="Gefaltete Ecke 12"/>
          <p:cNvSpPr/>
          <p:nvPr/>
        </p:nvSpPr>
        <p:spPr>
          <a:xfrm rot="395776">
            <a:off x="9227182" y="4288024"/>
            <a:ext cx="1365922" cy="139086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216a </a:t>
            </a:r>
            <a:r>
              <a:rPr lang="de-DE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5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>
          <a:xfrm>
            <a:off x="1616280" y="1207882"/>
            <a:ext cx="8581949" cy="131648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je nach Inhalt des Beschlusses können auch mehrere Polizeidirektionen maßgeblich sein 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Beteiligten sind über die Mitteilung gem. </a:t>
            </a:r>
            <a:r>
              <a:rPr lang="de-DE" dirty="0" err="1"/>
              <a:t>MiZi</a:t>
            </a:r>
            <a:r>
              <a:rPr lang="de-DE" dirty="0"/>
              <a:t> zu unterrichten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832257" y="491651"/>
            <a:ext cx="246865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Gewaltschutzsachen</a:t>
            </a:r>
            <a:endParaRPr lang="de-DE" sz="2000" b="1" dirty="0">
              <a:effectLst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616279" y="2909936"/>
            <a:ext cx="8581949" cy="10055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Ausfertigung: Verfahren nach § 2 GewSchG an den GV für die Vollstreckung </a:t>
            </a:r>
          </a:p>
          <a:p>
            <a:r>
              <a:rPr lang="de-DE"/>
              <a:t>Abschrift: Verfahren nach § 1 GewSchG an den GV, damit er die Gefahr einschätzen kann </a:t>
            </a:r>
          </a:p>
        </p:txBody>
      </p:sp>
    </p:spTree>
    <p:extLst>
      <p:ext uri="{BB962C8B-B14F-4D97-AF65-F5344CB8AC3E}">
        <p14:creationId xmlns:p14="http://schemas.microsoft.com/office/powerpoint/2010/main" val="61731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811992" y="3586955"/>
            <a:ext cx="8190523" cy="31496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/>
          <p:cNvSpPr/>
          <p:nvPr/>
        </p:nvSpPr>
        <p:spPr>
          <a:xfrm>
            <a:off x="1616280" y="1207882"/>
            <a:ext cx="8581949" cy="233610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 auf AG Köpenick wird so verfahren: </a:t>
            </a:r>
          </a:p>
          <a:p>
            <a:pPr lvl="0"/>
            <a:r>
              <a:rPr lang="de-DE" dirty="0"/>
              <a:t>die Polizei schreibt auf das zurückzusendende EB die Vorgangsnummer</a:t>
            </a:r>
          </a:p>
          <a:p>
            <a:pPr lvl="0"/>
            <a:r>
              <a:rPr lang="de-DE" dirty="0"/>
              <a:t>nach Rückkehr der ZU vom GV (an </a:t>
            </a:r>
            <a:r>
              <a:rPr lang="de-DE" dirty="0" err="1"/>
              <a:t>Agg</a:t>
            </a:r>
            <a:r>
              <a:rPr lang="de-DE" dirty="0"/>
              <a:t>) – ohne Anschreiben Übersendung der ZU mit EB per Fax zur Vorgangsnummer an die Polizei </a:t>
            </a:r>
          </a:p>
          <a:p>
            <a:pPr lvl="0"/>
            <a:r>
              <a:rPr lang="de-DE" dirty="0"/>
              <a:t>nur wenn die Polizei den Zustellnachweis hat, kann es strafrechtliche Konsequenzen geben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832257" y="491651"/>
            <a:ext cx="2554381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Gewaltschutzsachen</a:t>
            </a:r>
            <a:endParaRPr lang="de-DE" sz="2000" b="1" dirty="0">
              <a:effectLst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389921" y="3787567"/>
            <a:ext cx="6467475" cy="2814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575658" y="3800475"/>
            <a:ext cx="6096000" cy="28017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sz="1400" u="dash" dirty="0">
                <a:latin typeface="Arial" panose="020B0604020202020204" pitchFamily="34" charset="0"/>
              </a:rPr>
              <a:t>Gewaltschutzbeschluss im Hauptsacheverfahren</a:t>
            </a:r>
            <a:endParaRPr lang="de-DE" sz="1400" dirty="0"/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de-DE" sz="1400" b="1" dirty="0" smtClean="0">
                <a:latin typeface="Arial" panose="020B0604020202020204" pitchFamily="34" charset="0"/>
              </a:rPr>
              <a:t>Verfügung</a:t>
            </a:r>
            <a:endParaRPr lang="de-DE" sz="1400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de-D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eine beglaubigte Abschrift des Beschlusses senden an: </a:t>
            </a:r>
            <a:endParaRPr lang="de-DE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</a:pPr>
            <a:r>
              <a:rPr lang="de-D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Antragsteller ./. ZU</a:t>
            </a:r>
            <a:endParaRPr lang="de-DE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</a:pPr>
            <a:r>
              <a:rPr lang="de-D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Antragsgegner ./. ZU mit beglaubigter Abschrift des Antrags</a:t>
            </a:r>
            <a:endParaRPr lang="de-DE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</a:pPr>
            <a:r>
              <a:rPr lang="de-D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ggf. JA ./. EB mit beglaubigter Abschrift des Antrags</a:t>
            </a:r>
            <a:endParaRPr lang="de-DE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de-D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Teilausfertigung des Beschlusses an die Polizeidirektion (1 – 5) ./. EB per Fax</a:t>
            </a:r>
            <a:endParaRPr lang="de-DE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de-D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VE, Kosten</a:t>
            </a:r>
            <a:endParaRPr lang="de-DE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de-D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Wochen (Weglegen)</a:t>
            </a:r>
            <a:endParaRPr lang="de-DE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de-DE" sz="1400" dirty="0">
                <a:latin typeface="Arial" panose="020B0604020202020204" pitchFamily="34" charset="0"/>
              </a:rPr>
              <a:t>	Name, Datum, Dienstbezeichnung </a:t>
            </a:r>
            <a:endParaRPr lang="de-DE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5907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1194</Words>
  <Application>Microsoft Office PowerPoint</Application>
  <PresentationFormat>Breitbild</PresentationFormat>
  <Paragraphs>163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10</cp:revision>
  <dcterms:created xsi:type="dcterms:W3CDTF">2023-08-28T11:59:16Z</dcterms:created>
  <dcterms:modified xsi:type="dcterms:W3CDTF">2023-09-01T10:19:46Z</dcterms:modified>
</cp:coreProperties>
</file>