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8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71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958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3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85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53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90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51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41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74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65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6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36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05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33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44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76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06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34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DE94-07DF-4839-AEBB-B6F1D8178438}" type="datetimeFigureOut">
              <a:rPr lang="de-DE" smtClean="0"/>
              <a:t>04.01.2024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00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NUL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NUL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NUL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NUL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NUL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293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49208" y="1765321"/>
            <a:ext cx="2314345" cy="2560824"/>
          </a:xfrm>
          <a:custGeom>
            <a:avLst/>
            <a:gdLst/>
            <a:ahLst/>
            <a:cxnLst/>
            <a:rect l="l" t="t" r="r" b="b"/>
            <a:pathLst>
              <a:path w="3471517" h="3841236">
                <a:moveTo>
                  <a:pt x="0" y="0"/>
                </a:moveTo>
                <a:lnTo>
                  <a:pt x="3471517" y="0"/>
                </a:lnTo>
                <a:lnTo>
                  <a:pt x="3471517" y="3841236"/>
                </a:lnTo>
                <a:lnTo>
                  <a:pt x="0" y="3841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041001" y="3057602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3041001" y="4429282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041001" y="5630848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551549" y="1659628"/>
            <a:ext cx="3088903" cy="853309"/>
          </a:xfrm>
          <a:custGeom>
            <a:avLst/>
            <a:gdLst/>
            <a:ahLst/>
            <a:cxnLst/>
            <a:rect l="l" t="t" r="r" b="b"/>
            <a:pathLst>
              <a:path w="4633354" h="1279964">
                <a:moveTo>
                  <a:pt x="0" y="0"/>
                </a:moveTo>
                <a:lnTo>
                  <a:pt x="4633354" y="0"/>
                </a:lnTo>
                <a:lnTo>
                  <a:pt x="4633354" y="1279965"/>
                </a:lnTo>
                <a:lnTo>
                  <a:pt x="0" y="127996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646809" y="480689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25609" y="1701821"/>
            <a:ext cx="218799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 err="1">
                <a:solidFill>
                  <a:srgbClr val="000000"/>
                </a:solidFill>
                <a:latin typeface="Lato Bold"/>
              </a:rPr>
              <a:t>Wirkungen</a:t>
            </a:r>
            <a:endParaRPr lang="en-US" sz="32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965079" y="3059038"/>
            <a:ext cx="7557627" cy="10002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 err="1">
                <a:solidFill>
                  <a:srgbClr val="000000"/>
                </a:solidFill>
                <a:latin typeface="Lato Bold"/>
              </a:rPr>
              <a:t>gegen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alle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Insolvenzgläubiger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§ 301 Abs. 1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InsO</a:t>
            </a:r>
            <a:endParaRPr lang="en-US" sz="28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965079" y="3495919"/>
            <a:ext cx="7541121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173"/>
              </a:lnSpc>
              <a:defRPr/>
            </a:pPr>
            <a:r>
              <a:rPr lang="en-US" sz="2266" dirty="0">
                <a:solidFill>
                  <a:srgbClr val="DC2B19"/>
                </a:solidFill>
                <a:latin typeface="Calibri"/>
                <a:ea typeface="Canva Sans"/>
              </a:rPr>
              <a:t>§ 302 </a:t>
            </a:r>
            <a:r>
              <a:rPr lang="en-US" sz="2266" dirty="0" err="1">
                <a:solidFill>
                  <a:srgbClr val="DC2B19"/>
                </a:solidFill>
                <a:latin typeface="Calibri"/>
                <a:ea typeface="Canva Sans"/>
              </a:rPr>
              <a:t>InsO</a:t>
            </a:r>
            <a:r>
              <a:rPr lang="en-US" sz="2266" dirty="0">
                <a:solidFill>
                  <a:srgbClr val="DC2B19"/>
                </a:solidFill>
                <a:latin typeface="Calibri"/>
                <a:ea typeface="Canva Sans"/>
              </a:rPr>
              <a:t> </a:t>
            </a:r>
            <a:r>
              <a:rPr lang="en-US" sz="2266" dirty="0" err="1">
                <a:solidFill>
                  <a:srgbClr val="DC2B19"/>
                </a:solidFill>
                <a:latin typeface="Calibri"/>
                <a:ea typeface="Canva Sans"/>
              </a:rPr>
              <a:t>beachten</a:t>
            </a:r>
            <a:endParaRPr lang="en-US" sz="2266" dirty="0">
              <a:solidFill>
                <a:srgbClr val="DC2B19"/>
              </a:solidFill>
              <a:latin typeface="Calibri"/>
              <a:ea typeface="Canva San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111675" y="4430719"/>
            <a:ext cx="7318325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 err="1">
                <a:solidFill>
                  <a:srgbClr val="000000"/>
                </a:solidFill>
                <a:latin typeface="Lato Bold"/>
              </a:rPr>
              <a:t>Abtretungsfrist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Amt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des TH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sind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beendet</a:t>
            </a:r>
            <a:endParaRPr lang="en-US" sz="28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4111675" y="5801049"/>
            <a:ext cx="2515791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>
                <a:solidFill>
                  <a:srgbClr val="000000"/>
                </a:solidFill>
                <a:latin typeface="Lato Bold"/>
              </a:rPr>
              <a:t>RSB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wird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erteilt</a:t>
            </a:r>
            <a:endParaRPr lang="en-US" sz="28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295262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57600" y="337705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91184" y="3429001"/>
            <a:ext cx="808123" cy="808123"/>
          </a:xfrm>
          <a:custGeom>
            <a:avLst/>
            <a:gdLst/>
            <a:ahLst/>
            <a:cxnLst/>
            <a:rect l="l" t="t" r="r" b="b"/>
            <a:pathLst>
              <a:path w="1212185" h="1212185">
                <a:moveTo>
                  <a:pt x="0" y="0"/>
                </a:moveTo>
                <a:lnTo>
                  <a:pt x="1212186" y="0"/>
                </a:lnTo>
                <a:lnTo>
                  <a:pt x="1212186" y="1212185"/>
                </a:lnTo>
                <a:lnTo>
                  <a:pt x="0" y="12121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091184" y="4577693"/>
            <a:ext cx="808123" cy="808123"/>
          </a:xfrm>
          <a:custGeom>
            <a:avLst/>
            <a:gdLst/>
            <a:ahLst/>
            <a:cxnLst/>
            <a:rect l="l" t="t" r="r" b="b"/>
            <a:pathLst>
              <a:path w="1212185" h="1212185">
                <a:moveTo>
                  <a:pt x="0" y="0"/>
                </a:moveTo>
                <a:lnTo>
                  <a:pt x="1212186" y="0"/>
                </a:lnTo>
                <a:lnTo>
                  <a:pt x="1212186" y="1212186"/>
                </a:lnTo>
                <a:lnTo>
                  <a:pt x="0" y="121218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141947" y="5818902"/>
            <a:ext cx="706597" cy="706597"/>
          </a:xfrm>
          <a:custGeom>
            <a:avLst/>
            <a:gdLst/>
            <a:ahLst/>
            <a:cxnLst/>
            <a:rect l="l" t="t" r="r" b="b"/>
            <a:pathLst>
              <a:path w="1059896" h="1059896">
                <a:moveTo>
                  <a:pt x="0" y="0"/>
                </a:moveTo>
                <a:lnTo>
                  <a:pt x="1059896" y="0"/>
                </a:lnTo>
                <a:lnTo>
                  <a:pt x="1059896" y="1059896"/>
                </a:lnTo>
                <a:lnTo>
                  <a:pt x="0" y="105989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7700810" y="2665720"/>
            <a:ext cx="3653172" cy="2743200"/>
          </a:xfrm>
          <a:custGeom>
            <a:avLst/>
            <a:gdLst/>
            <a:ahLst/>
            <a:cxnLst/>
            <a:rect l="l" t="t" r="r" b="b"/>
            <a:pathLst>
              <a:path w="5479758" h="4114800">
                <a:moveTo>
                  <a:pt x="0" y="0"/>
                </a:moveTo>
                <a:lnTo>
                  <a:pt x="5479758" y="0"/>
                </a:lnTo>
                <a:lnTo>
                  <a:pt x="547975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000397" y="223405"/>
            <a:ext cx="5769471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  <a:defRPr/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Vorzeitige RSB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326284" y="1760192"/>
            <a:ext cx="5769471" cy="1256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853"/>
              </a:lnSpc>
              <a:defRPr/>
            </a:pPr>
            <a:r>
              <a:rPr lang="en-US" sz="3466">
                <a:solidFill>
                  <a:srgbClr val="DC2B19"/>
                </a:solidFill>
                <a:latin typeface="Canva Sans Bold"/>
              </a:rPr>
              <a:t>Antragseingang bis 01.10.2020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621629" y="3622030"/>
            <a:ext cx="320833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sofort nach Aufhebung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653081" y="5939155"/>
            <a:ext cx="2271911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nach fünf Jahren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621629" y="4691370"/>
            <a:ext cx="2237283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nach drei Jahren</a:t>
            </a:r>
          </a:p>
        </p:txBody>
      </p:sp>
    </p:spTree>
    <p:extLst>
      <p:ext uri="{BB962C8B-B14F-4D97-AF65-F5344CB8AC3E}">
        <p14:creationId xmlns:p14="http://schemas.microsoft.com/office/powerpoint/2010/main" val="12095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57600" y="337705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3345454" y="1746112"/>
            <a:ext cx="5769471" cy="1256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853"/>
              </a:lnSpc>
              <a:defRPr/>
            </a:pPr>
            <a:r>
              <a:rPr lang="en-US" sz="3466">
                <a:solidFill>
                  <a:srgbClr val="DC2B19"/>
                </a:solidFill>
                <a:latin typeface="Canva Sans Bold"/>
              </a:rPr>
              <a:t>Antragseingang ab 01.10.2020</a:t>
            </a:r>
          </a:p>
        </p:txBody>
      </p:sp>
      <p:sp>
        <p:nvSpPr>
          <p:cNvPr id="4" name="Freeform 4"/>
          <p:cNvSpPr/>
          <p:nvPr/>
        </p:nvSpPr>
        <p:spPr>
          <a:xfrm>
            <a:off x="8415844" y="3378793"/>
            <a:ext cx="3653172" cy="2743200"/>
          </a:xfrm>
          <a:custGeom>
            <a:avLst/>
            <a:gdLst/>
            <a:ahLst/>
            <a:cxnLst/>
            <a:rect l="l" t="t" r="r" b="b"/>
            <a:pathLst>
              <a:path w="5479758" h="4114800">
                <a:moveTo>
                  <a:pt x="0" y="0"/>
                </a:moveTo>
                <a:lnTo>
                  <a:pt x="5479758" y="0"/>
                </a:lnTo>
                <a:lnTo>
                  <a:pt x="547975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269172" y="861596"/>
            <a:ext cx="868249" cy="2567405"/>
          </a:xfrm>
          <a:custGeom>
            <a:avLst/>
            <a:gdLst/>
            <a:ahLst/>
            <a:cxnLst/>
            <a:rect l="l" t="t" r="r" b="b"/>
            <a:pathLst>
              <a:path w="1302374" h="3851107">
                <a:moveTo>
                  <a:pt x="0" y="0"/>
                </a:moveTo>
                <a:lnTo>
                  <a:pt x="1302375" y="0"/>
                </a:lnTo>
                <a:lnTo>
                  <a:pt x="1302375" y="3851107"/>
                </a:lnTo>
                <a:lnTo>
                  <a:pt x="0" y="385110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000397" y="223405"/>
            <a:ext cx="5769471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  <a:defRPr/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Vorzeitige RSB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03213" y="3924300"/>
            <a:ext cx="8231187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Nur möglich, wenn keine Forderungsanmeldung vorliegen oder alle </a:t>
            </a:r>
          </a:p>
          <a:p>
            <a:pPr algn="ctr" defTabSz="609630">
              <a:lnSpc>
                <a:spcPts val="2986"/>
              </a:lnSpc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Forderungen der Insolvenzgläubiger </a:t>
            </a:r>
          </a:p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befriedigt worden sind.</a:t>
            </a:r>
          </a:p>
        </p:txBody>
      </p:sp>
    </p:spTree>
    <p:extLst>
      <p:ext uri="{BB962C8B-B14F-4D97-AF65-F5344CB8AC3E}">
        <p14:creationId xmlns:p14="http://schemas.microsoft.com/office/powerpoint/2010/main" val="11400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57600" y="337705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28805" y="3411058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28805" y="4694135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828805" y="5901524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8"/>
                </a:lnTo>
                <a:lnTo>
                  <a:pt x="0" y="8120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9114924" y="1809611"/>
            <a:ext cx="2572125" cy="2846059"/>
          </a:xfrm>
          <a:custGeom>
            <a:avLst/>
            <a:gdLst/>
            <a:ahLst/>
            <a:cxnLst/>
            <a:rect l="l" t="t" r="r" b="b"/>
            <a:pathLst>
              <a:path w="3858188" h="4269088">
                <a:moveTo>
                  <a:pt x="0" y="0"/>
                </a:moveTo>
                <a:lnTo>
                  <a:pt x="3858189" y="0"/>
                </a:lnTo>
                <a:lnTo>
                  <a:pt x="3858189" y="4269088"/>
                </a:lnTo>
                <a:lnTo>
                  <a:pt x="0" y="426908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345454" y="1746112"/>
            <a:ext cx="5769471" cy="1256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853"/>
              </a:lnSpc>
              <a:defRPr/>
            </a:pPr>
            <a:r>
              <a:rPr lang="en-US" sz="3466">
                <a:solidFill>
                  <a:srgbClr val="DC2B19"/>
                </a:solidFill>
                <a:latin typeface="Canva Sans Bold"/>
              </a:rPr>
              <a:t>Antragseingang ab 01.10.2020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04921" y="566717"/>
            <a:ext cx="5942905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7467"/>
              </a:lnSpc>
              <a:defRPr/>
            </a:pPr>
            <a:r>
              <a:rPr lang="en-US" sz="5334">
                <a:solidFill>
                  <a:srgbClr val="000000"/>
                </a:solidFill>
                <a:latin typeface="Canva Sans Bold"/>
              </a:rPr>
              <a:t>Änderungen WVP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11200" y="3448690"/>
            <a:ext cx="7088317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Abtretungsfrist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3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Jahre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010024" y="4753780"/>
            <a:ext cx="697071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erneute Insolvenz: Abtretungsfrist 5 Jahre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977114" y="6044901"/>
            <a:ext cx="697071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erneuter Antrag möglich nach 11 Jahren</a:t>
            </a:r>
          </a:p>
        </p:txBody>
      </p:sp>
    </p:spTree>
    <p:extLst>
      <p:ext uri="{BB962C8B-B14F-4D97-AF65-F5344CB8AC3E}">
        <p14:creationId xmlns:p14="http://schemas.microsoft.com/office/powerpoint/2010/main" val="293297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29851" y="485543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382794" y="3245928"/>
            <a:ext cx="4851318" cy="2743200"/>
          </a:xfrm>
          <a:custGeom>
            <a:avLst/>
            <a:gdLst/>
            <a:ahLst/>
            <a:cxnLst/>
            <a:rect l="l" t="t" r="r" b="b"/>
            <a:pathLst>
              <a:path w="7276977" h="4114800">
                <a:moveTo>
                  <a:pt x="0" y="0"/>
                </a:moveTo>
                <a:lnTo>
                  <a:pt x="7276978" y="0"/>
                </a:lnTo>
                <a:lnTo>
                  <a:pt x="727697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5284" y="596900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716747" y="2394190"/>
            <a:ext cx="6274853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>
                <a:solidFill>
                  <a:srgbClr val="000000"/>
                </a:solidFill>
                <a:latin typeface="Lato Bold"/>
              </a:rPr>
              <a:t>Was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bedeutet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Restschuldbefreiung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???</a:t>
            </a:r>
          </a:p>
        </p:txBody>
      </p:sp>
    </p:spTree>
    <p:extLst>
      <p:ext uri="{BB962C8B-B14F-4D97-AF65-F5344CB8AC3E}">
        <p14:creationId xmlns:p14="http://schemas.microsoft.com/office/powerpoint/2010/main" val="16867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85095" y="274675"/>
            <a:ext cx="6021810" cy="1817492"/>
          </a:xfrm>
          <a:custGeom>
            <a:avLst/>
            <a:gdLst/>
            <a:ahLst/>
            <a:cxnLst/>
            <a:rect l="l" t="t" r="r" b="b"/>
            <a:pathLst>
              <a:path w="9032715" h="2726238">
                <a:moveTo>
                  <a:pt x="0" y="0"/>
                </a:moveTo>
                <a:lnTo>
                  <a:pt x="9032716" y="0"/>
                </a:lnTo>
                <a:lnTo>
                  <a:pt x="9032716" y="2726238"/>
                </a:lnTo>
                <a:lnTo>
                  <a:pt x="0" y="27262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131544" y="2906402"/>
            <a:ext cx="2479167" cy="2743200"/>
          </a:xfrm>
          <a:custGeom>
            <a:avLst/>
            <a:gdLst/>
            <a:ahLst/>
            <a:cxnLst/>
            <a:rect l="l" t="t" r="r" b="b"/>
            <a:pathLst>
              <a:path w="3718750" h="4114800">
                <a:moveTo>
                  <a:pt x="0" y="0"/>
                </a:moveTo>
                <a:lnTo>
                  <a:pt x="3718751" y="0"/>
                </a:lnTo>
                <a:lnTo>
                  <a:pt x="371875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5284" y="596900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711190" y="2889892"/>
            <a:ext cx="10480810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Die Restschuldbefreiung ist die Befreiung des Schuldners von den im Insolvenzverfahren nicht erfüllten Forderungen.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056247" y="5203832"/>
            <a:ext cx="10135753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DC2B19"/>
                </a:solidFill>
                <a:latin typeface="Lato Bold"/>
              </a:rPr>
              <a:t>Achtung!</a:t>
            </a:r>
            <a:r>
              <a:rPr lang="en-US" sz="2400">
                <a:solidFill>
                  <a:srgbClr val="000000"/>
                </a:solidFill>
                <a:latin typeface="Lato Bold"/>
              </a:rPr>
              <a:t> Dies gilt auch für Gläubiger, die ihre Forderungen nicht zur Tabelle angemeldet haben.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03627" y="1370331"/>
            <a:ext cx="10135753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173"/>
              </a:lnSpc>
              <a:defRPr/>
            </a:pPr>
            <a:r>
              <a:rPr lang="en-US" sz="2266">
                <a:solidFill>
                  <a:srgbClr val="000000"/>
                </a:solidFill>
                <a:latin typeface="Calibri"/>
                <a:ea typeface="Canva Sans"/>
              </a:rPr>
              <a:t>§§ 286 ff InsO</a:t>
            </a:r>
          </a:p>
        </p:txBody>
      </p:sp>
    </p:spTree>
    <p:extLst>
      <p:ext uri="{BB962C8B-B14F-4D97-AF65-F5344CB8AC3E}">
        <p14:creationId xmlns:p14="http://schemas.microsoft.com/office/powerpoint/2010/main" val="19272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147562" y="2914632"/>
            <a:ext cx="693157" cy="716610"/>
          </a:xfrm>
          <a:custGeom>
            <a:avLst/>
            <a:gdLst/>
            <a:ahLst/>
            <a:cxnLst/>
            <a:rect l="l" t="t" r="r" b="b"/>
            <a:pathLst>
              <a:path w="1039736" h="1074915">
                <a:moveTo>
                  <a:pt x="0" y="0"/>
                </a:moveTo>
                <a:lnTo>
                  <a:pt x="1039736" y="0"/>
                </a:lnTo>
                <a:lnTo>
                  <a:pt x="1039736" y="1074915"/>
                </a:lnTo>
                <a:lnTo>
                  <a:pt x="0" y="10749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3494141" y="6049860"/>
            <a:ext cx="4876800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Insolvenzplanverfahrens</a:t>
            </a:r>
            <a:endParaRPr lang="en-US" sz="2133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3147562" y="4463300"/>
            <a:ext cx="693157" cy="716610"/>
          </a:xfrm>
          <a:custGeom>
            <a:avLst/>
            <a:gdLst/>
            <a:ahLst/>
            <a:cxnLst/>
            <a:rect l="l" t="t" r="r" b="b"/>
            <a:pathLst>
              <a:path w="1039736" h="1074915">
                <a:moveTo>
                  <a:pt x="0" y="0"/>
                </a:moveTo>
                <a:lnTo>
                  <a:pt x="1039736" y="0"/>
                </a:lnTo>
                <a:lnTo>
                  <a:pt x="1039736" y="1074915"/>
                </a:lnTo>
                <a:lnTo>
                  <a:pt x="0" y="10749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147562" y="5813895"/>
            <a:ext cx="693157" cy="716610"/>
          </a:xfrm>
          <a:custGeom>
            <a:avLst/>
            <a:gdLst/>
            <a:ahLst/>
            <a:cxnLst/>
            <a:rect l="l" t="t" r="r" b="b"/>
            <a:pathLst>
              <a:path w="1039736" h="1074915">
                <a:moveTo>
                  <a:pt x="0" y="0"/>
                </a:moveTo>
                <a:lnTo>
                  <a:pt x="1039736" y="0"/>
                </a:lnTo>
                <a:lnTo>
                  <a:pt x="1039736" y="1074916"/>
                </a:lnTo>
                <a:lnTo>
                  <a:pt x="0" y="10749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32644" y="1526945"/>
            <a:ext cx="4277494" cy="1181658"/>
          </a:xfrm>
          <a:custGeom>
            <a:avLst/>
            <a:gdLst/>
            <a:ahLst/>
            <a:cxnLst/>
            <a:rect l="l" t="t" r="r" b="b"/>
            <a:pathLst>
              <a:path w="6416241" h="1772487">
                <a:moveTo>
                  <a:pt x="0" y="0"/>
                </a:moveTo>
                <a:lnTo>
                  <a:pt x="6416241" y="0"/>
                </a:lnTo>
                <a:lnTo>
                  <a:pt x="6416241" y="1772487"/>
                </a:lnTo>
                <a:lnTo>
                  <a:pt x="0" y="177248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332644" y="3671573"/>
            <a:ext cx="1850413" cy="2743200"/>
          </a:xfrm>
          <a:custGeom>
            <a:avLst/>
            <a:gdLst/>
            <a:ahLst/>
            <a:cxnLst/>
            <a:rect l="l" t="t" r="r" b="b"/>
            <a:pathLst>
              <a:path w="2775620" h="4114800">
                <a:moveTo>
                  <a:pt x="0" y="0"/>
                </a:moveTo>
                <a:lnTo>
                  <a:pt x="2775620" y="0"/>
                </a:lnTo>
                <a:lnTo>
                  <a:pt x="277562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324669" y="408633"/>
            <a:ext cx="10181531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7467"/>
              </a:lnSpc>
              <a:defRPr/>
            </a:pPr>
            <a:r>
              <a:rPr lang="en-US" sz="5334">
                <a:solidFill>
                  <a:srgbClr val="000000"/>
                </a:solidFill>
                <a:latin typeface="Canva Sans Bold"/>
              </a:rPr>
              <a:t>Wann kann man RSB erlangen?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32644" y="1798302"/>
            <a:ext cx="4876800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defRPr/>
            </a:pPr>
            <a:r>
              <a:rPr lang="en-US" sz="2800">
                <a:solidFill>
                  <a:srgbClr val="000000"/>
                </a:solidFill>
                <a:latin typeface="Canva Sans Bold"/>
              </a:rPr>
              <a:t>Nach Durchführung eines: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162773" y="2983230"/>
            <a:ext cx="6602083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gerichtlichen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Schuldenbereinigungsverfahrens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318258" y="4595918"/>
            <a:ext cx="5911970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nach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einem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Insolvenzverfahren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§§ 286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ff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</a:t>
            </a:r>
            <a:endParaRPr lang="en-US" sz="2133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148542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82794" y="3245928"/>
            <a:ext cx="4851318" cy="2743200"/>
          </a:xfrm>
          <a:custGeom>
            <a:avLst/>
            <a:gdLst/>
            <a:ahLst/>
            <a:cxnLst/>
            <a:rect l="l" t="t" r="r" b="b"/>
            <a:pathLst>
              <a:path w="7276977" h="4114800">
                <a:moveTo>
                  <a:pt x="0" y="0"/>
                </a:moveTo>
                <a:lnTo>
                  <a:pt x="7276978" y="0"/>
                </a:lnTo>
                <a:lnTo>
                  <a:pt x="727697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957254" y="1957450"/>
            <a:ext cx="4277494" cy="1181658"/>
          </a:xfrm>
          <a:custGeom>
            <a:avLst/>
            <a:gdLst/>
            <a:ahLst/>
            <a:cxnLst/>
            <a:rect l="l" t="t" r="r" b="b"/>
            <a:pathLst>
              <a:path w="6416241" h="1772487">
                <a:moveTo>
                  <a:pt x="0" y="0"/>
                </a:moveTo>
                <a:lnTo>
                  <a:pt x="6416240" y="0"/>
                </a:lnTo>
                <a:lnTo>
                  <a:pt x="6416240" y="1772487"/>
                </a:lnTo>
                <a:lnTo>
                  <a:pt x="0" y="177248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5284" y="596900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381588" y="2332449"/>
            <a:ext cx="2933612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 err="1">
                <a:solidFill>
                  <a:srgbClr val="000000"/>
                </a:solidFill>
                <a:latin typeface="Lato Bold"/>
              </a:rPr>
              <a:t>Voraussetzungen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839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148462" y="3084402"/>
            <a:ext cx="5895077" cy="3526328"/>
          </a:xfrm>
          <a:custGeom>
            <a:avLst/>
            <a:gdLst/>
            <a:ahLst/>
            <a:cxnLst/>
            <a:rect l="l" t="t" r="r" b="b"/>
            <a:pathLst>
              <a:path w="8842616" h="5289492">
                <a:moveTo>
                  <a:pt x="0" y="0"/>
                </a:moveTo>
                <a:lnTo>
                  <a:pt x="8842616" y="0"/>
                </a:lnTo>
                <a:lnTo>
                  <a:pt x="8842616" y="5289492"/>
                </a:lnTo>
                <a:lnTo>
                  <a:pt x="0" y="528949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814133" y="2986052"/>
            <a:ext cx="1045587" cy="885897"/>
          </a:xfrm>
          <a:custGeom>
            <a:avLst/>
            <a:gdLst/>
            <a:ahLst/>
            <a:cxnLst/>
            <a:rect l="l" t="t" r="r" b="b"/>
            <a:pathLst>
              <a:path w="1568380" h="1328846">
                <a:moveTo>
                  <a:pt x="0" y="0"/>
                </a:moveTo>
                <a:lnTo>
                  <a:pt x="1568380" y="0"/>
                </a:lnTo>
                <a:lnTo>
                  <a:pt x="1568380" y="1328846"/>
                </a:lnTo>
                <a:lnTo>
                  <a:pt x="0" y="132884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814133" y="4404618"/>
            <a:ext cx="1045587" cy="885897"/>
          </a:xfrm>
          <a:custGeom>
            <a:avLst/>
            <a:gdLst/>
            <a:ahLst/>
            <a:cxnLst/>
            <a:rect l="l" t="t" r="r" b="b"/>
            <a:pathLst>
              <a:path w="1568380" h="1328846">
                <a:moveTo>
                  <a:pt x="0" y="0"/>
                </a:moveTo>
                <a:lnTo>
                  <a:pt x="1568380" y="0"/>
                </a:lnTo>
                <a:lnTo>
                  <a:pt x="1568380" y="1328846"/>
                </a:lnTo>
                <a:lnTo>
                  <a:pt x="0" y="132884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954072" y="5729252"/>
            <a:ext cx="1045587" cy="885897"/>
          </a:xfrm>
          <a:custGeom>
            <a:avLst/>
            <a:gdLst/>
            <a:ahLst/>
            <a:cxnLst/>
            <a:rect l="l" t="t" r="r" b="b"/>
            <a:pathLst>
              <a:path w="1568380" h="1328846">
                <a:moveTo>
                  <a:pt x="0" y="0"/>
                </a:moveTo>
                <a:lnTo>
                  <a:pt x="1568380" y="0"/>
                </a:lnTo>
                <a:lnTo>
                  <a:pt x="1568380" y="1328846"/>
                </a:lnTo>
                <a:lnTo>
                  <a:pt x="0" y="132884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9043539" y="1712802"/>
            <a:ext cx="2479167" cy="2743200"/>
          </a:xfrm>
          <a:custGeom>
            <a:avLst/>
            <a:gdLst/>
            <a:ahLst/>
            <a:cxnLst/>
            <a:rect l="l" t="t" r="r" b="b"/>
            <a:pathLst>
              <a:path w="3718751" h="4114800">
                <a:moveTo>
                  <a:pt x="0" y="0"/>
                </a:moveTo>
                <a:lnTo>
                  <a:pt x="3718751" y="0"/>
                </a:lnTo>
                <a:lnTo>
                  <a:pt x="371875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4326277" y="1526243"/>
            <a:ext cx="3088903" cy="853309"/>
          </a:xfrm>
          <a:custGeom>
            <a:avLst/>
            <a:gdLst/>
            <a:ahLst/>
            <a:cxnLst/>
            <a:rect l="l" t="t" r="r" b="b"/>
            <a:pathLst>
              <a:path w="4633354" h="1279964">
                <a:moveTo>
                  <a:pt x="0" y="0"/>
                </a:moveTo>
                <a:lnTo>
                  <a:pt x="4633354" y="0"/>
                </a:lnTo>
                <a:lnTo>
                  <a:pt x="4633354" y="1279964"/>
                </a:lnTo>
                <a:lnTo>
                  <a:pt x="0" y="127996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26277" y="1490122"/>
            <a:ext cx="3395323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 err="1">
                <a:solidFill>
                  <a:srgbClr val="000000"/>
                </a:solidFill>
                <a:latin typeface="Lato Bold"/>
              </a:rPr>
              <a:t>Voraussetzungen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465290" y="3364018"/>
            <a:ext cx="3316917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Natürliche Person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412536" y="5794587"/>
            <a:ext cx="3882719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Abtretungserklärung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680955" y="4667404"/>
            <a:ext cx="1175147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Antrag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885262" y="434915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</p:spTree>
    <p:extLst>
      <p:ext uri="{BB962C8B-B14F-4D97-AF65-F5344CB8AC3E}">
        <p14:creationId xmlns:p14="http://schemas.microsoft.com/office/powerpoint/2010/main" val="23156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848555" y="3429000"/>
            <a:ext cx="623085" cy="527923"/>
          </a:xfrm>
          <a:custGeom>
            <a:avLst/>
            <a:gdLst/>
            <a:ahLst/>
            <a:cxnLst/>
            <a:rect l="l" t="t" r="r" b="b"/>
            <a:pathLst>
              <a:path w="934627" h="791884">
                <a:moveTo>
                  <a:pt x="0" y="0"/>
                </a:moveTo>
                <a:lnTo>
                  <a:pt x="934627" y="0"/>
                </a:lnTo>
                <a:lnTo>
                  <a:pt x="934627" y="791884"/>
                </a:lnTo>
                <a:lnTo>
                  <a:pt x="0" y="7918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8555" y="4283863"/>
            <a:ext cx="659792" cy="559024"/>
          </a:xfrm>
          <a:custGeom>
            <a:avLst/>
            <a:gdLst/>
            <a:ahLst/>
            <a:cxnLst/>
            <a:rect l="l" t="t" r="r" b="b"/>
            <a:pathLst>
              <a:path w="989688" h="838536">
                <a:moveTo>
                  <a:pt x="0" y="0"/>
                </a:moveTo>
                <a:lnTo>
                  <a:pt x="989688" y="0"/>
                </a:lnTo>
                <a:lnTo>
                  <a:pt x="989688" y="838536"/>
                </a:lnTo>
                <a:lnTo>
                  <a:pt x="0" y="8385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85261" y="5134988"/>
            <a:ext cx="689408" cy="584117"/>
          </a:xfrm>
          <a:custGeom>
            <a:avLst/>
            <a:gdLst/>
            <a:ahLst/>
            <a:cxnLst/>
            <a:rect l="l" t="t" r="r" b="b"/>
            <a:pathLst>
              <a:path w="1034112" h="876175">
                <a:moveTo>
                  <a:pt x="0" y="0"/>
                </a:moveTo>
                <a:lnTo>
                  <a:pt x="1034113" y="0"/>
                </a:lnTo>
                <a:lnTo>
                  <a:pt x="1034113" y="876175"/>
                </a:lnTo>
                <a:lnTo>
                  <a:pt x="0" y="8761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0325601" y="1472623"/>
            <a:ext cx="1180599" cy="3491018"/>
          </a:xfrm>
          <a:custGeom>
            <a:avLst/>
            <a:gdLst/>
            <a:ahLst/>
            <a:cxnLst/>
            <a:rect l="l" t="t" r="r" b="b"/>
            <a:pathLst>
              <a:path w="1770898" h="5236527">
                <a:moveTo>
                  <a:pt x="0" y="0"/>
                </a:moveTo>
                <a:lnTo>
                  <a:pt x="1770898" y="0"/>
                </a:lnTo>
                <a:lnTo>
                  <a:pt x="1770898" y="5236528"/>
                </a:lnTo>
                <a:lnTo>
                  <a:pt x="0" y="52365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309098" y="2132742"/>
            <a:ext cx="3874865" cy="853309"/>
          </a:xfrm>
          <a:custGeom>
            <a:avLst/>
            <a:gdLst/>
            <a:ahLst/>
            <a:cxnLst/>
            <a:rect l="l" t="t" r="r" b="b"/>
            <a:pathLst>
              <a:path w="5812297" h="1279964">
                <a:moveTo>
                  <a:pt x="0" y="0"/>
                </a:moveTo>
                <a:lnTo>
                  <a:pt x="5812298" y="0"/>
                </a:lnTo>
                <a:lnTo>
                  <a:pt x="5812298" y="1279964"/>
                </a:lnTo>
                <a:lnTo>
                  <a:pt x="0" y="127996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t="-12722" b="-12722"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448199" y="2215491"/>
            <a:ext cx="534020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>
                <a:solidFill>
                  <a:srgbClr val="000000"/>
                </a:solidFill>
                <a:latin typeface="Lato Bold"/>
              </a:rPr>
              <a:t>Die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Pflichten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 des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Schuldners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885262" y="434915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9" name="Freeform 9"/>
          <p:cNvSpPr/>
          <p:nvPr/>
        </p:nvSpPr>
        <p:spPr>
          <a:xfrm>
            <a:off x="885262" y="6011588"/>
            <a:ext cx="712357" cy="603561"/>
          </a:xfrm>
          <a:custGeom>
            <a:avLst/>
            <a:gdLst/>
            <a:ahLst/>
            <a:cxnLst/>
            <a:rect l="l" t="t" r="r" b="b"/>
            <a:pathLst>
              <a:path w="1068536" h="905341">
                <a:moveTo>
                  <a:pt x="0" y="0"/>
                </a:moveTo>
                <a:lnTo>
                  <a:pt x="1068536" y="0"/>
                </a:lnTo>
                <a:lnTo>
                  <a:pt x="1068536" y="905341"/>
                </a:lnTo>
                <a:lnTo>
                  <a:pt x="0" y="9053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921201" y="3396755"/>
            <a:ext cx="4775795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Nachgehen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einer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geregelten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Arbeit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921201" y="4332745"/>
            <a:ext cx="7105253" cy="1308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Einkommensverhältnisse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unaufgefordert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vorzeigen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 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379615" y="5183645"/>
            <a:ext cx="7744604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Auskunftspflicht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über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Einnahmen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Vermögen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21201" y="6119635"/>
            <a:ext cx="7744604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Änderung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bzgl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Familienstand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Unterhalt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mitteilen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11175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53895" y="3529371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4"/>
                </a:lnTo>
                <a:lnTo>
                  <a:pt x="0" y="842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325601" y="1472623"/>
            <a:ext cx="1180599" cy="3491018"/>
          </a:xfrm>
          <a:custGeom>
            <a:avLst/>
            <a:gdLst/>
            <a:ahLst/>
            <a:cxnLst/>
            <a:rect l="l" t="t" r="r" b="b"/>
            <a:pathLst>
              <a:path w="1770898" h="5236527">
                <a:moveTo>
                  <a:pt x="0" y="0"/>
                </a:moveTo>
                <a:lnTo>
                  <a:pt x="1770898" y="0"/>
                </a:lnTo>
                <a:lnTo>
                  <a:pt x="1770898" y="5236528"/>
                </a:lnTo>
                <a:lnTo>
                  <a:pt x="0" y="52365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4158568" y="1472623"/>
            <a:ext cx="3874865" cy="853309"/>
          </a:xfrm>
          <a:custGeom>
            <a:avLst/>
            <a:gdLst/>
            <a:ahLst/>
            <a:cxnLst/>
            <a:rect l="l" t="t" r="r" b="b"/>
            <a:pathLst>
              <a:path w="5812297" h="1279964">
                <a:moveTo>
                  <a:pt x="0" y="0"/>
                </a:moveTo>
                <a:lnTo>
                  <a:pt x="5812298" y="0"/>
                </a:lnTo>
                <a:lnTo>
                  <a:pt x="5812298" y="1279965"/>
                </a:lnTo>
                <a:lnTo>
                  <a:pt x="0" y="127996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t="-12722" b="-12722"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448199" y="1585372"/>
            <a:ext cx="539100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>
                <a:solidFill>
                  <a:srgbClr val="000000"/>
                </a:solidFill>
                <a:latin typeface="Lato Bold"/>
              </a:rPr>
              <a:t>Die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Pflichten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 des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Schuldners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85262" y="434915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7" name="Freeform 7"/>
          <p:cNvSpPr/>
          <p:nvPr/>
        </p:nvSpPr>
        <p:spPr>
          <a:xfrm>
            <a:off x="488666" y="2656617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3"/>
                </a:lnTo>
                <a:lnTo>
                  <a:pt x="0" y="842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553895" y="4376682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3"/>
                </a:lnTo>
                <a:lnTo>
                  <a:pt x="0" y="842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553895" y="5249347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4"/>
                </a:lnTo>
                <a:lnTo>
                  <a:pt x="0" y="842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553895" y="6122013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3"/>
                </a:lnTo>
                <a:lnTo>
                  <a:pt x="0" y="842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1783794" y="6169726"/>
            <a:ext cx="747622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DC2B19"/>
                </a:solidFill>
                <a:latin typeface="Lato Bold"/>
              </a:rPr>
              <a:t>Keine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Unangemessenen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Verbindlichkeiten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eingehen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!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476899" y="5223772"/>
            <a:ext cx="7266903" cy="30521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defRPr/>
            </a:pPr>
            <a:r>
              <a:rPr lang="en-US" sz="2400" dirty="0">
                <a:solidFill>
                  <a:srgbClr val="000000"/>
                </a:solidFill>
                <a:latin typeface="Lato Bold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Vermögen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aus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Gewinnspielen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zum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vollen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Wert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DC2B19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DC2B19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rgbClr val="000000"/>
                </a:solidFill>
                <a:latin typeface="Lato"/>
              </a:rPr>
              <a:t>l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56322" y="4242149"/>
            <a:ext cx="7974641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Herausgabe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von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Erbschaften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Schenkungen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zur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Hälfte</a:t>
            </a:r>
            <a:endParaRPr lang="en-US" sz="2400" dirty="0">
              <a:solidFill>
                <a:srgbClr val="DC2B19"/>
              </a:solidFill>
              <a:latin typeface="Lato Bold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476898" y="3394839"/>
            <a:ext cx="7514745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keine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Zahlungen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an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einzelne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Insolvenzgläubiger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956322" y="2652741"/>
            <a:ext cx="551467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Wohnsitzwechsel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unverzüglich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anzeigen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213942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8356" y="452826"/>
            <a:ext cx="11343725" cy="5916469"/>
          </a:xfrm>
          <a:custGeom>
            <a:avLst/>
            <a:gdLst/>
            <a:ahLst/>
            <a:cxnLst/>
            <a:rect l="l" t="t" r="r" b="b"/>
            <a:pathLst>
              <a:path w="17015588" h="8874704">
                <a:moveTo>
                  <a:pt x="0" y="0"/>
                </a:moveTo>
                <a:lnTo>
                  <a:pt x="17015588" y="0"/>
                </a:lnTo>
                <a:lnTo>
                  <a:pt x="17015588" y="8874704"/>
                </a:lnTo>
                <a:lnTo>
                  <a:pt x="0" y="887470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7848"/>
            </a:stretch>
          </a:blipFill>
        </p:spPr>
      </p:sp>
    </p:spTree>
    <p:extLst>
      <p:ext uri="{BB962C8B-B14F-4D97-AF65-F5344CB8AC3E}">
        <p14:creationId xmlns:p14="http://schemas.microsoft.com/office/powerpoint/2010/main" val="29110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Breitbild</PresentationFormat>
  <Paragraphs>56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Canva Sans</vt:lpstr>
      <vt:lpstr>Canva Sans Bold</vt:lpstr>
      <vt:lpstr>Lato</vt:lpstr>
      <vt:lpstr>Lato Bold</vt:lpstr>
      <vt:lpstr>Office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Rachner, Kathrin</dc:creator>
  <cp:lastModifiedBy>Rachner, Kathrin</cp:lastModifiedBy>
  <cp:revision>1</cp:revision>
  <dcterms:created xsi:type="dcterms:W3CDTF">2024-01-04T18:40:44Z</dcterms:created>
  <dcterms:modified xsi:type="dcterms:W3CDTF">2024-01-04T18:41:17Z</dcterms:modified>
</cp:coreProperties>
</file>