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E892134-0703-4022-8B15-41CB35C77C42}" type="datetimeFigureOut">
              <a:rPr lang="de-DE" smtClean="0"/>
              <a:t>15.08.2024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1570052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E892134-0703-4022-8B15-41CB35C77C42}" type="datetimeFigureOut">
              <a:rPr lang="de-DE" smtClean="0"/>
              <a:t>15.08.2024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86702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E892134-0703-4022-8B15-41CB35C77C42}" type="datetimeFigureOut">
              <a:rPr lang="de-DE" smtClean="0"/>
              <a:t>15.08.2024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309364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E892134-0703-4022-8B15-41CB35C77C42}" type="datetimeFigureOut">
              <a:rPr lang="de-DE" smtClean="0"/>
              <a:t>15.08.2024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169057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E892134-0703-4022-8B15-41CB35C77C42}" type="datetimeFigureOut">
              <a:rPr lang="de-DE" smtClean="0"/>
              <a:t>15.08.2024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81223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E892134-0703-4022-8B15-41CB35C77C42}" type="datetimeFigureOut">
              <a:rPr lang="de-DE" smtClean="0"/>
              <a:t>15.08.2024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2339957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E892134-0703-4022-8B15-41CB35C77C42}" type="datetimeFigureOut">
              <a:rPr lang="de-DE" smtClean="0"/>
              <a:t>15.08.2024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251567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E892134-0703-4022-8B15-41CB35C77C42}" type="datetimeFigureOut">
              <a:rPr lang="de-DE" smtClean="0"/>
              <a:t>15.08.2024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3201015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E892134-0703-4022-8B15-41CB35C77C42}" type="datetimeFigureOut">
              <a:rPr lang="de-DE" smtClean="0"/>
              <a:t>15.08.2024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98854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E892134-0703-4022-8B15-41CB35C77C42}" type="datetimeFigureOut">
              <a:rPr lang="de-DE" smtClean="0"/>
              <a:t>15.08.2024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3391642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E892134-0703-4022-8B15-41CB35C77C42}" type="datetimeFigureOut">
              <a:rPr lang="de-DE" smtClean="0"/>
              <a:t>15.08.2024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32660E8-2229-4A64-9599-D2D275F1E24A}" type="slidenum">
              <a:rPr lang="de-DE" smtClean="0"/>
              <a:t>‹Nr.›</a:t>
            </a:fld>
            <a:endParaRPr lang="de-DE"/>
          </a:p>
        </p:txBody>
      </p:sp>
    </p:spTree>
    <p:extLst>
      <p:ext uri="{BB962C8B-B14F-4D97-AF65-F5344CB8AC3E}">
        <p14:creationId xmlns:p14="http://schemas.microsoft.com/office/powerpoint/2010/main" val="300723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92134-0703-4022-8B15-41CB35C77C42}" type="datetimeFigureOut">
              <a:rPr lang="de-DE" smtClean="0"/>
              <a:t>15.08.2024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660E8-2229-4A64-9599-D2D275F1E24A}" type="slidenum">
              <a:rPr lang="de-DE" smtClean="0"/>
              <a:t>‹Nr.›</a:t>
            </a:fld>
            <a:endParaRPr lang="de-DE"/>
          </a:p>
        </p:txBody>
      </p:sp>
    </p:spTree>
    <p:extLst>
      <p:ext uri="{BB962C8B-B14F-4D97-AF65-F5344CB8AC3E}">
        <p14:creationId xmlns:p14="http://schemas.microsoft.com/office/powerpoint/2010/main" val="79523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1" y="2539270"/>
            <a:ext cx="11072167" cy="22613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Wingdings" panose="05000000000000000000" pitchFamily="2" charset="2"/>
              <a:buChar char="Ø"/>
            </a:pPr>
            <a:r>
              <a:rPr lang="de-DE" sz="2000" dirty="0"/>
              <a:t>s</a:t>
            </a:r>
            <a:r>
              <a:rPr lang="de-DE" sz="2000" dirty="0" smtClean="0"/>
              <a:t>obald ein Verfahren beendet ist oder als beendet gilt, ist das Weglegen der Akte anzuordnen </a:t>
            </a:r>
          </a:p>
          <a:p>
            <a:pPr marL="342900" indent="-342900">
              <a:lnSpc>
                <a:spcPct val="150000"/>
              </a:lnSpc>
              <a:buFont typeface="Wingdings" panose="05000000000000000000" pitchFamily="2" charset="2"/>
              <a:buChar char="Ø"/>
            </a:pPr>
            <a:r>
              <a:rPr lang="de-DE" sz="2000" dirty="0" smtClean="0"/>
              <a:t>dies geschieht durch den Sachbearbeiter oder durch den Rechtspfleger anlässlich der Kostenfestsetzung</a:t>
            </a:r>
            <a:endParaRPr lang="de-DE" sz="2000" dirty="0"/>
          </a:p>
        </p:txBody>
      </p:sp>
      <p:sp>
        <p:nvSpPr>
          <p:cNvPr id="14" name="Abgerundetes Rechteck 13"/>
          <p:cNvSpPr/>
          <p:nvPr/>
        </p:nvSpPr>
        <p:spPr>
          <a:xfrm>
            <a:off x="100013" y="1771650"/>
            <a:ext cx="4649713"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wan</a:t>
            </a:r>
            <a:r>
              <a:rPr lang="de-DE" sz="2400" b="1" dirty="0" smtClean="0"/>
              <a:t>n sind gerichtliche Akten wegzulegen</a:t>
            </a:r>
            <a:endParaRPr lang="de-DE" sz="2400" b="1" dirty="0"/>
          </a:p>
        </p:txBody>
      </p:sp>
      <p:sp>
        <p:nvSpPr>
          <p:cNvPr id="2" name="Gefaltete Ecke 1"/>
          <p:cNvSpPr/>
          <p:nvPr/>
        </p:nvSpPr>
        <p:spPr>
          <a:xfrm rot="20173322">
            <a:off x="9603517" y="857465"/>
            <a:ext cx="1871662" cy="1828369"/>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de-DE" dirty="0" smtClean="0">
                <a:latin typeface="Comic Sans MS" panose="030F0702030302020204" pitchFamily="66" charset="0"/>
              </a:rPr>
              <a:t>§ 10 </a:t>
            </a:r>
            <a:r>
              <a:rPr lang="de-DE" dirty="0" err="1" smtClean="0">
                <a:latin typeface="Comic Sans MS" panose="030F0702030302020204" pitchFamily="66" charset="0"/>
              </a:rPr>
              <a:t>AktO</a:t>
            </a:r>
            <a:endParaRPr lang="de-DE" dirty="0">
              <a:latin typeface="Comic Sans MS" panose="030F0702030302020204" pitchFamily="66" charset="0"/>
            </a:endParaRPr>
          </a:p>
        </p:txBody>
      </p:sp>
    </p:spTree>
    <p:extLst>
      <p:ext uri="{BB962C8B-B14F-4D97-AF65-F5344CB8AC3E}">
        <p14:creationId xmlns:p14="http://schemas.microsoft.com/office/powerpoint/2010/main" val="50222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1" y="2539269"/>
            <a:ext cx="11086454" cy="373294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mj-lt"/>
              <a:buAutoNum type="arabicPeriod"/>
            </a:pPr>
            <a:r>
              <a:rPr lang="de-DE" sz="2000" dirty="0" smtClean="0"/>
              <a:t>alle Anträge erledigt und die von Amts wegen zu treffenden Entscheidung ergangen sind oder</a:t>
            </a:r>
          </a:p>
          <a:p>
            <a:pPr marL="457200" indent="-457200">
              <a:lnSpc>
                <a:spcPct val="150000"/>
              </a:lnSpc>
              <a:buFont typeface="+mj-lt"/>
              <a:buAutoNum type="arabicPeriod"/>
            </a:pPr>
            <a:r>
              <a:rPr lang="de-DE" sz="2000" dirty="0" smtClean="0"/>
              <a:t>ein Klage- oder Antragsverfahren seit sechs Monaten nicht mehr betrieben worden ist oder</a:t>
            </a:r>
          </a:p>
          <a:p>
            <a:pPr marL="457200" indent="-457200">
              <a:lnSpc>
                <a:spcPct val="150000"/>
              </a:lnSpc>
              <a:buFont typeface="+mj-lt"/>
              <a:buAutoNum type="arabicPeriod"/>
            </a:pPr>
            <a:r>
              <a:rPr lang="de-DE" sz="2000" dirty="0" smtClean="0"/>
              <a:t>vorweg zu erhebende Gebühren oder Kostenvorschüsse, von deren Entrichtung die Vornahme einer Handlung oder die Einleitung oder der Fortgang des Verfahrens abhängig ist, nicht binnen sechs Monaten nach Anforderung gezahlt worden sind </a:t>
            </a:r>
          </a:p>
          <a:p>
            <a:pPr>
              <a:lnSpc>
                <a:spcPct val="150000"/>
              </a:lnSpc>
            </a:pPr>
            <a:r>
              <a:rPr lang="de-DE" sz="2000" dirty="0" smtClean="0"/>
              <a:t>und die von Amts wegen vorzunehmen Tätigkeiten, z. B. statischer und kostenrechtlicher Abschluss erledigt sind</a:t>
            </a:r>
            <a:endParaRPr lang="de-DE" sz="2000" dirty="0" smtClean="0"/>
          </a:p>
        </p:txBody>
      </p:sp>
      <p:sp>
        <p:nvSpPr>
          <p:cNvPr id="14" name="Abgerundetes Rechteck 13"/>
          <p:cNvSpPr/>
          <p:nvPr/>
        </p:nvSpPr>
        <p:spPr>
          <a:xfrm>
            <a:off x="100013" y="1771650"/>
            <a:ext cx="6072187"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Eine Angelegenheit ist nach § 10 der </a:t>
            </a:r>
            <a:r>
              <a:rPr lang="de-DE" sz="2400" b="1" dirty="0" err="1" smtClean="0"/>
              <a:t>AktO</a:t>
            </a:r>
            <a:r>
              <a:rPr lang="de-DE" sz="2400" b="1" dirty="0" smtClean="0"/>
              <a:t> beendet wenn</a:t>
            </a:r>
            <a:endParaRPr lang="de-DE" sz="2400" b="1" dirty="0"/>
          </a:p>
        </p:txBody>
      </p:sp>
    </p:spTree>
    <p:extLst>
      <p:ext uri="{BB962C8B-B14F-4D97-AF65-F5344CB8AC3E}">
        <p14:creationId xmlns:p14="http://schemas.microsoft.com/office/powerpoint/2010/main" val="389840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 calcmode="lin" valueType="num">
                                      <p:cBhvr additive="base">
                                        <p:cTn id="2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0" y="2539269"/>
            <a:ext cx="11115029" cy="3890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Wingdings" panose="05000000000000000000" pitchFamily="2" charset="2"/>
              <a:buChar char="Ø"/>
            </a:pPr>
            <a:r>
              <a:rPr lang="de-DE" sz="2000" dirty="0" smtClean="0"/>
              <a:t>Abschluss einer Verfahrenserhebung</a:t>
            </a:r>
          </a:p>
          <a:p>
            <a:pPr marL="457200" indent="-457200">
              <a:lnSpc>
                <a:spcPct val="150000"/>
              </a:lnSpc>
              <a:buFont typeface="Wingdings" panose="05000000000000000000" pitchFamily="2" charset="2"/>
              <a:buChar char="Ø"/>
            </a:pPr>
            <a:r>
              <a:rPr lang="de-DE" sz="2000" dirty="0" smtClean="0"/>
              <a:t>Rechtskraftbescheinigung, falls erforderlich (§ 9 </a:t>
            </a:r>
            <a:r>
              <a:rPr lang="de-DE" sz="2000" dirty="0" err="1" smtClean="0"/>
              <a:t>AktO</a:t>
            </a:r>
            <a:r>
              <a:rPr lang="de-DE" sz="2000" dirty="0" smtClean="0"/>
              <a:t>)</a:t>
            </a:r>
          </a:p>
          <a:p>
            <a:pPr marL="457200" indent="-457200">
              <a:lnSpc>
                <a:spcPct val="150000"/>
              </a:lnSpc>
              <a:buFont typeface="Wingdings" panose="05000000000000000000" pitchFamily="2" charset="2"/>
              <a:buChar char="Ø"/>
            </a:pPr>
            <a:r>
              <a:rPr lang="de-DE" sz="2000" dirty="0" smtClean="0"/>
              <a:t>vollständige oder ergänzende kostenmäßige Überprüfung der Akten durch den Kostenbeamten  (§ 10 Abs. 2 Nr. 1 </a:t>
            </a:r>
            <a:r>
              <a:rPr lang="de-DE" sz="2000" dirty="0" err="1" smtClean="0"/>
              <a:t>AktO</a:t>
            </a:r>
            <a:r>
              <a:rPr lang="de-DE" sz="2000" dirty="0" smtClean="0"/>
              <a:t>, Nr. 3.5 </a:t>
            </a:r>
            <a:r>
              <a:rPr lang="de-DE" sz="2000" dirty="0" err="1" smtClean="0"/>
              <a:t>KostVfg</a:t>
            </a:r>
            <a:r>
              <a:rPr lang="de-DE" sz="2000" dirty="0" smtClean="0"/>
              <a:t>) (Kostenprüfvermerk im Innenaktendeckel)</a:t>
            </a:r>
          </a:p>
          <a:p>
            <a:pPr marL="457200" indent="-457200">
              <a:lnSpc>
                <a:spcPct val="150000"/>
              </a:lnSpc>
              <a:buFont typeface="Wingdings" panose="05000000000000000000" pitchFamily="2" charset="2"/>
              <a:buChar char="Ø"/>
            </a:pPr>
            <a:r>
              <a:rPr lang="de-DE" sz="2000" dirty="0" smtClean="0"/>
              <a:t>Rückleitung der </a:t>
            </a:r>
            <a:r>
              <a:rPr lang="de-DE" sz="2000" dirty="0" err="1" smtClean="0"/>
              <a:t>Beiakten</a:t>
            </a:r>
            <a:r>
              <a:rPr lang="de-DE" sz="2000" dirty="0" smtClean="0"/>
              <a:t>, Originale Urkunden und Ähnliches (§ 10 Abs. 3 </a:t>
            </a:r>
            <a:r>
              <a:rPr lang="de-DE" sz="2000" dirty="0" err="1" smtClean="0"/>
              <a:t>AktO</a:t>
            </a:r>
            <a:r>
              <a:rPr lang="de-DE" sz="2000" dirty="0" smtClean="0"/>
              <a:t>)</a:t>
            </a:r>
          </a:p>
          <a:p>
            <a:pPr marL="457200" indent="-457200">
              <a:lnSpc>
                <a:spcPct val="150000"/>
              </a:lnSpc>
              <a:buFont typeface="Wingdings" panose="05000000000000000000" pitchFamily="2" charset="2"/>
              <a:buChar char="Ø"/>
            </a:pPr>
            <a:r>
              <a:rPr lang="de-DE" sz="2000" dirty="0" smtClean="0"/>
              <a:t>Innerhalb des Akteninnendeckels gibt es einen weiteren Bereich, welcher Aktenbestandteile angibt, die gänzlich von einer Vernichtung auszuschließen sind. Darüber ist die Blattzahl anzugeben</a:t>
            </a:r>
            <a:endParaRPr lang="de-DE" sz="2000" dirty="0" smtClean="0"/>
          </a:p>
        </p:txBody>
      </p:sp>
      <p:sp>
        <p:nvSpPr>
          <p:cNvPr id="14" name="Abgerundetes Rechteck 13"/>
          <p:cNvSpPr/>
          <p:nvPr/>
        </p:nvSpPr>
        <p:spPr>
          <a:xfrm>
            <a:off x="100013" y="1771650"/>
            <a:ext cx="6072187"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Tätigkeiten vor Weglegung der Akten</a:t>
            </a:r>
            <a:endParaRPr lang="de-DE" sz="2400" b="1" dirty="0"/>
          </a:p>
        </p:txBody>
      </p:sp>
    </p:spTree>
    <p:extLst>
      <p:ext uri="{BB962C8B-B14F-4D97-AF65-F5344CB8AC3E}">
        <p14:creationId xmlns:p14="http://schemas.microsoft.com/office/powerpoint/2010/main" val="401235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 calcmode="lin" valueType="num">
                                      <p:cBhvr additive="base">
                                        <p:cTn id="2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4" end="4"/>
                                            </p:txEl>
                                          </p:spTgt>
                                        </p:tgtEl>
                                        <p:attrNameLst>
                                          <p:attrName>style.visibility</p:attrName>
                                        </p:attrNameLst>
                                      </p:cBhvr>
                                      <p:to>
                                        <p:strVal val="visible"/>
                                      </p:to>
                                    </p:set>
                                    <p:anim calcmode="lin" valueType="num">
                                      <p:cBhvr additive="base">
                                        <p:cTn id="31"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0" y="2539269"/>
            <a:ext cx="11115029" cy="3890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Wingdings" panose="05000000000000000000" pitchFamily="2" charset="2"/>
              <a:buChar char="Ø"/>
            </a:pPr>
            <a:r>
              <a:rPr lang="de-DE" sz="2000" dirty="0" smtClean="0"/>
              <a:t>auf dem Aktenumschlag ist das Jahr der Weglegung und das Jahr der Aufbewahrung zu notieren, welches sich stets im unteren rechten Bereichs des Aktenaußendeckels befindet</a:t>
            </a:r>
          </a:p>
          <a:p>
            <a:pPr marL="457200" indent="-457200">
              <a:lnSpc>
                <a:spcPct val="150000"/>
              </a:lnSpc>
              <a:buFont typeface="Wingdings" panose="05000000000000000000" pitchFamily="2" charset="2"/>
              <a:buChar char="Ø"/>
            </a:pPr>
            <a:r>
              <a:rPr lang="de-DE" sz="2000" dirty="0" smtClean="0"/>
              <a:t>das auf de Akte zu notierende Jahr der Weglegung ist immer das folgende Jahr in dem die Akte weggelegt wurde</a:t>
            </a:r>
          </a:p>
        </p:txBody>
      </p:sp>
      <p:sp>
        <p:nvSpPr>
          <p:cNvPr id="14" name="Abgerundetes Rechteck 13"/>
          <p:cNvSpPr/>
          <p:nvPr/>
        </p:nvSpPr>
        <p:spPr>
          <a:xfrm>
            <a:off x="100013" y="1771650"/>
            <a:ext cx="6072187"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Tätigkeiten vor Weglegung der Akten</a:t>
            </a:r>
            <a:endParaRPr lang="de-DE" sz="2400" b="1" dirty="0"/>
          </a:p>
        </p:txBody>
      </p:sp>
    </p:spTree>
    <p:extLst>
      <p:ext uri="{BB962C8B-B14F-4D97-AF65-F5344CB8AC3E}">
        <p14:creationId xmlns:p14="http://schemas.microsoft.com/office/powerpoint/2010/main" val="408065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0" y="2539269"/>
            <a:ext cx="11115029" cy="3890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Wingdings" panose="05000000000000000000" pitchFamily="2" charset="2"/>
              <a:buChar char="Ø"/>
            </a:pPr>
            <a:r>
              <a:rPr lang="de-DE" sz="2000" dirty="0" smtClean="0"/>
              <a:t>Grundlage für die Aufbewahrung von gerichtlichen Schriftgut ist das Schriftgutaufbewahrungsgesetz (</a:t>
            </a:r>
            <a:r>
              <a:rPr lang="de-DE" sz="2000" dirty="0" err="1" smtClean="0"/>
              <a:t>SchrAG</a:t>
            </a:r>
            <a:r>
              <a:rPr lang="de-DE" sz="2000" dirty="0" smtClean="0"/>
              <a:t>)</a:t>
            </a:r>
          </a:p>
          <a:p>
            <a:pPr marL="457200" indent="-457200">
              <a:lnSpc>
                <a:spcPct val="150000"/>
              </a:lnSpc>
              <a:buFont typeface="Wingdings" panose="05000000000000000000" pitchFamily="2" charset="2"/>
              <a:buChar char="Ø"/>
            </a:pPr>
            <a:r>
              <a:rPr lang="de-DE" sz="2000" dirty="0" smtClean="0"/>
              <a:t>hierbei geht es neben dem schutzwürdigen Interesse der Verfahrensbeteiligten und der Öffentlichkei</a:t>
            </a:r>
            <a:r>
              <a:rPr lang="de-DE" sz="2000" dirty="0" smtClean="0"/>
              <a:t>t um den Grundsatz der Verhältnismäßigkeit, dass Personenbezogene Daten nicht länger als erforderlich aufbewahrt bzw. gespeichert werden </a:t>
            </a:r>
          </a:p>
          <a:p>
            <a:pPr marL="457200" indent="-457200">
              <a:lnSpc>
                <a:spcPct val="150000"/>
              </a:lnSpc>
              <a:buFont typeface="Wingdings" panose="05000000000000000000" pitchFamily="2" charset="2"/>
              <a:buChar char="Ø"/>
            </a:pPr>
            <a:r>
              <a:rPr lang="de-DE" sz="2000" dirty="0" smtClean="0"/>
              <a:t>des weiteren sollen Verfahrensbeteiligte jedoch für eine gewisse Zeit die Möglichkeit erhalten Ausfertigungen, Abschriften oder Auszüge aus der Akte zu erhalten</a:t>
            </a:r>
          </a:p>
        </p:txBody>
      </p:sp>
      <p:sp>
        <p:nvSpPr>
          <p:cNvPr id="14" name="Abgerundetes Rechteck 13"/>
          <p:cNvSpPr/>
          <p:nvPr/>
        </p:nvSpPr>
        <p:spPr>
          <a:xfrm>
            <a:off x="100013" y="1771650"/>
            <a:ext cx="6072187"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Sinn und Zweck einer Aufbewahrung</a:t>
            </a:r>
            <a:endParaRPr lang="de-DE" sz="2400" b="1" dirty="0"/>
          </a:p>
        </p:txBody>
      </p:sp>
    </p:spTree>
    <p:extLst>
      <p:ext uri="{BB962C8B-B14F-4D97-AF65-F5344CB8AC3E}">
        <p14:creationId xmlns:p14="http://schemas.microsoft.com/office/powerpoint/2010/main" val="8432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Weglegung gerichtlicher Akten</a:t>
            </a:r>
            <a:endParaRPr lang="de-DE" sz="2400" dirty="0"/>
          </a:p>
        </p:txBody>
      </p:sp>
      <p:sp>
        <p:nvSpPr>
          <p:cNvPr id="12" name="Abgerundetes Rechteck 11"/>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3" name="Abgerundetes Rechteck 12"/>
          <p:cNvSpPr/>
          <p:nvPr/>
        </p:nvSpPr>
        <p:spPr>
          <a:xfrm>
            <a:off x="829320" y="2539269"/>
            <a:ext cx="11115029" cy="389010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Wingdings" panose="05000000000000000000" pitchFamily="2" charset="2"/>
              <a:buChar char="Ø"/>
            </a:pPr>
            <a:r>
              <a:rPr lang="de-DE" sz="2000" dirty="0" smtClean="0"/>
              <a:t>Grundlage für die Aufbewahrung von gerichtlichen Schriftgut ist das Schriftgutaufbewahrungsgesetz (</a:t>
            </a:r>
            <a:r>
              <a:rPr lang="de-DE" sz="2000" dirty="0" err="1" smtClean="0"/>
              <a:t>SchrAG</a:t>
            </a:r>
            <a:r>
              <a:rPr lang="de-DE" sz="2000" dirty="0" smtClean="0"/>
              <a:t>)</a:t>
            </a:r>
          </a:p>
          <a:p>
            <a:pPr marL="457200" indent="-457200">
              <a:lnSpc>
                <a:spcPct val="150000"/>
              </a:lnSpc>
              <a:buFont typeface="Wingdings" panose="05000000000000000000" pitchFamily="2" charset="2"/>
              <a:buChar char="Ø"/>
            </a:pPr>
            <a:r>
              <a:rPr lang="de-DE" sz="2000" dirty="0" smtClean="0"/>
              <a:t>hierbei geht es neben dem schutzwürdigen Interesse der Verfahrensbeteiligten und der Öffentlichkei</a:t>
            </a:r>
            <a:r>
              <a:rPr lang="de-DE" sz="2000" dirty="0" smtClean="0"/>
              <a:t>t um den Grundsatz der Verhältnismäßigkeit, dass Personenbezogene Daten nicht länger als erforderlich aufbewahrt bzw. gespeichert werden </a:t>
            </a:r>
          </a:p>
          <a:p>
            <a:pPr marL="457200" indent="-457200">
              <a:lnSpc>
                <a:spcPct val="150000"/>
              </a:lnSpc>
              <a:buFont typeface="Wingdings" panose="05000000000000000000" pitchFamily="2" charset="2"/>
              <a:buChar char="Ø"/>
            </a:pPr>
            <a:r>
              <a:rPr lang="de-DE" sz="2000" dirty="0" smtClean="0"/>
              <a:t>des weiteren sollen Verfahrensbeteiligte jedoch für eine gewisse Zeit die Möglichkeit erhalten Ausfertigungen, Abschriften oder Auszüge aus der Akte zu erhalten</a:t>
            </a:r>
          </a:p>
        </p:txBody>
      </p:sp>
      <p:sp>
        <p:nvSpPr>
          <p:cNvPr id="14" name="Abgerundetes Rechteck 13"/>
          <p:cNvSpPr/>
          <p:nvPr/>
        </p:nvSpPr>
        <p:spPr>
          <a:xfrm>
            <a:off x="100013" y="1771650"/>
            <a:ext cx="6072187" cy="76762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Sinn und Zweck einer Aufbewahrung</a:t>
            </a:r>
            <a:endParaRPr lang="de-DE" sz="2400" b="1" dirty="0"/>
          </a:p>
        </p:txBody>
      </p:sp>
    </p:spTree>
    <p:extLst>
      <p:ext uri="{BB962C8B-B14F-4D97-AF65-F5344CB8AC3E}">
        <p14:creationId xmlns:p14="http://schemas.microsoft.com/office/powerpoint/2010/main" val="154478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427</Words>
  <Application>Microsoft Office PowerPoint</Application>
  <PresentationFormat>Breitbild</PresentationFormat>
  <Paragraphs>38</Paragraphs>
  <Slides>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6</vt:i4>
      </vt:variant>
    </vt:vector>
  </HeadingPairs>
  <TitlesOfParts>
    <vt:vector size="12" baseType="lpstr">
      <vt:lpstr>Arial</vt:lpstr>
      <vt:lpstr>Calibri</vt:lpstr>
      <vt:lpstr>Calibri Light</vt:lpstr>
      <vt:lpstr>Comic Sans MS</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Schulz, André</dc:creator>
  <cp:lastModifiedBy>Schulz, André</cp:lastModifiedBy>
  <cp:revision>17</cp:revision>
  <dcterms:created xsi:type="dcterms:W3CDTF">2024-07-12T06:08:42Z</dcterms:created>
  <dcterms:modified xsi:type="dcterms:W3CDTF">2024-08-15T12:31:42Z</dcterms:modified>
</cp:coreProperties>
</file>