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98" r:id="rId4"/>
    <p:sldId id="258" r:id="rId5"/>
    <p:sldId id="265" r:id="rId6"/>
    <p:sldId id="266" r:id="rId7"/>
    <p:sldId id="268" r:id="rId8"/>
    <p:sldId id="282" r:id="rId9"/>
    <p:sldId id="283" r:id="rId10"/>
    <p:sldId id="275" r:id="rId11"/>
    <p:sldId id="267" r:id="rId12"/>
    <p:sldId id="269" r:id="rId13"/>
    <p:sldId id="270" r:id="rId14"/>
    <p:sldId id="299" r:id="rId15"/>
    <p:sldId id="300" r:id="rId16"/>
    <p:sldId id="301" r:id="rId17"/>
    <p:sldId id="302" r:id="rId18"/>
    <p:sldId id="284" r:id="rId19"/>
    <p:sldId id="278" r:id="rId20"/>
    <p:sldId id="285" r:id="rId21"/>
    <p:sldId id="287" r:id="rId22"/>
    <p:sldId id="288" r:id="rId23"/>
    <p:sldId id="291" r:id="rId24"/>
    <p:sldId id="289" r:id="rId25"/>
    <p:sldId id="290" r:id="rId26"/>
    <p:sldId id="303" r:id="rId27"/>
    <p:sldId id="304" r:id="rId28"/>
    <p:sldId id="297" r:id="rId29"/>
    <p:sldId id="305" r:id="rId30"/>
    <p:sldId id="306" r:id="rId31"/>
    <p:sldId id="307" r:id="rId32"/>
    <p:sldId id="308" r:id="rId33"/>
    <p:sldId id="309" r:id="rId34"/>
    <p:sldId id="310" r:id="rId35"/>
    <p:sldId id="311" r:id="rId36"/>
    <p:sldId id="312" r:id="rId37"/>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ABDA"/>
    <a:srgbClr val="DEDEDE"/>
    <a:srgbClr val="AAD292"/>
    <a:srgbClr val="F7CAAB"/>
    <a:srgbClr val="FFFFFF"/>
    <a:srgbClr val="F3A36D"/>
    <a:srgbClr val="FDF0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06" autoAdjust="0"/>
    <p:restoredTop sz="94660"/>
  </p:normalViewPr>
  <p:slideViewPr>
    <p:cSldViewPr snapToGrid="0" showGuides="1">
      <p:cViewPr varScale="1">
        <p:scale>
          <a:sx n="64" d="100"/>
          <a:sy n="64" d="100"/>
        </p:scale>
        <p:origin x="4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243345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307874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307669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668146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471297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602742D-65CF-43DE-8693-58CD70454AFD}" type="datetimeFigureOut">
              <a:rPr lang="de-DE" smtClean="0"/>
              <a:t>15.03.2024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168739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602742D-65CF-43DE-8693-58CD70454AFD}" type="datetimeFigureOut">
              <a:rPr lang="de-DE" smtClean="0"/>
              <a:t>15.03.2024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1753981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602742D-65CF-43DE-8693-58CD70454AFD}" type="datetimeFigureOut">
              <a:rPr lang="de-DE" smtClean="0"/>
              <a:t>15.03.2024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184907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602742D-65CF-43DE-8693-58CD70454AFD}" type="datetimeFigureOut">
              <a:rPr lang="de-DE" smtClean="0"/>
              <a:t>15.03.2024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621387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602742D-65CF-43DE-8693-58CD70454AFD}" type="datetimeFigureOut">
              <a:rPr lang="de-DE" smtClean="0"/>
              <a:t>15.03.2024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462451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602742D-65CF-43DE-8693-58CD70454AFD}" type="datetimeFigureOut">
              <a:rPr lang="de-DE" smtClean="0"/>
              <a:t>15.03.2024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308896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02742D-65CF-43DE-8693-58CD70454AFD}" type="datetimeFigureOut">
              <a:rPr lang="de-DE" smtClean="0"/>
              <a:t>15.03.2024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3B8E0-783E-4E95-B6F5-AE4CEC2704D6}" type="slidenum">
              <a:rPr lang="de-DE" smtClean="0"/>
              <a:t>‹Nr.›</a:t>
            </a:fld>
            <a:endParaRPr lang="de-DE"/>
          </a:p>
        </p:txBody>
      </p:sp>
    </p:spTree>
    <p:extLst>
      <p:ext uri="{BB962C8B-B14F-4D97-AF65-F5344CB8AC3E}">
        <p14:creationId xmlns:p14="http://schemas.microsoft.com/office/powerpoint/2010/main" val="101935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199214" y="1761302"/>
            <a:ext cx="10148340" cy="310618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400" dirty="0"/>
              <a:t>Frau Regen, vertreten durch Rechtsanwalt Nebel, reicht Klage wegen einer Forderung </a:t>
            </a:r>
            <a:r>
              <a:rPr lang="de-DE" sz="2400" dirty="0" smtClean="0"/>
              <a:t>in </a:t>
            </a:r>
            <a:r>
              <a:rPr lang="de-DE" sz="2400" dirty="0"/>
              <a:t>Höhe von 1.035 412,00 EUR ein.</a:t>
            </a:r>
          </a:p>
          <a:p>
            <a:r>
              <a:rPr lang="de-DE" sz="2400" b="1" i="1" dirty="0"/>
              <a:t>Bitte berechnen Sie die Gebühr und fertigen die Vorschusskostenrechnung nach </a:t>
            </a:r>
            <a:r>
              <a:rPr lang="de-DE" sz="2400" b="1" i="1" dirty="0" smtClean="0"/>
              <a:t>§ </a:t>
            </a:r>
            <a:r>
              <a:rPr lang="de-DE" sz="2400" b="1" i="1" dirty="0"/>
              <a:t>34 GKG.</a:t>
            </a:r>
            <a:endParaRPr lang="de-DE" sz="2400" dirty="0"/>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477628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278286273"/>
              </p:ext>
            </p:extLst>
          </p:nvPr>
        </p:nvGraphicFramePr>
        <p:xfrm>
          <a:off x="1496630" y="1493248"/>
          <a:ext cx="10148341" cy="4525493"/>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15503">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2032370375"/>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5" y="894111"/>
            <a:ext cx="10148340" cy="621684"/>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469035" y="4534999"/>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4639815"/>
            <a:ext cx="2182028" cy="13789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t>
            </a:r>
            <a:r>
              <a:rPr lang="de-DE" b="1" dirty="0" smtClean="0">
                <a:solidFill>
                  <a:schemeClr val="tx1"/>
                </a:solidFill>
                <a:latin typeface="Calibri" panose="020F0502020204030204" pitchFamily="34" charset="0"/>
                <a:cs typeface="Times New Roman" panose="02020603050405020304" pitchFamily="18" charset="0"/>
              </a:rPr>
              <a:t>Allgemeinen</a:t>
            </a:r>
          </a:p>
          <a:p>
            <a:pPr algn="ctr"/>
            <a:r>
              <a:rPr lang="de-DE" sz="1600" b="1" dirty="0" smtClean="0">
                <a:solidFill>
                  <a:schemeClr val="tx1"/>
                </a:solidFill>
                <a:latin typeface="Calibri" panose="020F0502020204030204" pitchFamily="34" charset="0"/>
                <a:cs typeface="Times New Roman" panose="02020603050405020304" pitchFamily="18" charset="0"/>
              </a:rPr>
              <a:t>2,5 fache Gebühr</a:t>
            </a:r>
          </a:p>
          <a:p>
            <a:pPr algn="ctr"/>
            <a:r>
              <a:rPr lang="de-DE" sz="1600" b="1" dirty="0">
                <a:solidFill>
                  <a:schemeClr val="tx1"/>
                </a:solidFill>
                <a:latin typeface="Calibri" panose="020F0502020204030204" pitchFamily="34" charset="0"/>
                <a:cs typeface="Times New Roman" panose="02020603050405020304" pitchFamily="18" charset="0"/>
              </a:rPr>
              <a:t>n</a:t>
            </a:r>
            <a:r>
              <a:rPr lang="de-DE" sz="1600" b="1" dirty="0" smtClean="0">
                <a:solidFill>
                  <a:schemeClr val="tx1"/>
                </a:solidFill>
                <a:latin typeface="Calibri" panose="020F0502020204030204" pitchFamily="34" charset="0"/>
                <a:cs typeface="Times New Roman" panose="02020603050405020304" pitchFamily="18" charset="0"/>
              </a:rPr>
              <a:t>ach vorrangegangenem</a:t>
            </a:r>
          </a:p>
          <a:p>
            <a:pPr algn="ctr"/>
            <a:r>
              <a:rPr lang="de-DE" sz="1600" b="1" dirty="0" smtClean="0">
                <a:solidFill>
                  <a:schemeClr val="tx1"/>
                </a:solidFill>
                <a:latin typeface="Calibri" panose="020F0502020204030204" pitchFamily="34" charset="0"/>
                <a:cs typeface="Times New Roman" panose="02020603050405020304" pitchFamily="18" charset="0"/>
              </a:rPr>
              <a:t>Mahnverfahren</a:t>
            </a:r>
            <a:endParaRPr lang="de-DE" sz="1600" b="1" dirty="0">
              <a:solidFill>
                <a:schemeClr val="tx1"/>
              </a:solidFill>
              <a:latin typeface="Calibri" panose="020F0502020204030204" pitchFamily="34" charset="0"/>
              <a:cs typeface="Times New Roman" panose="02020603050405020304" pitchFamily="18" charset="0"/>
            </a:endParaRPr>
          </a:p>
          <a:p>
            <a:pPr algn="ctr"/>
            <a:endParaRPr lang="de-DE" dirty="0">
              <a:solidFill>
                <a:schemeClr val="tx1"/>
              </a:solidFill>
            </a:endParaRPr>
          </a:p>
        </p:txBody>
      </p:sp>
      <p:sp>
        <p:nvSpPr>
          <p:cNvPr id="4" name="Rechteck 3"/>
          <p:cNvSpPr/>
          <p:nvPr/>
        </p:nvSpPr>
        <p:spPr>
          <a:xfrm>
            <a:off x="5300216" y="3134525"/>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7650,00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011814" y="3056586"/>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112,00</a:t>
            </a:r>
            <a:endParaRPr lang="de-DE" b="1" dirty="0">
              <a:solidFill>
                <a:schemeClr val="tx1"/>
              </a:solidFill>
            </a:endParaRPr>
          </a:p>
        </p:txBody>
      </p:sp>
      <p:sp>
        <p:nvSpPr>
          <p:cNvPr id="13" name="Rechteck 12"/>
          <p:cNvSpPr/>
          <p:nvPr/>
        </p:nvSpPr>
        <p:spPr>
          <a:xfrm>
            <a:off x="8759212" y="5344745"/>
            <a:ext cx="2435902"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672,00 €/keine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3" y="6026921"/>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524233" y="6026921"/>
            <a:ext cx="1930219"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672,00</a:t>
            </a:r>
            <a:endParaRPr lang="de-DE" b="1" dirty="0">
              <a:solidFill>
                <a:schemeClr val="tx1"/>
              </a:solidFill>
            </a:endParaRPr>
          </a:p>
        </p:txBody>
      </p:sp>
      <p:sp>
        <p:nvSpPr>
          <p:cNvPr id="18" name="Rechteck 17"/>
          <p:cNvSpPr/>
          <p:nvPr/>
        </p:nvSpPr>
        <p:spPr>
          <a:xfrm>
            <a:off x="1496630" y="3133506"/>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19" name="Rechteck 18"/>
          <p:cNvSpPr/>
          <p:nvPr/>
        </p:nvSpPr>
        <p:spPr>
          <a:xfrm>
            <a:off x="2694886" y="3083893"/>
            <a:ext cx="1780009" cy="3967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Mahnverfahren</a:t>
            </a:r>
            <a:endParaRPr lang="de-DE" dirty="0">
              <a:solidFill>
                <a:schemeClr val="tx1"/>
              </a:solidFill>
            </a:endParaRPr>
          </a:p>
        </p:txBody>
      </p:sp>
      <p:sp>
        <p:nvSpPr>
          <p:cNvPr id="21" name="Rechteck 20"/>
          <p:cNvSpPr/>
          <p:nvPr/>
        </p:nvSpPr>
        <p:spPr>
          <a:xfrm>
            <a:off x="7042060" y="448915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560,00</a:t>
            </a:r>
            <a:endParaRPr lang="de-DE" b="1" dirty="0">
              <a:solidFill>
                <a:schemeClr val="tx1"/>
              </a:solidFill>
            </a:endParaRPr>
          </a:p>
        </p:txBody>
      </p:sp>
      <p:sp>
        <p:nvSpPr>
          <p:cNvPr id="23" name="Rechteck 22"/>
          <p:cNvSpPr/>
          <p:nvPr/>
        </p:nvSpPr>
        <p:spPr>
          <a:xfrm>
            <a:off x="5237959" y="4527507"/>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7650,00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196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ppt_x"/>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ppt_x"/>
                                          </p:val>
                                        </p:tav>
                                        <p:tav tm="100000">
                                          <p:val>
                                            <p:strVal val="#ppt_x"/>
                                          </p:val>
                                        </p:tav>
                                      </p:tavLst>
                                    </p:anim>
                                    <p:anim calcmode="lin" valueType="num">
                                      <p:cBhvr additive="base">
                                        <p:cTn id="3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additive="base">
                                        <p:cTn id="35" dur="500" fill="hold"/>
                                        <p:tgtEl>
                                          <p:spTgt spid="2"/>
                                        </p:tgtEl>
                                        <p:attrNameLst>
                                          <p:attrName>ppt_x</p:attrName>
                                        </p:attrNameLst>
                                      </p:cBhvr>
                                      <p:tavLst>
                                        <p:tav tm="0">
                                          <p:val>
                                            <p:strVal val="#ppt_x"/>
                                          </p:val>
                                        </p:tav>
                                        <p:tav tm="100000">
                                          <p:val>
                                            <p:strVal val="#ppt_x"/>
                                          </p:val>
                                        </p:tav>
                                      </p:tavLst>
                                    </p:anim>
                                    <p:anim calcmode="lin" valueType="num">
                                      <p:cBhvr additive="base">
                                        <p:cTn id="3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gtEl>
                                        <p:attrNameLst>
                                          <p:attrName>style.visibility</p:attrName>
                                        </p:attrNameLst>
                                      </p:cBhvr>
                                      <p:to>
                                        <p:strVal val="visible"/>
                                      </p:to>
                                    </p:set>
                                    <p:anim calcmode="lin" valueType="num">
                                      <p:cBhvr additive="base">
                                        <p:cTn id="41" dur="500" fill="hold"/>
                                        <p:tgtEl>
                                          <p:spTgt spid="3"/>
                                        </p:tgtEl>
                                        <p:attrNameLst>
                                          <p:attrName>ppt_x</p:attrName>
                                        </p:attrNameLst>
                                      </p:cBhvr>
                                      <p:tavLst>
                                        <p:tav tm="0">
                                          <p:val>
                                            <p:strVal val="#ppt_x"/>
                                          </p:val>
                                        </p:tav>
                                        <p:tav tm="100000">
                                          <p:val>
                                            <p:strVal val="#ppt_x"/>
                                          </p:val>
                                        </p:tav>
                                      </p:tavLst>
                                    </p:anim>
                                    <p:anim calcmode="lin" valueType="num">
                                      <p:cBhvr additive="base">
                                        <p:cTn id="4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 calcmode="lin" valueType="num">
                                      <p:cBhvr additive="base">
                                        <p:cTn id="47" dur="500" fill="hold"/>
                                        <p:tgtEl>
                                          <p:spTgt spid="23"/>
                                        </p:tgtEl>
                                        <p:attrNameLst>
                                          <p:attrName>ppt_x</p:attrName>
                                        </p:attrNameLst>
                                      </p:cBhvr>
                                      <p:tavLst>
                                        <p:tav tm="0">
                                          <p:val>
                                            <p:strVal val="#ppt_x"/>
                                          </p:val>
                                        </p:tav>
                                        <p:tav tm="100000">
                                          <p:val>
                                            <p:strVal val="#ppt_x"/>
                                          </p:val>
                                        </p:tav>
                                      </p:tavLst>
                                    </p:anim>
                                    <p:anim calcmode="lin" valueType="num">
                                      <p:cBhvr additive="base">
                                        <p:cTn id="4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anim calcmode="lin" valueType="num">
                                      <p:cBhvr additive="base">
                                        <p:cTn id="53" dur="500" fill="hold"/>
                                        <p:tgtEl>
                                          <p:spTgt spid="21"/>
                                        </p:tgtEl>
                                        <p:attrNameLst>
                                          <p:attrName>ppt_x</p:attrName>
                                        </p:attrNameLst>
                                      </p:cBhvr>
                                      <p:tavLst>
                                        <p:tav tm="0">
                                          <p:val>
                                            <p:strVal val="#ppt_x"/>
                                          </p:val>
                                        </p:tav>
                                        <p:tav tm="100000">
                                          <p:val>
                                            <p:strVal val="#ppt_x"/>
                                          </p:val>
                                        </p:tav>
                                      </p:tavLst>
                                    </p:anim>
                                    <p:anim calcmode="lin" valueType="num">
                                      <p:cBhvr additive="base">
                                        <p:cTn id="5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 calcmode="lin" valueType="num">
                                      <p:cBhvr additive="base">
                                        <p:cTn id="59" dur="500" fill="hold"/>
                                        <p:tgtEl>
                                          <p:spTgt spid="15"/>
                                        </p:tgtEl>
                                        <p:attrNameLst>
                                          <p:attrName>ppt_x</p:attrName>
                                        </p:attrNameLst>
                                      </p:cBhvr>
                                      <p:tavLst>
                                        <p:tav tm="0">
                                          <p:val>
                                            <p:strVal val="#ppt_x"/>
                                          </p:val>
                                        </p:tav>
                                        <p:tav tm="100000">
                                          <p:val>
                                            <p:strVal val="#ppt_x"/>
                                          </p:val>
                                        </p:tav>
                                      </p:tavLst>
                                    </p:anim>
                                    <p:anim calcmode="lin" valueType="num">
                                      <p:cBhvr additive="base">
                                        <p:cTn id="6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7"/>
                                        </p:tgtEl>
                                        <p:attrNameLst>
                                          <p:attrName>style.visibility</p:attrName>
                                        </p:attrNameLst>
                                      </p:cBhvr>
                                      <p:to>
                                        <p:strVal val="visible"/>
                                      </p:to>
                                    </p:set>
                                    <p:anim calcmode="lin" valueType="num">
                                      <p:cBhvr additive="base">
                                        <p:cTn id="65" dur="500" fill="hold"/>
                                        <p:tgtEl>
                                          <p:spTgt spid="17"/>
                                        </p:tgtEl>
                                        <p:attrNameLst>
                                          <p:attrName>ppt_x</p:attrName>
                                        </p:attrNameLst>
                                      </p:cBhvr>
                                      <p:tavLst>
                                        <p:tav tm="0">
                                          <p:val>
                                            <p:strVal val="#ppt_x"/>
                                          </p:val>
                                        </p:tav>
                                        <p:tav tm="100000">
                                          <p:val>
                                            <p:strVal val="#ppt_x"/>
                                          </p:val>
                                        </p:tav>
                                      </p:tavLst>
                                    </p:anim>
                                    <p:anim calcmode="lin" valueType="num">
                                      <p:cBhvr additive="base">
                                        <p:cTn id="6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3"/>
                                        </p:tgtEl>
                                        <p:attrNameLst>
                                          <p:attrName>style.visibility</p:attrName>
                                        </p:attrNameLst>
                                      </p:cBhvr>
                                      <p:to>
                                        <p:strVal val="visible"/>
                                      </p:to>
                                    </p:set>
                                    <p:anim calcmode="lin" valueType="num">
                                      <p:cBhvr additive="base">
                                        <p:cTn id="71" dur="500" fill="hold"/>
                                        <p:tgtEl>
                                          <p:spTgt spid="13"/>
                                        </p:tgtEl>
                                        <p:attrNameLst>
                                          <p:attrName>ppt_x</p:attrName>
                                        </p:attrNameLst>
                                      </p:cBhvr>
                                      <p:tavLst>
                                        <p:tav tm="0">
                                          <p:val>
                                            <p:strVal val="#ppt_x"/>
                                          </p:val>
                                        </p:tav>
                                        <p:tav tm="100000">
                                          <p:val>
                                            <p:strVal val="#ppt_x"/>
                                          </p:val>
                                        </p:tav>
                                      </p:tavLst>
                                    </p:anim>
                                    <p:anim calcmode="lin" valueType="num">
                                      <p:cBhvr additive="base">
                                        <p:cTn id="7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8" grpId="0" animBg="1"/>
      <p:bldP spid="19" grpId="0" animBg="1"/>
      <p:bldP spid="21" grpId="0" animBg="1"/>
      <p:bldP spid="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mit </a:t>
            </a:r>
            <a:r>
              <a:rPr lang="de-DE" dirty="0"/>
              <a:t>7</a:t>
            </a:r>
            <a:r>
              <a:rPr lang="de-DE" dirty="0" smtClean="0"/>
              <a:t>/8	             = 588,00 EUR</a:t>
            </a:r>
            <a:endParaRPr lang="de-DE" dirty="0"/>
          </a:p>
        </p:txBody>
      </p:sp>
      <p:sp>
        <p:nvSpPr>
          <p:cNvPr id="13" name="Rectangle 1"/>
          <p:cNvSpPr>
            <a:spLocks noChangeArrowheads="1"/>
          </p:cNvSpPr>
          <p:nvPr/>
        </p:nvSpPr>
        <p:spPr bwMode="auto">
          <a:xfrm>
            <a:off x="3805072" y="256130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672 ,00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mit 1/8  	                          =  84,00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588,00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588,00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1" name="Gruppieren 30"/>
          <p:cNvGrpSpPr/>
          <p:nvPr/>
        </p:nvGrpSpPr>
        <p:grpSpPr>
          <a:xfrm>
            <a:off x="6896662" y="2263225"/>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588,00 EUR</a:t>
              </a:r>
              <a:endParaRPr lang="de-DE" dirty="0"/>
            </a:p>
          </p:txBody>
        </p:sp>
      </p:grpSp>
      <p:grpSp>
        <p:nvGrpSpPr>
          <p:cNvPr id="34" name="Gruppieren 33"/>
          <p:cNvGrpSpPr/>
          <p:nvPr/>
        </p:nvGrpSpPr>
        <p:grpSpPr>
          <a:xfrm>
            <a:off x="6921011" y="2874175"/>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29" name="Gefaltete Ecke 28"/>
          <p:cNvSpPr/>
          <p:nvPr/>
        </p:nvSpPr>
        <p:spPr>
          <a:xfrm>
            <a:off x="2465640" y="244808"/>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Restliche </a:t>
            </a: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672,00 abzüglich eigenen Kostenanteil</a:t>
            </a:r>
          </a:p>
          <a:p>
            <a:pPr algn="ct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0" name="Gefaltete Ecke 29"/>
          <p:cNvSpPr/>
          <p:nvPr/>
        </p:nvSpPr>
        <p:spPr>
          <a:xfrm>
            <a:off x="3827291" y="4887839"/>
            <a:ext cx="1599712" cy="1594098"/>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Restliche </a:t>
            </a: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588,00 €</a:t>
            </a:r>
          </a:p>
          <a:p>
            <a:pPr algn="ct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cxnSp>
        <p:nvCxnSpPr>
          <p:cNvPr id="7" name="Gerade Verbindung mit Pfeil 6"/>
          <p:cNvCxnSpPr>
            <a:endCxn id="32" idx="1"/>
          </p:cNvCxnSpPr>
          <p:nvPr/>
        </p:nvCxnSpPr>
        <p:spPr>
          <a:xfrm flipV="1">
            <a:off x="5326891" y="2474061"/>
            <a:ext cx="1569771" cy="1203538"/>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7401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 calcmode="lin" valueType="num">
                                      <p:cBhvr additive="base">
                                        <p:cTn id="55" dur="500" fill="hold"/>
                                        <p:tgtEl>
                                          <p:spTgt spid="31"/>
                                        </p:tgtEl>
                                        <p:attrNameLst>
                                          <p:attrName>ppt_x</p:attrName>
                                        </p:attrNameLst>
                                      </p:cBhvr>
                                      <p:tavLst>
                                        <p:tav tm="0">
                                          <p:val>
                                            <p:strVal val="#ppt_x"/>
                                          </p:val>
                                        </p:tav>
                                        <p:tav tm="100000">
                                          <p:val>
                                            <p:strVal val="#ppt_x"/>
                                          </p:val>
                                        </p:tav>
                                      </p:tavLst>
                                    </p:anim>
                                    <p:anim calcmode="lin" valueType="num">
                                      <p:cBhvr additive="base">
                                        <p:cTn id="5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 calcmode="lin" valueType="num">
                                      <p:cBhvr additive="base">
                                        <p:cTn id="61" dur="500" fill="hold"/>
                                        <p:tgtEl>
                                          <p:spTgt spid="34"/>
                                        </p:tgtEl>
                                        <p:attrNameLst>
                                          <p:attrName>ppt_x</p:attrName>
                                        </p:attrNameLst>
                                      </p:cBhvr>
                                      <p:tavLst>
                                        <p:tav tm="0">
                                          <p:val>
                                            <p:strVal val="#ppt_x"/>
                                          </p:val>
                                        </p:tav>
                                        <p:tav tm="100000">
                                          <p:val>
                                            <p:strVal val="#ppt_x"/>
                                          </p:val>
                                        </p:tav>
                                      </p:tavLst>
                                    </p:anim>
                                    <p:anim calcmode="lin" valueType="num">
                                      <p:cBhvr additive="base">
                                        <p:cTn id="6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grpId="0" nodeType="clickEffect">
                                  <p:stCondLst>
                                    <p:cond delay="0"/>
                                  </p:stCondLst>
                                  <p:childTnLst>
                                    <p:set>
                                      <p:cBhvr>
                                        <p:cTn id="66" dur="1" fill="hold">
                                          <p:stCondLst>
                                            <p:cond delay="0"/>
                                          </p:stCondLst>
                                        </p:cTn>
                                        <p:tgtEl>
                                          <p:spTgt spid="29"/>
                                        </p:tgtEl>
                                        <p:attrNameLst>
                                          <p:attrName>style.visibility</p:attrName>
                                        </p:attrNameLst>
                                      </p:cBhvr>
                                      <p:to>
                                        <p:strVal val="visible"/>
                                      </p:to>
                                    </p:set>
                                    <p:anim calcmode="lin" valueType="num">
                                      <p:cBhvr>
                                        <p:cTn id="67" dur="500" fill="hold"/>
                                        <p:tgtEl>
                                          <p:spTgt spid="29"/>
                                        </p:tgtEl>
                                        <p:attrNameLst>
                                          <p:attrName>ppt_w</p:attrName>
                                        </p:attrNameLst>
                                      </p:cBhvr>
                                      <p:tavLst>
                                        <p:tav tm="0">
                                          <p:val>
                                            <p:fltVal val="0"/>
                                          </p:val>
                                        </p:tav>
                                        <p:tav tm="100000">
                                          <p:val>
                                            <p:strVal val="#ppt_w"/>
                                          </p:val>
                                        </p:tav>
                                      </p:tavLst>
                                    </p:anim>
                                    <p:anim calcmode="lin" valueType="num">
                                      <p:cBhvr>
                                        <p:cTn id="68" dur="500" fill="hold"/>
                                        <p:tgtEl>
                                          <p:spTgt spid="29"/>
                                        </p:tgtEl>
                                        <p:attrNameLst>
                                          <p:attrName>ppt_h</p:attrName>
                                        </p:attrNameLst>
                                      </p:cBhvr>
                                      <p:tavLst>
                                        <p:tav tm="0">
                                          <p:val>
                                            <p:fltVal val="0"/>
                                          </p:val>
                                        </p:tav>
                                        <p:tav tm="100000">
                                          <p:val>
                                            <p:strVal val="#ppt_h"/>
                                          </p:val>
                                        </p:tav>
                                      </p:tavLst>
                                    </p:anim>
                                    <p:animEffect transition="in" filter="fade">
                                      <p:cBhvr>
                                        <p:cTn id="69" dur="500"/>
                                        <p:tgtEl>
                                          <p:spTgt spid="29"/>
                                        </p:tgtEl>
                                      </p:cBhvr>
                                    </p:animEffect>
                                  </p:childTnLst>
                                </p:cTn>
                              </p:par>
                            </p:childTnLst>
                          </p:cTn>
                        </p:par>
                      </p:childTnLst>
                    </p:cTn>
                  </p:par>
                  <p:par>
                    <p:cTn id="70" fill="hold">
                      <p:stCondLst>
                        <p:cond delay="indefinite"/>
                      </p:stCondLst>
                      <p:childTnLst>
                        <p:par>
                          <p:cTn id="71" fill="hold">
                            <p:stCondLst>
                              <p:cond delay="0"/>
                            </p:stCondLst>
                            <p:childTnLst>
                              <p:par>
                                <p:cTn id="72" presetID="53" presetClass="entr" presetSubtype="16" fill="hold" grpId="0" nodeType="clickEffect">
                                  <p:stCondLst>
                                    <p:cond delay="0"/>
                                  </p:stCondLst>
                                  <p:childTnLst>
                                    <p:set>
                                      <p:cBhvr>
                                        <p:cTn id="73" dur="1" fill="hold">
                                          <p:stCondLst>
                                            <p:cond delay="0"/>
                                          </p:stCondLst>
                                        </p:cTn>
                                        <p:tgtEl>
                                          <p:spTgt spid="30"/>
                                        </p:tgtEl>
                                        <p:attrNameLst>
                                          <p:attrName>style.visibility</p:attrName>
                                        </p:attrNameLst>
                                      </p:cBhvr>
                                      <p:to>
                                        <p:strVal val="visible"/>
                                      </p:to>
                                    </p:set>
                                    <p:anim calcmode="lin" valueType="num">
                                      <p:cBhvr>
                                        <p:cTn id="74" dur="500" fill="hold"/>
                                        <p:tgtEl>
                                          <p:spTgt spid="30"/>
                                        </p:tgtEl>
                                        <p:attrNameLst>
                                          <p:attrName>ppt_w</p:attrName>
                                        </p:attrNameLst>
                                      </p:cBhvr>
                                      <p:tavLst>
                                        <p:tav tm="0">
                                          <p:val>
                                            <p:fltVal val="0"/>
                                          </p:val>
                                        </p:tav>
                                        <p:tav tm="100000">
                                          <p:val>
                                            <p:strVal val="#ppt_w"/>
                                          </p:val>
                                        </p:tav>
                                      </p:tavLst>
                                    </p:anim>
                                    <p:anim calcmode="lin" valueType="num">
                                      <p:cBhvr>
                                        <p:cTn id="75" dur="500" fill="hold"/>
                                        <p:tgtEl>
                                          <p:spTgt spid="30"/>
                                        </p:tgtEl>
                                        <p:attrNameLst>
                                          <p:attrName>ppt_h</p:attrName>
                                        </p:attrNameLst>
                                      </p:cBhvr>
                                      <p:tavLst>
                                        <p:tav tm="0">
                                          <p:val>
                                            <p:fltVal val="0"/>
                                          </p:val>
                                        </p:tav>
                                        <p:tav tm="100000">
                                          <p:val>
                                            <p:strVal val="#ppt_h"/>
                                          </p:val>
                                        </p:tav>
                                      </p:tavLst>
                                    </p:anim>
                                    <p:animEffect transition="in" filter="fade">
                                      <p:cBhvr>
                                        <p:cTn id="76" dur="500"/>
                                        <p:tgtEl>
                                          <p:spTgt spid="30"/>
                                        </p:tgtEl>
                                      </p:cBhvr>
                                    </p:animEffect>
                                  </p:childTnLst>
                                </p:cTn>
                              </p:par>
                            </p:childTnLst>
                          </p:cTn>
                        </p:par>
                      </p:childTnLst>
                    </p:cTn>
                  </p:par>
                  <p:par>
                    <p:cTn id="77" fill="hold">
                      <p:stCondLst>
                        <p:cond delay="indefinite"/>
                      </p:stCondLst>
                      <p:childTnLst>
                        <p:par>
                          <p:cTn id="78" fill="hold">
                            <p:stCondLst>
                              <p:cond delay="0"/>
                            </p:stCondLst>
                            <p:childTnLst>
                              <p:par>
                                <p:cTn id="79" presetID="53" presetClass="entr" presetSubtype="16" fill="hold" nodeType="clickEffect">
                                  <p:stCondLst>
                                    <p:cond delay="0"/>
                                  </p:stCondLst>
                                  <p:childTnLst>
                                    <p:set>
                                      <p:cBhvr>
                                        <p:cTn id="80" dur="1" fill="hold">
                                          <p:stCondLst>
                                            <p:cond delay="0"/>
                                          </p:stCondLst>
                                        </p:cTn>
                                        <p:tgtEl>
                                          <p:spTgt spid="7"/>
                                        </p:tgtEl>
                                        <p:attrNameLst>
                                          <p:attrName>style.visibility</p:attrName>
                                        </p:attrNameLst>
                                      </p:cBhvr>
                                      <p:to>
                                        <p:strVal val="visible"/>
                                      </p:to>
                                    </p:set>
                                    <p:anim calcmode="lin" valueType="num">
                                      <p:cBhvr>
                                        <p:cTn id="81" dur="500" fill="hold"/>
                                        <p:tgtEl>
                                          <p:spTgt spid="7"/>
                                        </p:tgtEl>
                                        <p:attrNameLst>
                                          <p:attrName>ppt_w</p:attrName>
                                        </p:attrNameLst>
                                      </p:cBhvr>
                                      <p:tavLst>
                                        <p:tav tm="0">
                                          <p:val>
                                            <p:fltVal val="0"/>
                                          </p:val>
                                        </p:tav>
                                        <p:tav tm="100000">
                                          <p:val>
                                            <p:strVal val="#ppt_w"/>
                                          </p:val>
                                        </p:tav>
                                      </p:tavLst>
                                    </p:anim>
                                    <p:anim calcmode="lin" valueType="num">
                                      <p:cBhvr>
                                        <p:cTn id="82" dur="500" fill="hold"/>
                                        <p:tgtEl>
                                          <p:spTgt spid="7"/>
                                        </p:tgtEl>
                                        <p:attrNameLst>
                                          <p:attrName>ppt_h</p:attrName>
                                        </p:attrNameLst>
                                      </p:cBhvr>
                                      <p:tavLst>
                                        <p:tav tm="0">
                                          <p:val>
                                            <p:fltVal val="0"/>
                                          </p:val>
                                        </p:tav>
                                        <p:tav tm="100000">
                                          <p:val>
                                            <p:strVal val="#ppt_h"/>
                                          </p:val>
                                        </p:tav>
                                      </p:tavLst>
                                    </p:anim>
                                    <p:animEffect transition="in" filter="fade">
                                      <p:cBhvr>
                                        <p:cTn id="8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29" grpId="0" animBg="1"/>
      <p:bldP spid="3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3 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154487"/>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gem. § 29 Nr. 1 GKG der Klägerin (mit 1/8) und die Beklagte (mit 	7/8) als Entscheidungsschuldner.</a:t>
            </a:r>
            <a:endParaRPr lang="de-DE" sz="2000" dirty="0"/>
          </a:p>
        </p:txBody>
      </p:sp>
      <p:sp>
        <p:nvSpPr>
          <p:cNvPr id="16" name="Rectangle 1"/>
          <p:cNvSpPr>
            <a:spLocks noChangeArrowheads="1"/>
          </p:cNvSpPr>
          <p:nvPr/>
        </p:nvSpPr>
        <p:spPr bwMode="auto">
          <a:xfrm>
            <a:off x="1466388" y="3956170"/>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Der von dem Kläger, als Antragsschuldner gem. § 22 I S.1 GKG, geleisteter Vorschuss ist 	auf die zu Kosten der Beklagten, im Rahmen der restlichen </a:t>
            </a:r>
            <a:r>
              <a:rPr lang="de-DE" sz="2000" dirty="0" err="1" smtClean="0"/>
              <a:t>Mithaft</a:t>
            </a:r>
            <a:r>
              <a:rPr lang="de-DE" sz="2000" dirty="0" smtClean="0"/>
              <a:t>, zu verrechnen.</a:t>
            </a:r>
          </a:p>
          <a:p>
            <a:r>
              <a:rPr lang="de-DE" sz="2000" dirty="0"/>
              <a:t>	</a:t>
            </a:r>
            <a:r>
              <a:rPr lang="de-DE" sz="2000" dirty="0" smtClean="0"/>
              <a:t>Es gibt keine offene Restforderung.</a:t>
            </a:r>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162950"/>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428856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29193" y="749509"/>
            <a:ext cx="10193311" cy="486013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dirty="0"/>
              <a:t>Frau Hagel, vertreten durch Rechtsanwalt Donner, beantragt gegen Frau Wetter den Erlass eines Mahnbescheides wegen einer Forderung in Höhe von 1.867,00 EUR nebst Zinsen in der Höhe von 5 Prozentpunkten über dem jeweiligen Basiszinssatz seit dem 12.01.2022. In dem Antrag steht des Weiteren, dass bei Widerspruch gegen den Mahnbescheid die Abgabe an das zuständige Amtsgericht beantragt wird.</a:t>
            </a:r>
          </a:p>
          <a:p>
            <a:r>
              <a:rPr lang="de-DE" sz="2000" dirty="0"/>
              <a:t> </a:t>
            </a:r>
          </a:p>
          <a:p>
            <a:r>
              <a:rPr lang="de-DE" sz="2000" dirty="0"/>
              <a:t>Frau Wetter legt gegen den Mahnbescheid Widerspruch ein.</a:t>
            </a:r>
          </a:p>
          <a:p>
            <a:r>
              <a:rPr lang="de-DE" sz="2000" dirty="0"/>
              <a:t>Das Verfahren wird an das zuständige Amtsgericht abgegeben.</a:t>
            </a:r>
          </a:p>
          <a:p>
            <a:r>
              <a:rPr lang="de-DE" sz="2000" dirty="0"/>
              <a:t> </a:t>
            </a:r>
          </a:p>
          <a:p>
            <a:r>
              <a:rPr lang="de-DE" sz="2000" dirty="0"/>
              <a:t>Nach Klagebegründung und Stellungnahme der Beklagten, nun vertreten durch Rechtsanwältin Nebel, findet ein Verhandlungstermin statt. </a:t>
            </a:r>
          </a:p>
          <a:p>
            <a:r>
              <a:rPr lang="de-DE" sz="2000" dirty="0"/>
              <a:t> </a:t>
            </a:r>
          </a:p>
          <a:p>
            <a:r>
              <a:rPr lang="de-DE" sz="2000" dirty="0"/>
              <a:t>Im Verhandlungstermin schließen die Parteien folgenden Vergleich:</a:t>
            </a:r>
          </a:p>
          <a:p>
            <a:r>
              <a:rPr lang="de-DE" sz="2000" dirty="0"/>
              <a:t>„1. Die Beklagte zahlt an die Kläger, zum Ausgleich der Forderung, 1.350,00 EUR.</a:t>
            </a:r>
          </a:p>
          <a:p>
            <a:r>
              <a:rPr lang="de-DE" sz="2000" dirty="0"/>
              <a:t>…2. Die Kosten des Rechtsstreits werden gegeneinander aufgehoben.“</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2432027" y="5025928"/>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0944963">
            <a:off x="4453519" y="5079709"/>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1.Vorschuss-KR</a:t>
            </a:r>
          </a:p>
        </p:txBody>
      </p:sp>
      <p:sp>
        <p:nvSpPr>
          <p:cNvPr id="12" name="Gefaltete Ecke 11"/>
          <p:cNvSpPr/>
          <p:nvPr/>
        </p:nvSpPr>
        <p:spPr>
          <a:xfrm>
            <a:off x="7735956" y="5079708"/>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a:solidFill>
                  <a:schemeClr val="tx1"/>
                </a:solidFill>
                <a:latin typeface="MV Boli" panose="02000500030200090000" pitchFamily="2" charset="0"/>
                <a:cs typeface="MV Boli" panose="02000500030200090000" pitchFamily="2" charset="0"/>
              </a:rPr>
              <a:t>3</a:t>
            </a:r>
          </a:p>
        </p:txBody>
      </p:sp>
      <p:sp>
        <p:nvSpPr>
          <p:cNvPr id="13" name="Gefaltete Ecke 12"/>
          <p:cNvSpPr/>
          <p:nvPr/>
        </p:nvSpPr>
        <p:spPr>
          <a:xfrm>
            <a:off x="5864237" y="5124205"/>
            <a:ext cx="1603251" cy="155505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latin typeface="MV Boli" panose="02000500030200090000" pitchFamily="2" charset="0"/>
                <a:cs typeface="MV Boli" panose="02000500030200090000" pitchFamily="2" charset="0"/>
              </a:rPr>
              <a:t>2</a:t>
            </a:r>
            <a:r>
              <a:rPr lang="de-DE" sz="2000" dirty="0" smtClean="0">
                <a:solidFill>
                  <a:schemeClr val="tx1"/>
                </a:solidFill>
                <a:latin typeface="MV Boli" panose="02000500030200090000" pitchFamily="2" charset="0"/>
                <a:cs typeface="MV Boli" panose="02000500030200090000" pitchFamily="2" charset="0"/>
              </a:rPr>
              <a:t>.Vorschuss-KR</a:t>
            </a:r>
          </a:p>
        </p:txBody>
      </p:sp>
    </p:spTree>
    <p:extLst>
      <p:ext uri="{BB962C8B-B14F-4D97-AF65-F5344CB8AC3E}">
        <p14:creationId xmlns:p14="http://schemas.microsoft.com/office/powerpoint/2010/main" val="265359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500" fill="hold"/>
                                        <p:tgtEl>
                                          <p:spTgt spid="13"/>
                                        </p:tgtEl>
                                        <p:attrNameLst>
                                          <p:attrName>ppt_w</p:attrName>
                                        </p:attrNameLst>
                                      </p:cBhvr>
                                      <p:tavLst>
                                        <p:tav tm="0">
                                          <p:val>
                                            <p:fltVal val="0"/>
                                          </p:val>
                                        </p:tav>
                                        <p:tav tm="100000">
                                          <p:val>
                                            <p:strVal val="#ppt_w"/>
                                          </p:val>
                                        </p:tav>
                                      </p:tavLst>
                                    </p:anim>
                                    <p:anim calcmode="lin" valueType="num">
                                      <p:cBhvr>
                                        <p:cTn id="44" dur="500" fill="hold"/>
                                        <p:tgtEl>
                                          <p:spTgt spid="13"/>
                                        </p:tgtEl>
                                        <p:attrNameLst>
                                          <p:attrName>ppt_h</p:attrName>
                                        </p:attrNameLst>
                                      </p:cBhvr>
                                      <p:tavLst>
                                        <p:tav tm="0">
                                          <p:val>
                                            <p:fltVal val="0"/>
                                          </p:val>
                                        </p:tav>
                                        <p:tav tm="100000">
                                          <p:val>
                                            <p:strVal val="#ppt_h"/>
                                          </p:val>
                                        </p:tav>
                                      </p:tavLst>
                                    </p:anim>
                                    <p:animEffect transition="in" filter="fade">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p:cTn id="50" dur="500" fill="hold"/>
                                        <p:tgtEl>
                                          <p:spTgt spid="12"/>
                                        </p:tgtEl>
                                        <p:attrNameLst>
                                          <p:attrName>ppt_w</p:attrName>
                                        </p:attrNameLst>
                                      </p:cBhvr>
                                      <p:tavLst>
                                        <p:tav tm="0">
                                          <p:val>
                                            <p:fltVal val="0"/>
                                          </p:val>
                                        </p:tav>
                                        <p:tav tm="100000">
                                          <p:val>
                                            <p:strVal val="#ppt_w"/>
                                          </p:val>
                                        </p:tav>
                                      </p:tavLst>
                                    </p:anim>
                                    <p:anim calcmode="lin" valueType="num">
                                      <p:cBhvr>
                                        <p:cTn id="51" dur="500" fill="hold"/>
                                        <p:tgtEl>
                                          <p:spTgt spid="12"/>
                                        </p:tgtEl>
                                        <p:attrNameLst>
                                          <p:attrName>ppt_h</p:attrName>
                                        </p:attrNameLst>
                                      </p:cBhvr>
                                      <p:tavLst>
                                        <p:tav tm="0">
                                          <p:val>
                                            <p:fltVal val="0"/>
                                          </p:val>
                                        </p:tav>
                                        <p:tav tm="100000">
                                          <p:val>
                                            <p:strVal val="#ppt_h"/>
                                          </p:val>
                                        </p:tav>
                                      </p:tavLst>
                                    </p:anim>
                                    <p:animEffect transition="in" filter="fade">
                                      <p:cBhvr>
                                        <p:cTn id="5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9" grpId="0"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Tabelle 17"/>
          <p:cNvGraphicFramePr>
            <a:graphicFrameLocks noGrp="1"/>
          </p:cNvGraphicFramePr>
          <p:nvPr>
            <p:extLst>
              <p:ext uri="{D42A27DB-BD31-4B8C-83A1-F6EECF244321}">
                <p14:modId xmlns:p14="http://schemas.microsoft.com/office/powerpoint/2010/main" val="3303273132"/>
              </p:ext>
            </p:extLst>
          </p:nvPr>
        </p:nvGraphicFramePr>
        <p:xfrm>
          <a:off x="1469036" y="2051065"/>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rgbClr val="C00000"/>
                          </a:solidFill>
                          <a:effectLst/>
                          <a:latin typeface="+mn-lt"/>
                          <a:ea typeface="+mn-ea"/>
                          <a:cs typeface="+mn-cs"/>
                        </a:rPr>
                        <a:t>Antragsteller/Antragsgegner</a:t>
                      </a:r>
                      <a:endParaRPr lang="de-DE"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b="1" dirty="0" smtClean="0">
              <a:solidFill>
                <a:schemeClr val="tx1"/>
              </a:solidFill>
            </a:endParaRPr>
          </a:p>
          <a:p>
            <a:r>
              <a:rPr lang="de-DE" sz="2000" b="1" dirty="0" smtClean="0">
                <a:solidFill>
                  <a:schemeClr val="tx1"/>
                </a:solidFill>
              </a:rPr>
              <a:t>KR </a:t>
            </a:r>
            <a:r>
              <a:rPr lang="de-DE" sz="2000" b="1" dirty="0">
                <a:solidFill>
                  <a:schemeClr val="tx1"/>
                </a:solidFill>
              </a:rPr>
              <a:t>Mahnverfahren</a:t>
            </a:r>
          </a:p>
          <a:p>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519596"/>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1867,00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49,00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49,00</a:t>
            </a:r>
            <a:endParaRPr lang="de-DE" b="1" dirty="0">
              <a:solidFill>
                <a:schemeClr val="tx1"/>
              </a:solidFill>
            </a:endParaRPr>
          </a:p>
        </p:txBody>
      </p:sp>
      <p:sp>
        <p:nvSpPr>
          <p:cNvPr id="19" name="Rechteck 18"/>
          <p:cNvSpPr/>
          <p:nvPr/>
        </p:nvSpPr>
        <p:spPr>
          <a:xfrm>
            <a:off x="2583351" y="3510879"/>
            <a:ext cx="2183608" cy="36333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Mahnverfahren</a:t>
            </a:r>
            <a:endParaRPr lang="de-DE" dirty="0">
              <a:solidFill>
                <a:schemeClr val="tx1"/>
              </a:solidFill>
            </a:endParaRPr>
          </a:p>
        </p:txBody>
      </p:sp>
    </p:spTree>
    <p:extLst>
      <p:ext uri="{BB962C8B-B14F-4D97-AF65-F5344CB8AC3E}">
        <p14:creationId xmlns:p14="http://schemas.microsoft.com/office/powerpoint/2010/main" val="3355632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12" grpId="0" animBg="1"/>
      <p:bldP spid="13" grpId="0" animBg="1"/>
      <p:bldP spid="15" grpId="0" animBg="1"/>
      <p:bldP spid="17" grpId="0" animBg="1"/>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a:t>
            </a:r>
            <a:r>
              <a:rPr lang="de-DE" sz="2000" dirty="0"/>
              <a:t>der (Verfahrens-) Gebühr tritt gem. § 6 Abs. 1 S. 1 Nr. 1 GKG mit </a:t>
            </a:r>
            <a:r>
              <a:rPr lang="de-DE" sz="2000" dirty="0" smtClean="0"/>
              <a:t>	</a:t>
            </a:r>
            <a:r>
              <a:rPr lang="de-DE" sz="2000" u="sng" dirty="0" smtClean="0"/>
              <a:t>Antragseingang </a:t>
            </a:r>
            <a:r>
              <a:rPr lang="de-DE" sz="2000" dirty="0" smtClean="0"/>
              <a:t> </a:t>
            </a:r>
            <a:r>
              <a:rPr lang="de-DE" sz="2000" dirty="0"/>
              <a:t>(Antragseinreichung/Antragstellung) ein.</a:t>
            </a: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Antragstellerin</a:t>
            </a:r>
            <a:r>
              <a:rPr lang="de-DE" sz="2000" dirty="0" smtClean="0"/>
              <a:t> gem. § 22 Abs. 1 Satz 1 GKG</a:t>
            </a:r>
            <a:endParaRPr lang="de-DE" sz="2000" dirty="0"/>
          </a:p>
        </p:txBody>
      </p:sp>
      <p:sp>
        <p:nvSpPr>
          <p:cNvPr id="16" name="Rectangle 1"/>
          <p:cNvSpPr>
            <a:spLocks noChangeArrowheads="1"/>
          </p:cNvSpPr>
          <p:nvPr/>
        </p:nvSpPr>
        <p:spPr bwMode="auto">
          <a:xfrm>
            <a:off x="1466388" y="4038628"/>
            <a:ext cx="10150979" cy="1938992"/>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Die </a:t>
            </a:r>
            <a:r>
              <a:rPr lang="de-DE" sz="2000" dirty="0"/>
              <a:t>Anforderung der „1. Gerichtskostenhälfte“ erfolgt durch maschinelle </a:t>
            </a:r>
            <a:r>
              <a:rPr lang="de-DE" sz="2000" dirty="0" smtClean="0"/>
              <a:t>	Kostennachricht </a:t>
            </a:r>
            <a:r>
              <a:rPr lang="de-DE" sz="2000" dirty="0"/>
              <a:t>gem. </a:t>
            </a:r>
            <a:r>
              <a:rPr lang="de-DE" sz="2000" dirty="0" smtClean="0"/>
              <a:t>§ </a:t>
            </a:r>
            <a:r>
              <a:rPr lang="de-DE" sz="2000" dirty="0"/>
              <a:t>26 </a:t>
            </a:r>
            <a:r>
              <a:rPr lang="de-DE" sz="2000" dirty="0" err="1"/>
              <a:t>KostVfg</a:t>
            </a:r>
            <a:r>
              <a:rPr lang="de-DE" sz="2000" dirty="0"/>
              <a:t> erst nach Erlass des Mahnbescheids, da gem. </a:t>
            </a:r>
            <a:endParaRPr lang="de-DE" sz="2000" dirty="0" smtClean="0"/>
          </a:p>
          <a:p>
            <a:r>
              <a:rPr lang="de-DE" sz="2000" dirty="0"/>
              <a:t>	</a:t>
            </a:r>
            <a:r>
              <a:rPr lang="de-DE" sz="2000" dirty="0" smtClean="0"/>
              <a:t>§ 12 III </a:t>
            </a:r>
            <a:r>
              <a:rPr lang="de-DE" sz="2000" dirty="0"/>
              <a:t>S. 2 GKG im maschinellen </a:t>
            </a:r>
            <a:r>
              <a:rPr lang="de-DE" sz="2000" dirty="0" smtClean="0"/>
              <a:t>Mahnverfahren </a:t>
            </a:r>
            <a:r>
              <a:rPr lang="de-DE" sz="2000" dirty="0"/>
              <a:t>für den Erlass des MB keine </a:t>
            </a:r>
            <a:r>
              <a:rPr lang="de-DE" sz="2000" dirty="0" smtClean="0"/>
              <a:t>	Vorauszahlungspflicht </a:t>
            </a:r>
            <a:r>
              <a:rPr lang="de-DE" sz="2000" dirty="0"/>
              <a:t>besteht, sondern erst für den Erlass </a:t>
            </a:r>
          </a:p>
          <a:p>
            <a:r>
              <a:rPr lang="de-DE" sz="2000" dirty="0"/>
              <a:t>    </a:t>
            </a:r>
            <a:r>
              <a:rPr lang="de-DE" sz="2000" dirty="0" smtClean="0"/>
              <a:t>	des </a:t>
            </a:r>
            <a:r>
              <a:rPr lang="de-DE" sz="2000" dirty="0"/>
              <a:t>Vollstreckungsbescheids. Sie wird gem. §§ 4 Abs. 2, 15 Abs. 1 und 26 Abs. 1 + 6 </a:t>
            </a:r>
            <a:r>
              <a:rPr lang="de-DE" sz="2000" dirty="0" smtClean="0"/>
              <a:t>	</a:t>
            </a:r>
            <a:r>
              <a:rPr lang="de-DE" sz="2000" dirty="0" err="1" smtClean="0"/>
              <a:t>KostVfg</a:t>
            </a:r>
            <a:r>
              <a:rPr lang="de-DE" sz="2000" dirty="0" smtClean="0"/>
              <a:t> </a:t>
            </a:r>
            <a:r>
              <a:rPr lang="de-DE" sz="2000" dirty="0"/>
              <a:t>über </a:t>
            </a:r>
            <a:r>
              <a:rPr lang="de-DE" sz="2000" dirty="0" smtClean="0"/>
              <a:t>den Prozessbevollmächtigten der Antragstellerin, </a:t>
            </a:r>
            <a:r>
              <a:rPr lang="de-DE" sz="2000" dirty="0"/>
              <a:t>RA </a:t>
            </a:r>
            <a:r>
              <a:rPr lang="de-DE" sz="2000" dirty="0" smtClean="0"/>
              <a:t>Donner,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2" y="237590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1486434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b="1" dirty="0" smtClean="0">
              <a:solidFill>
                <a:schemeClr val="tx1"/>
              </a:solidFill>
            </a:endParaRPr>
          </a:p>
          <a:p>
            <a:r>
              <a:rPr lang="de-DE" sz="2000" b="1" dirty="0" smtClean="0">
                <a:solidFill>
                  <a:schemeClr val="tx1"/>
                </a:solidFill>
              </a:rPr>
              <a:t>KR </a:t>
            </a:r>
            <a:r>
              <a:rPr lang="de-DE" sz="2000" b="1" dirty="0">
                <a:solidFill>
                  <a:schemeClr val="tx1"/>
                </a:solidFill>
              </a:rPr>
              <a:t>vor Abgabe an das Streitgericht</a:t>
            </a:r>
          </a:p>
          <a:p>
            <a:r>
              <a:rPr lang="de-DE" sz="2000" b="1" dirty="0" smtClean="0">
                <a:solidFill>
                  <a:schemeClr val="tx1"/>
                </a:solidFill>
              </a:rPr>
              <a:t>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3" name="Abgerundetes Rechteck 22"/>
          <p:cNvSpPr/>
          <p:nvPr/>
        </p:nvSpPr>
        <p:spPr>
          <a:xfrm>
            <a:off x="1621436" y="2612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graphicFrame>
        <p:nvGraphicFramePr>
          <p:cNvPr id="25" name="Tabelle 24"/>
          <p:cNvGraphicFramePr>
            <a:graphicFrameLocks noGrp="1"/>
          </p:cNvGraphicFramePr>
          <p:nvPr>
            <p:extLst>
              <p:ext uri="{D42A27DB-BD31-4B8C-83A1-F6EECF244321}">
                <p14:modId xmlns:p14="http://schemas.microsoft.com/office/powerpoint/2010/main" val="2621317337"/>
              </p:ext>
            </p:extLst>
          </p:nvPr>
        </p:nvGraphicFramePr>
        <p:xfrm>
          <a:off x="1469033" y="1858358"/>
          <a:ext cx="9631180" cy="4595835"/>
        </p:xfrm>
        <a:graphic>
          <a:graphicData uri="http://schemas.openxmlformats.org/drawingml/2006/table">
            <a:tbl>
              <a:tblPr firstRow="1" firstCol="1" bandRow="1">
                <a:tableStyleId>{5C22544A-7EE6-4342-B048-85BDC9FD1C3A}</a:tableStyleId>
              </a:tblPr>
              <a:tblGrid>
                <a:gridCol w="889712">
                  <a:extLst>
                    <a:ext uri="{9D8B030D-6E8A-4147-A177-3AD203B41FA5}">
                      <a16:colId xmlns:a16="http://schemas.microsoft.com/office/drawing/2014/main" val="3186664314"/>
                    </a:ext>
                  </a:extLst>
                </a:gridCol>
                <a:gridCol w="2534520">
                  <a:extLst>
                    <a:ext uri="{9D8B030D-6E8A-4147-A177-3AD203B41FA5}">
                      <a16:colId xmlns:a16="http://schemas.microsoft.com/office/drawing/2014/main" val="3164974163"/>
                    </a:ext>
                  </a:extLst>
                </a:gridCol>
                <a:gridCol w="1428459">
                  <a:extLst>
                    <a:ext uri="{9D8B030D-6E8A-4147-A177-3AD203B41FA5}">
                      <a16:colId xmlns:a16="http://schemas.microsoft.com/office/drawing/2014/main" val="540794854"/>
                    </a:ext>
                  </a:extLst>
                </a:gridCol>
                <a:gridCol w="1780803">
                  <a:extLst>
                    <a:ext uri="{9D8B030D-6E8A-4147-A177-3AD203B41FA5}">
                      <a16:colId xmlns:a16="http://schemas.microsoft.com/office/drawing/2014/main" val="386674676"/>
                    </a:ext>
                  </a:extLst>
                </a:gridCol>
                <a:gridCol w="2997686">
                  <a:extLst>
                    <a:ext uri="{9D8B030D-6E8A-4147-A177-3AD203B41FA5}">
                      <a16:colId xmlns:a16="http://schemas.microsoft.com/office/drawing/2014/main" val="4117031524"/>
                    </a:ext>
                  </a:extLst>
                </a:gridCol>
              </a:tblGrid>
              <a:tr h="995058">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1800" dirty="0" smtClean="0">
                          <a:solidFill>
                            <a:srgbClr val="C00000"/>
                          </a:solidFill>
                          <a:effectLst/>
                          <a:latin typeface="+mn-lt"/>
                          <a:ea typeface="+mn-ea"/>
                          <a:cs typeface="+mn-cs"/>
                        </a:rPr>
                        <a:t>Antragsteller/Antragsgegner</a:t>
                      </a:r>
                      <a:endParaRPr lang="de-DE"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68200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r h="586082">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3175040756"/>
                  </a:ext>
                </a:extLst>
              </a:tr>
              <a:tr h="861759">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600" dirty="0" smtClean="0">
                          <a:effectLst/>
                        </a:rPr>
                        <a:t>(anzurechnen</a:t>
                      </a:r>
                    </a:p>
                    <a:p>
                      <a:pPr>
                        <a:lnSpc>
                          <a:spcPct val="107000"/>
                        </a:lnSpc>
                        <a:spcAft>
                          <a:spcPts val="0"/>
                        </a:spcAft>
                      </a:pPr>
                      <a:r>
                        <a:rPr lang="de-DE" sz="1600" dirty="0" smtClean="0">
                          <a:effectLst/>
                        </a:rPr>
                        <a:t>aus</a:t>
                      </a:r>
                      <a:r>
                        <a:rPr lang="de-DE" sz="1600" baseline="0" dirty="0" smtClean="0">
                          <a:effectLst/>
                        </a:rPr>
                        <a:t> dem MV)</a:t>
                      </a:r>
                      <a:endParaRPr lang="de-DE" sz="1600" dirty="0">
                        <a:effectLst/>
                      </a:endParaRPr>
                    </a:p>
                    <a:p>
                      <a:pPr>
                        <a:lnSpc>
                          <a:spcPct val="107000"/>
                        </a:lnSpc>
                        <a:spcAft>
                          <a:spcPts val="0"/>
                        </a:spcAft>
                      </a:pPr>
                      <a:r>
                        <a:rPr lang="de-DE" sz="1600" dirty="0">
                          <a:effectLst/>
                        </a:rPr>
                        <a:t>sind:</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b="1" dirty="0">
                          <a:effectLst/>
                        </a:rPr>
                        <a:t> </a:t>
                      </a: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2848056708"/>
                  </a:ext>
                </a:extLst>
              </a:tr>
              <a:tr h="574507">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600" dirty="0">
                          <a:effectLst/>
                        </a:rPr>
                        <a:t>Rest:</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b="1" dirty="0">
                          <a:effectLst/>
                        </a:rPr>
                        <a:t> </a:t>
                      </a:r>
                      <a:endParaRPr lang="de-DE" sz="1600" b="1" dirty="0">
                        <a:solidFill>
                          <a:schemeClr val="accent6">
                            <a:lumMod val="75000"/>
                          </a:schemeClr>
                        </a:solidFill>
                        <a:effectLst/>
                      </a:endParaRPr>
                    </a:p>
                    <a:p>
                      <a:pPr>
                        <a:lnSpc>
                          <a:spcPct val="107000"/>
                        </a:lnSpc>
                        <a:spcAft>
                          <a:spcPts val="0"/>
                        </a:spcAft>
                      </a:pPr>
                      <a:r>
                        <a:rPr lang="de-DE" sz="1200" b="1" dirty="0">
                          <a:effectLst/>
                        </a:rPr>
                        <a:t> </a:t>
                      </a: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1165354309"/>
                  </a:ext>
                </a:extLst>
              </a:tr>
              <a:tr h="574507">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4064104929"/>
                  </a:ext>
                </a:extLst>
              </a:tr>
            </a:tbl>
          </a:graphicData>
        </a:graphic>
      </p:graphicFrame>
      <p:sp>
        <p:nvSpPr>
          <p:cNvPr id="26" name="Rechteck 25"/>
          <p:cNvSpPr/>
          <p:nvPr/>
        </p:nvSpPr>
        <p:spPr>
          <a:xfrm>
            <a:off x="1469033" y="3357679"/>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27" name="Rechteck 26"/>
          <p:cNvSpPr/>
          <p:nvPr/>
        </p:nvSpPr>
        <p:spPr>
          <a:xfrm>
            <a:off x="2374077" y="3366614"/>
            <a:ext cx="242094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Verfahren über Erlass eines MB </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Rechteck 27"/>
          <p:cNvSpPr/>
          <p:nvPr/>
        </p:nvSpPr>
        <p:spPr>
          <a:xfrm>
            <a:off x="5077603" y="3288312"/>
            <a:ext cx="101839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1867</a:t>
            </a:r>
            <a:r>
              <a:rPr lang="de-DE" b="1" noProof="0" dirty="0" smtClean="0">
                <a:solidFill>
                  <a:prstClr val="black"/>
                </a:solidFill>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9" name="Rechteck 28"/>
          <p:cNvSpPr/>
          <p:nvPr/>
        </p:nvSpPr>
        <p:spPr>
          <a:xfrm>
            <a:off x="6870339" y="3288312"/>
            <a:ext cx="849595"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49</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0" name="Rechteck 29"/>
          <p:cNvSpPr/>
          <p:nvPr/>
        </p:nvSpPr>
        <p:spPr>
          <a:xfrm>
            <a:off x="8676893" y="3288312"/>
            <a:ext cx="134752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rPr>
              <a:t>v</a:t>
            </a: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oll</a:t>
            </a: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 / keine</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1" name="Rechteck 30"/>
          <p:cNvSpPr/>
          <p:nvPr/>
        </p:nvSpPr>
        <p:spPr>
          <a:xfrm>
            <a:off x="1516470" y="3949446"/>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1210</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2" name="Rechteck 31"/>
          <p:cNvSpPr/>
          <p:nvPr/>
        </p:nvSpPr>
        <p:spPr>
          <a:xfrm>
            <a:off x="2374077" y="3949446"/>
            <a:ext cx="242094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Verfahren über im Allgemeinen</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3" name="Rechteck 32"/>
          <p:cNvSpPr/>
          <p:nvPr/>
        </p:nvSpPr>
        <p:spPr>
          <a:xfrm>
            <a:off x="5059102" y="3908618"/>
            <a:ext cx="101839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1867,00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4" name="Rechteck 33"/>
          <p:cNvSpPr/>
          <p:nvPr/>
        </p:nvSpPr>
        <p:spPr>
          <a:xfrm>
            <a:off x="6866663" y="3974309"/>
            <a:ext cx="849595"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294</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5" name="Rechteck 34"/>
          <p:cNvSpPr/>
          <p:nvPr/>
        </p:nvSpPr>
        <p:spPr>
          <a:xfrm>
            <a:off x="6866662" y="4620072"/>
            <a:ext cx="849595"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49</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6" name="Rechteck 35"/>
          <p:cNvSpPr/>
          <p:nvPr/>
        </p:nvSpPr>
        <p:spPr>
          <a:xfrm>
            <a:off x="6866661" y="5359875"/>
            <a:ext cx="849595"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245</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7" name="Rechteck 36"/>
          <p:cNvSpPr/>
          <p:nvPr/>
        </p:nvSpPr>
        <p:spPr>
          <a:xfrm>
            <a:off x="8734471" y="5365002"/>
            <a:ext cx="134752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rPr>
              <a:t>v</a:t>
            </a: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oll</a:t>
            </a: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 / keine</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591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500" fill="hold"/>
                                        <p:tgtEl>
                                          <p:spTgt spid="26"/>
                                        </p:tgtEl>
                                        <p:attrNameLst>
                                          <p:attrName>ppt_x</p:attrName>
                                        </p:attrNameLst>
                                      </p:cBhvr>
                                      <p:tavLst>
                                        <p:tav tm="0">
                                          <p:val>
                                            <p:strVal val="#ppt_x"/>
                                          </p:val>
                                        </p:tav>
                                        <p:tav tm="100000">
                                          <p:val>
                                            <p:strVal val="#ppt_x"/>
                                          </p:val>
                                        </p:tav>
                                      </p:tavLst>
                                    </p:anim>
                                    <p:anim calcmode="lin" valueType="num">
                                      <p:cBhvr additive="base">
                                        <p:cTn id="1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 calcmode="lin" valueType="num">
                                      <p:cBhvr additive="base">
                                        <p:cTn id="17" dur="500" fill="hold"/>
                                        <p:tgtEl>
                                          <p:spTgt spid="27"/>
                                        </p:tgtEl>
                                        <p:attrNameLst>
                                          <p:attrName>ppt_x</p:attrName>
                                        </p:attrNameLst>
                                      </p:cBhvr>
                                      <p:tavLst>
                                        <p:tav tm="0">
                                          <p:val>
                                            <p:strVal val="#ppt_x"/>
                                          </p:val>
                                        </p:tav>
                                        <p:tav tm="100000">
                                          <p:val>
                                            <p:strVal val="#ppt_x"/>
                                          </p:val>
                                        </p:tav>
                                      </p:tavLst>
                                    </p:anim>
                                    <p:anim calcmode="lin" valueType="num">
                                      <p:cBhvr additive="base">
                                        <p:cTn id="1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anim calcmode="lin" valueType="num">
                                      <p:cBhvr additive="base">
                                        <p:cTn id="23" dur="500" fill="hold"/>
                                        <p:tgtEl>
                                          <p:spTgt spid="28"/>
                                        </p:tgtEl>
                                        <p:attrNameLst>
                                          <p:attrName>ppt_x</p:attrName>
                                        </p:attrNameLst>
                                      </p:cBhvr>
                                      <p:tavLst>
                                        <p:tav tm="0">
                                          <p:val>
                                            <p:strVal val="#ppt_x"/>
                                          </p:val>
                                        </p:tav>
                                        <p:tav tm="100000">
                                          <p:val>
                                            <p:strVal val="#ppt_x"/>
                                          </p:val>
                                        </p:tav>
                                      </p:tavLst>
                                    </p:anim>
                                    <p:anim calcmode="lin" valueType="num">
                                      <p:cBhvr additive="base">
                                        <p:cTn id="24"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 calcmode="lin" valueType="num">
                                      <p:cBhvr additive="base">
                                        <p:cTn id="29" dur="500" fill="hold"/>
                                        <p:tgtEl>
                                          <p:spTgt spid="29"/>
                                        </p:tgtEl>
                                        <p:attrNameLst>
                                          <p:attrName>ppt_x</p:attrName>
                                        </p:attrNameLst>
                                      </p:cBhvr>
                                      <p:tavLst>
                                        <p:tav tm="0">
                                          <p:val>
                                            <p:strVal val="#ppt_x"/>
                                          </p:val>
                                        </p:tav>
                                        <p:tav tm="100000">
                                          <p:val>
                                            <p:strVal val="#ppt_x"/>
                                          </p:val>
                                        </p:tav>
                                      </p:tavLst>
                                    </p:anim>
                                    <p:anim calcmode="lin" valueType="num">
                                      <p:cBhvr additive="base">
                                        <p:cTn id="3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anim calcmode="lin" valueType="num">
                                      <p:cBhvr additive="base">
                                        <p:cTn id="35" dur="500" fill="hold"/>
                                        <p:tgtEl>
                                          <p:spTgt spid="30"/>
                                        </p:tgtEl>
                                        <p:attrNameLst>
                                          <p:attrName>ppt_x</p:attrName>
                                        </p:attrNameLst>
                                      </p:cBhvr>
                                      <p:tavLst>
                                        <p:tav tm="0">
                                          <p:val>
                                            <p:strVal val="#ppt_x"/>
                                          </p:val>
                                        </p:tav>
                                        <p:tav tm="100000">
                                          <p:val>
                                            <p:strVal val="#ppt_x"/>
                                          </p:val>
                                        </p:tav>
                                      </p:tavLst>
                                    </p:anim>
                                    <p:anim calcmode="lin" valueType="num">
                                      <p:cBhvr additive="base">
                                        <p:cTn id="36"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1"/>
                                        </p:tgtEl>
                                        <p:attrNameLst>
                                          <p:attrName>style.visibility</p:attrName>
                                        </p:attrNameLst>
                                      </p:cBhvr>
                                      <p:to>
                                        <p:strVal val="visible"/>
                                      </p:to>
                                    </p:set>
                                    <p:anim calcmode="lin" valueType="num">
                                      <p:cBhvr additive="base">
                                        <p:cTn id="41" dur="500" fill="hold"/>
                                        <p:tgtEl>
                                          <p:spTgt spid="31"/>
                                        </p:tgtEl>
                                        <p:attrNameLst>
                                          <p:attrName>ppt_x</p:attrName>
                                        </p:attrNameLst>
                                      </p:cBhvr>
                                      <p:tavLst>
                                        <p:tav tm="0">
                                          <p:val>
                                            <p:strVal val="#ppt_x"/>
                                          </p:val>
                                        </p:tav>
                                        <p:tav tm="100000">
                                          <p:val>
                                            <p:strVal val="#ppt_x"/>
                                          </p:val>
                                        </p:tav>
                                      </p:tavLst>
                                    </p:anim>
                                    <p:anim calcmode="lin" valueType="num">
                                      <p:cBhvr additive="base">
                                        <p:cTn id="4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anim calcmode="lin" valueType="num">
                                      <p:cBhvr additive="base">
                                        <p:cTn id="47" dur="500" fill="hold"/>
                                        <p:tgtEl>
                                          <p:spTgt spid="32"/>
                                        </p:tgtEl>
                                        <p:attrNameLst>
                                          <p:attrName>ppt_x</p:attrName>
                                        </p:attrNameLst>
                                      </p:cBhvr>
                                      <p:tavLst>
                                        <p:tav tm="0">
                                          <p:val>
                                            <p:strVal val="#ppt_x"/>
                                          </p:val>
                                        </p:tav>
                                        <p:tav tm="100000">
                                          <p:val>
                                            <p:strVal val="#ppt_x"/>
                                          </p:val>
                                        </p:tav>
                                      </p:tavLst>
                                    </p:anim>
                                    <p:anim calcmode="lin" valueType="num">
                                      <p:cBhvr additive="base">
                                        <p:cTn id="4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3"/>
                                        </p:tgtEl>
                                        <p:attrNameLst>
                                          <p:attrName>style.visibility</p:attrName>
                                        </p:attrNameLst>
                                      </p:cBhvr>
                                      <p:to>
                                        <p:strVal val="visible"/>
                                      </p:to>
                                    </p:set>
                                    <p:anim calcmode="lin" valueType="num">
                                      <p:cBhvr additive="base">
                                        <p:cTn id="53" dur="500" fill="hold"/>
                                        <p:tgtEl>
                                          <p:spTgt spid="33"/>
                                        </p:tgtEl>
                                        <p:attrNameLst>
                                          <p:attrName>ppt_x</p:attrName>
                                        </p:attrNameLst>
                                      </p:cBhvr>
                                      <p:tavLst>
                                        <p:tav tm="0">
                                          <p:val>
                                            <p:strVal val="#ppt_x"/>
                                          </p:val>
                                        </p:tav>
                                        <p:tav tm="100000">
                                          <p:val>
                                            <p:strVal val="#ppt_x"/>
                                          </p:val>
                                        </p:tav>
                                      </p:tavLst>
                                    </p:anim>
                                    <p:anim calcmode="lin" valueType="num">
                                      <p:cBhvr additive="base">
                                        <p:cTn id="5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34"/>
                                        </p:tgtEl>
                                        <p:attrNameLst>
                                          <p:attrName>style.visibility</p:attrName>
                                        </p:attrNameLst>
                                      </p:cBhvr>
                                      <p:to>
                                        <p:strVal val="visible"/>
                                      </p:to>
                                    </p:set>
                                    <p:anim calcmode="lin" valueType="num">
                                      <p:cBhvr additive="base">
                                        <p:cTn id="59" dur="500" fill="hold"/>
                                        <p:tgtEl>
                                          <p:spTgt spid="34"/>
                                        </p:tgtEl>
                                        <p:attrNameLst>
                                          <p:attrName>ppt_x</p:attrName>
                                        </p:attrNameLst>
                                      </p:cBhvr>
                                      <p:tavLst>
                                        <p:tav tm="0">
                                          <p:val>
                                            <p:strVal val="#ppt_x"/>
                                          </p:val>
                                        </p:tav>
                                        <p:tav tm="100000">
                                          <p:val>
                                            <p:strVal val="#ppt_x"/>
                                          </p:val>
                                        </p:tav>
                                      </p:tavLst>
                                    </p:anim>
                                    <p:anim calcmode="lin" valueType="num">
                                      <p:cBhvr additive="base">
                                        <p:cTn id="6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35"/>
                                        </p:tgtEl>
                                        <p:attrNameLst>
                                          <p:attrName>style.visibility</p:attrName>
                                        </p:attrNameLst>
                                      </p:cBhvr>
                                      <p:to>
                                        <p:strVal val="visible"/>
                                      </p:to>
                                    </p:set>
                                    <p:anim calcmode="lin" valueType="num">
                                      <p:cBhvr additive="base">
                                        <p:cTn id="65" dur="500" fill="hold"/>
                                        <p:tgtEl>
                                          <p:spTgt spid="35"/>
                                        </p:tgtEl>
                                        <p:attrNameLst>
                                          <p:attrName>ppt_x</p:attrName>
                                        </p:attrNameLst>
                                      </p:cBhvr>
                                      <p:tavLst>
                                        <p:tav tm="0">
                                          <p:val>
                                            <p:strVal val="#ppt_x"/>
                                          </p:val>
                                        </p:tav>
                                        <p:tav tm="100000">
                                          <p:val>
                                            <p:strVal val="#ppt_x"/>
                                          </p:val>
                                        </p:tav>
                                      </p:tavLst>
                                    </p:anim>
                                    <p:anim calcmode="lin" valueType="num">
                                      <p:cBhvr additive="base">
                                        <p:cTn id="6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36"/>
                                        </p:tgtEl>
                                        <p:attrNameLst>
                                          <p:attrName>style.visibility</p:attrName>
                                        </p:attrNameLst>
                                      </p:cBhvr>
                                      <p:to>
                                        <p:strVal val="visible"/>
                                      </p:to>
                                    </p:set>
                                    <p:anim calcmode="lin" valueType="num">
                                      <p:cBhvr additive="base">
                                        <p:cTn id="71" dur="500" fill="hold"/>
                                        <p:tgtEl>
                                          <p:spTgt spid="36"/>
                                        </p:tgtEl>
                                        <p:attrNameLst>
                                          <p:attrName>ppt_x</p:attrName>
                                        </p:attrNameLst>
                                      </p:cBhvr>
                                      <p:tavLst>
                                        <p:tav tm="0">
                                          <p:val>
                                            <p:strVal val="#ppt_x"/>
                                          </p:val>
                                        </p:tav>
                                        <p:tav tm="100000">
                                          <p:val>
                                            <p:strVal val="#ppt_x"/>
                                          </p:val>
                                        </p:tav>
                                      </p:tavLst>
                                    </p:anim>
                                    <p:anim calcmode="lin" valueType="num">
                                      <p:cBhvr additive="base">
                                        <p:cTn id="7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37"/>
                                        </p:tgtEl>
                                        <p:attrNameLst>
                                          <p:attrName>style.visibility</p:attrName>
                                        </p:attrNameLst>
                                      </p:cBhvr>
                                      <p:to>
                                        <p:strVal val="visible"/>
                                      </p:to>
                                    </p:set>
                                    <p:anim calcmode="lin" valueType="num">
                                      <p:cBhvr additive="base">
                                        <p:cTn id="77" dur="500" fill="hold"/>
                                        <p:tgtEl>
                                          <p:spTgt spid="37"/>
                                        </p:tgtEl>
                                        <p:attrNameLst>
                                          <p:attrName>ppt_x</p:attrName>
                                        </p:attrNameLst>
                                      </p:cBhvr>
                                      <p:tavLst>
                                        <p:tav tm="0">
                                          <p:val>
                                            <p:strVal val="#ppt_x"/>
                                          </p:val>
                                        </p:tav>
                                        <p:tav tm="100000">
                                          <p:val>
                                            <p:strVal val="#ppt_x"/>
                                          </p:val>
                                        </p:tav>
                                      </p:tavLst>
                                    </p:anim>
                                    <p:anim calcmode="lin" valueType="num">
                                      <p:cBhvr additive="base">
                                        <p:cTn id="7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342900" indent="-342900">
              <a:buAutoNum type="alphaLcParenR"/>
            </a:pPr>
            <a:r>
              <a:rPr lang="de-DE" sz="2000" dirty="0" smtClean="0"/>
              <a:t>	</a:t>
            </a:r>
            <a:r>
              <a:rPr lang="de-DE" sz="2000" dirty="0"/>
              <a:t>Fälligkeit tritt gem. § 6 Abs. 1 S. 1 Nr. 1 GKG </a:t>
            </a:r>
            <a:r>
              <a:rPr lang="de-DE" sz="2000" u="sng" dirty="0"/>
              <a:t>mit Eingang des Widerspruchs </a:t>
            </a:r>
            <a:r>
              <a:rPr lang="de-DE" sz="2000" dirty="0"/>
              <a:t>ein.</a:t>
            </a: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Antragstellerin</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245,00 </a:t>
            </a:r>
            <a:r>
              <a:rPr lang="de-DE" sz="2000" dirty="0"/>
              <a:t>EUR zu fordern. Sie wird gem. §§ 4 Abs. 2, 15 Abs. 1 und 26 Abs. 1 + 6 </a:t>
            </a:r>
            <a:r>
              <a:rPr lang="de-DE" sz="2000" dirty="0" err="1"/>
              <a:t>KostVfg</a:t>
            </a:r>
            <a:r>
              <a:rPr lang="de-DE" sz="2000" dirty="0"/>
              <a:t> über den Prozessbevollmächtigten </a:t>
            </a:r>
            <a:r>
              <a:rPr lang="de-DE" sz="2000" dirty="0" smtClean="0"/>
              <a:t>der </a:t>
            </a:r>
            <a:r>
              <a:rPr lang="de-DE" sz="2000" dirty="0" err="1" smtClean="0"/>
              <a:t>A´stin</a:t>
            </a:r>
            <a:r>
              <a:rPr lang="de-DE" sz="2000" dirty="0" smtClean="0"/>
              <a:t> erfordert</a:t>
            </a:r>
            <a:r>
              <a:rPr lang="de-DE" sz="2000" dirty="0"/>
              <a: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1549641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90582" y="23150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3" name="Rechteck 2"/>
          <p:cNvSpPr/>
          <p:nvPr/>
        </p:nvSpPr>
        <p:spPr>
          <a:xfrm>
            <a:off x="2583263" y="3547610"/>
            <a:ext cx="2360799" cy="6496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Mahnverfahren</a:t>
            </a:r>
            <a:endParaRPr lang="de-DE" b="1" dirty="0">
              <a:solidFill>
                <a:schemeClr val="tx1"/>
              </a:solidFill>
              <a:latin typeface="Calibri" panose="020F0502020204030204" pitchFamily="34" charset="0"/>
              <a:cs typeface="Times New Roman" panose="02020603050405020304" pitchFamily="18" charset="0"/>
            </a:endParaRPr>
          </a:p>
          <a:p>
            <a:pPr algn="ctr"/>
            <a:endParaRPr lang="de-DE" dirty="0">
              <a:solidFill>
                <a:schemeClr val="tx1"/>
              </a:solidFill>
            </a:endParaRPr>
          </a:p>
        </p:txBody>
      </p:sp>
      <p:sp>
        <p:nvSpPr>
          <p:cNvPr id="4" name="Rechteck 3"/>
          <p:cNvSpPr/>
          <p:nvPr/>
        </p:nvSpPr>
        <p:spPr>
          <a:xfrm>
            <a:off x="5245464" y="3541068"/>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1867,00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91112"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49,00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49,00 €/keine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672401" y="5628289"/>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543204" y="5526123"/>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98,00</a:t>
            </a:r>
            <a:endParaRPr lang="de-DE" b="1" dirty="0">
              <a:solidFill>
                <a:schemeClr val="tx1"/>
              </a:solidFill>
            </a:endParaRPr>
          </a:p>
        </p:txBody>
      </p:sp>
      <p:sp>
        <p:nvSpPr>
          <p:cNvPr id="18" name="Rechteck 17"/>
          <p:cNvSpPr/>
          <p:nvPr/>
        </p:nvSpPr>
        <p:spPr>
          <a:xfrm>
            <a:off x="1469034" y="4517129"/>
            <a:ext cx="912289" cy="3020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1211/3</a:t>
            </a:r>
            <a:endParaRPr lang="de-DE" b="1" dirty="0">
              <a:solidFill>
                <a:schemeClr val="tx1"/>
              </a:solidFill>
            </a:endParaRPr>
          </a:p>
        </p:txBody>
      </p:sp>
      <p:sp>
        <p:nvSpPr>
          <p:cNvPr id="19" name="Rechteck 18"/>
          <p:cNvSpPr/>
          <p:nvPr/>
        </p:nvSpPr>
        <p:spPr>
          <a:xfrm>
            <a:off x="2631914" y="4103880"/>
            <a:ext cx="2379203" cy="133521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Verfahren im allg.</a:t>
            </a:r>
          </a:p>
          <a:p>
            <a:pPr algn="ctr"/>
            <a:r>
              <a:rPr lang="de-DE" b="1" dirty="0" smtClean="0">
                <a:solidFill>
                  <a:schemeClr val="tx1"/>
                </a:solidFill>
                <a:latin typeface="Calibri" panose="020F0502020204030204" pitchFamily="34" charset="0"/>
                <a:cs typeface="Times New Roman" panose="02020603050405020304" pitchFamily="18" charset="0"/>
              </a:rPr>
              <a:t>1-fache Gebühr, </a:t>
            </a:r>
            <a:r>
              <a:rPr lang="de-DE" b="1" dirty="0" smtClean="0">
                <a:solidFill>
                  <a:srgbClr val="FF0000"/>
                </a:solidFill>
                <a:latin typeface="Calibri" panose="020F0502020204030204" pitchFamily="34" charset="0"/>
                <a:cs typeface="Times New Roman" panose="02020603050405020304" pitchFamily="18" charset="0"/>
              </a:rPr>
              <a:t>abzügl.0,5-fache Gebühr d. </a:t>
            </a:r>
            <a:r>
              <a:rPr lang="de-DE" b="1" dirty="0" err="1" smtClean="0">
                <a:solidFill>
                  <a:srgbClr val="FF0000"/>
                </a:solidFill>
                <a:latin typeface="Calibri" panose="020F0502020204030204" pitchFamily="34" charset="0"/>
                <a:cs typeface="Times New Roman" panose="02020603050405020304" pitchFamily="18" charset="0"/>
              </a:rPr>
              <a:t>vorrang</a:t>
            </a:r>
            <a:r>
              <a:rPr lang="de-DE" b="1" dirty="0" smtClean="0">
                <a:solidFill>
                  <a:srgbClr val="FF0000"/>
                </a:solidFill>
                <a:latin typeface="Calibri" panose="020F0502020204030204" pitchFamily="34" charset="0"/>
                <a:cs typeface="Times New Roman" panose="02020603050405020304" pitchFamily="18" charset="0"/>
              </a:rPr>
              <a:t>. MV</a:t>
            </a:r>
            <a:endParaRPr lang="de-DE" dirty="0">
              <a:solidFill>
                <a:srgbClr val="FF0000"/>
              </a:solidFill>
            </a:endParaRPr>
          </a:p>
        </p:txBody>
      </p:sp>
      <p:sp>
        <p:nvSpPr>
          <p:cNvPr id="20" name="Rechteck 19"/>
          <p:cNvSpPr/>
          <p:nvPr/>
        </p:nvSpPr>
        <p:spPr>
          <a:xfrm>
            <a:off x="6868401" y="4426845"/>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49,00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1" name="Rechteck 20"/>
          <p:cNvSpPr/>
          <p:nvPr/>
        </p:nvSpPr>
        <p:spPr>
          <a:xfrm>
            <a:off x="5245464" y="4493276"/>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1867,00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2" name="Rechteck 21"/>
          <p:cNvSpPr/>
          <p:nvPr/>
        </p:nvSpPr>
        <p:spPr>
          <a:xfrm>
            <a:off x="8913885" y="4419208"/>
            <a:ext cx="1834064"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49,00 €/keine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Gefaltete Ecke 22"/>
          <p:cNvSpPr/>
          <p:nvPr/>
        </p:nvSpPr>
        <p:spPr>
          <a:xfrm rot="590273">
            <a:off x="450368" y="4760268"/>
            <a:ext cx="1473356" cy="1449171"/>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Reduzierung der Gebühr, wegen Vergleich</a:t>
            </a:r>
            <a:endParaRPr lang="de-DE" dirty="0">
              <a:solidFill>
                <a:schemeClr val="tx1"/>
              </a:solidFill>
              <a:latin typeface="MV Boli" panose="02000500030200090000" pitchFamily="2" charset="0"/>
              <a:cs typeface="MV Boli" panose="02000500030200090000" pitchFamily="2" charset="0"/>
            </a:endParaRPr>
          </a:p>
        </p:txBody>
      </p:sp>
      <p:sp>
        <p:nvSpPr>
          <p:cNvPr id="24" name="Gefaltete Ecke 23"/>
          <p:cNvSpPr/>
          <p:nvPr/>
        </p:nvSpPr>
        <p:spPr>
          <a:xfrm rot="21027732">
            <a:off x="10438756" y="4339060"/>
            <a:ext cx="1174735" cy="118097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98 – 49</a:t>
            </a:r>
          </a:p>
          <a:p>
            <a:pPr algn="ctr"/>
            <a:r>
              <a:rPr lang="de-DE" dirty="0" smtClean="0">
                <a:solidFill>
                  <a:schemeClr val="tx1"/>
                </a:solidFill>
                <a:latin typeface="MV Boli" panose="02000500030200090000" pitchFamily="2" charset="0"/>
                <a:cs typeface="MV Boli" panose="02000500030200090000" pitchFamily="2" charset="0"/>
              </a:rPr>
              <a:t>=49</a:t>
            </a:r>
            <a:endParaRPr lang="de-DE"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241735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 calcmode="lin" valueType="num">
                                      <p:cBhvr additive="base">
                                        <p:cTn id="67" dur="500" fill="hold"/>
                                        <p:tgtEl>
                                          <p:spTgt spid="19"/>
                                        </p:tgtEl>
                                        <p:attrNameLst>
                                          <p:attrName>ppt_x</p:attrName>
                                        </p:attrNameLst>
                                      </p:cBhvr>
                                      <p:tavLst>
                                        <p:tav tm="0">
                                          <p:val>
                                            <p:strVal val="#ppt_x"/>
                                          </p:val>
                                        </p:tav>
                                        <p:tav tm="100000">
                                          <p:val>
                                            <p:strVal val="#ppt_x"/>
                                          </p:val>
                                        </p:tav>
                                      </p:tavLst>
                                    </p:anim>
                                    <p:anim calcmode="lin" valueType="num">
                                      <p:cBhvr additive="base">
                                        <p:cTn id="6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20">
                                            <p:txEl>
                                              <p:pRg st="0" end="0"/>
                                            </p:txEl>
                                          </p:spTgt>
                                        </p:tgtEl>
                                        <p:attrNameLst>
                                          <p:attrName>style.visibility</p:attrName>
                                        </p:attrNameLst>
                                      </p:cBhvr>
                                      <p:to>
                                        <p:strVal val="visible"/>
                                      </p:to>
                                    </p:set>
                                    <p:anim calcmode="lin" valueType="num">
                                      <p:cBhvr additive="base">
                                        <p:cTn id="77"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1"/>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nodeType="clickEffect">
                                  <p:stCondLst>
                                    <p:cond delay="0"/>
                                  </p:stCondLst>
                                  <p:childTnLst>
                                    <p:set>
                                      <p:cBhvr>
                                        <p:cTn id="86" dur="1" fill="hold">
                                          <p:stCondLst>
                                            <p:cond delay="0"/>
                                          </p:stCondLst>
                                        </p:cTn>
                                        <p:tgtEl>
                                          <p:spTgt spid="21">
                                            <p:txEl>
                                              <p:pRg st="0" end="0"/>
                                            </p:txEl>
                                          </p:spTgt>
                                        </p:tgtEl>
                                        <p:attrNameLst>
                                          <p:attrName>style.visibility</p:attrName>
                                        </p:attrNameLst>
                                      </p:cBhvr>
                                      <p:to>
                                        <p:strVal val="visible"/>
                                      </p:to>
                                    </p:set>
                                    <p:anim calcmode="lin" valueType="num">
                                      <p:cBhvr additive="base">
                                        <p:cTn id="87"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22"/>
                                        </p:tgtEl>
                                        <p:attrNameLst>
                                          <p:attrName>style.visibility</p:attrName>
                                        </p:attrNameLst>
                                      </p:cBhvr>
                                      <p:to>
                                        <p:strVal val="visible"/>
                                      </p:to>
                                    </p:set>
                                    <p:anim calcmode="lin" valueType="num">
                                      <p:cBhvr additive="base">
                                        <p:cTn id="93" dur="500" fill="hold"/>
                                        <p:tgtEl>
                                          <p:spTgt spid="22"/>
                                        </p:tgtEl>
                                        <p:attrNameLst>
                                          <p:attrName>ppt_x</p:attrName>
                                        </p:attrNameLst>
                                      </p:cBhvr>
                                      <p:tavLst>
                                        <p:tav tm="0">
                                          <p:val>
                                            <p:strVal val="#ppt_x"/>
                                          </p:val>
                                        </p:tav>
                                        <p:tav tm="100000">
                                          <p:val>
                                            <p:strVal val="#ppt_x"/>
                                          </p:val>
                                        </p:tav>
                                      </p:tavLst>
                                    </p:anim>
                                    <p:anim calcmode="lin" valueType="num">
                                      <p:cBhvr additive="base">
                                        <p:cTn id="9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31" presetClass="entr" presetSubtype="0" fill="hold" grpId="0" nodeType="clickEffect">
                                  <p:stCondLst>
                                    <p:cond delay="0"/>
                                  </p:stCondLst>
                                  <p:childTnLst>
                                    <p:set>
                                      <p:cBhvr>
                                        <p:cTn id="98" dur="1" fill="hold">
                                          <p:stCondLst>
                                            <p:cond delay="0"/>
                                          </p:stCondLst>
                                        </p:cTn>
                                        <p:tgtEl>
                                          <p:spTgt spid="23"/>
                                        </p:tgtEl>
                                        <p:attrNameLst>
                                          <p:attrName>style.visibility</p:attrName>
                                        </p:attrNameLst>
                                      </p:cBhvr>
                                      <p:to>
                                        <p:strVal val="visible"/>
                                      </p:to>
                                    </p:set>
                                    <p:anim calcmode="lin" valueType="num">
                                      <p:cBhvr>
                                        <p:cTn id="99" dur="1000" fill="hold"/>
                                        <p:tgtEl>
                                          <p:spTgt spid="23"/>
                                        </p:tgtEl>
                                        <p:attrNameLst>
                                          <p:attrName>ppt_w</p:attrName>
                                        </p:attrNameLst>
                                      </p:cBhvr>
                                      <p:tavLst>
                                        <p:tav tm="0">
                                          <p:val>
                                            <p:fltVal val="0"/>
                                          </p:val>
                                        </p:tav>
                                        <p:tav tm="100000">
                                          <p:val>
                                            <p:strVal val="#ppt_w"/>
                                          </p:val>
                                        </p:tav>
                                      </p:tavLst>
                                    </p:anim>
                                    <p:anim calcmode="lin" valueType="num">
                                      <p:cBhvr>
                                        <p:cTn id="100" dur="1000" fill="hold"/>
                                        <p:tgtEl>
                                          <p:spTgt spid="23"/>
                                        </p:tgtEl>
                                        <p:attrNameLst>
                                          <p:attrName>ppt_h</p:attrName>
                                        </p:attrNameLst>
                                      </p:cBhvr>
                                      <p:tavLst>
                                        <p:tav tm="0">
                                          <p:val>
                                            <p:fltVal val="0"/>
                                          </p:val>
                                        </p:tav>
                                        <p:tav tm="100000">
                                          <p:val>
                                            <p:strVal val="#ppt_h"/>
                                          </p:val>
                                        </p:tav>
                                      </p:tavLst>
                                    </p:anim>
                                    <p:anim calcmode="lin" valueType="num">
                                      <p:cBhvr>
                                        <p:cTn id="101" dur="1000" fill="hold"/>
                                        <p:tgtEl>
                                          <p:spTgt spid="23"/>
                                        </p:tgtEl>
                                        <p:attrNameLst>
                                          <p:attrName>style.rotation</p:attrName>
                                        </p:attrNameLst>
                                      </p:cBhvr>
                                      <p:tavLst>
                                        <p:tav tm="0">
                                          <p:val>
                                            <p:fltVal val="90"/>
                                          </p:val>
                                        </p:tav>
                                        <p:tav tm="100000">
                                          <p:val>
                                            <p:fltVal val="0"/>
                                          </p:val>
                                        </p:tav>
                                      </p:tavLst>
                                    </p:anim>
                                    <p:animEffect transition="in" filter="fade">
                                      <p:cBhvr>
                                        <p:cTn id="102" dur="1000"/>
                                        <p:tgtEl>
                                          <p:spTgt spid="23"/>
                                        </p:tgtEl>
                                      </p:cBhvr>
                                    </p:animEffect>
                                  </p:childTnLst>
                                </p:cTn>
                              </p:par>
                            </p:childTnLst>
                          </p:cTn>
                        </p:par>
                      </p:childTnLst>
                    </p:cTn>
                  </p:par>
                  <p:par>
                    <p:cTn id="103" fill="hold">
                      <p:stCondLst>
                        <p:cond delay="indefinite"/>
                      </p:stCondLst>
                      <p:childTnLst>
                        <p:par>
                          <p:cTn id="104" fill="hold">
                            <p:stCondLst>
                              <p:cond delay="0"/>
                            </p:stCondLst>
                            <p:childTnLst>
                              <p:par>
                                <p:cTn id="105" presetID="31" presetClass="entr" presetSubtype="0" fill="hold" grpId="0" nodeType="clickEffect">
                                  <p:stCondLst>
                                    <p:cond delay="0"/>
                                  </p:stCondLst>
                                  <p:childTnLst>
                                    <p:set>
                                      <p:cBhvr>
                                        <p:cTn id="106" dur="1" fill="hold">
                                          <p:stCondLst>
                                            <p:cond delay="0"/>
                                          </p:stCondLst>
                                        </p:cTn>
                                        <p:tgtEl>
                                          <p:spTgt spid="24"/>
                                        </p:tgtEl>
                                        <p:attrNameLst>
                                          <p:attrName>style.visibility</p:attrName>
                                        </p:attrNameLst>
                                      </p:cBhvr>
                                      <p:to>
                                        <p:strVal val="visible"/>
                                      </p:to>
                                    </p:set>
                                    <p:anim calcmode="lin" valueType="num">
                                      <p:cBhvr>
                                        <p:cTn id="107" dur="1000" fill="hold"/>
                                        <p:tgtEl>
                                          <p:spTgt spid="24"/>
                                        </p:tgtEl>
                                        <p:attrNameLst>
                                          <p:attrName>ppt_w</p:attrName>
                                        </p:attrNameLst>
                                      </p:cBhvr>
                                      <p:tavLst>
                                        <p:tav tm="0">
                                          <p:val>
                                            <p:fltVal val="0"/>
                                          </p:val>
                                        </p:tav>
                                        <p:tav tm="100000">
                                          <p:val>
                                            <p:strVal val="#ppt_w"/>
                                          </p:val>
                                        </p:tav>
                                      </p:tavLst>
                                    </p:anim>
                                    <p:anim calcmode="lin" valueType="num">
                                      <p:cBhvr>
                                        <p:cTn id="108" dur="1000" fill="hold"/>
                                        <p:tgtEl>
                                          <p:spTgt spid="24"/>
                                        </p:tgtEl>
                                        <p:attrNameLst>
                                          <p:attrName>ppt_h</p:attrName>
                                        </p:attrNameLst>
                                      </p:cBhvr>
                                      <p:tavLst>
                                        <p:tav tm="0">
                                          <p:val>
                                            <p:fltVal val="0"/>
                                          </p:val>
                                        </p:tav>
                                        <p:tav tm="100000">
                                          <p:val>
                                            <p:strVal val="#ppt_h"/>
                                          </p:val>
                                        </p:tav>
                                      </p:tavLst>
                                    </p:anim>
                                    <p:anim calcmode="lin" valueType="num">
                                      <p:cBhvr>
                                        <p:cTn id="109" dur="1000" fill="hold"/>
                                        <p:tgtEl>
                                          <p:spTgt spid="24"/>
                                        </p:tgtEl>
                                        <p:attrNameLst>
                                          <p:attrName>style.rotation</p:attrName>
                                        </p:attrNameLst>
                                      </p:cBhvr>
                                      <p:tavLst>
                                        <p:tav tm="0">
                                          <p:val>
                                            <p:fltVal val="90"/>
                                          </p:val>
                                        </p:tav>
                                        <p:tav tm="100000">
                                          <p:val>
                                            <p:fltVal val="0"/>
                                          </p:val>
                                        </p:tav>
                                      </p:tavLst>
                                    </p:anim>
                                    <p:animEffect transition="in" filter="fade">
                                      <p:cBhvr>
                                        <p:cTn id="110"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8" grpId="0" animBg="1"/>
      <p:bldP spid="19" grpId="0" animBg="1"/>
      <p:bldP spid="20" grpId="0" animBg="1"/>
      <p:bldP spid="21" grpId="0" animBg="1"/>
      <p:bldP spid="22" grpId="0" animBg="1"/>
      <p:bldP spid="23" grpId="0" animBg="1"/>
      <p:bldP spid="2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1/2		             = 49,00 EUR</a:t>
            </a:r>
            <a:endParaRPr lang="de-DE" dirty="0"/>
          </a:p>
        </p:txBody>
      </p:sp>
      <p:sp>
        <p:nvSpPr>
          <p:cNvPr id="13" name="Rectangle 1"/>
          <p:cNvSpPr>
            <a:spLocks noChangeArrowheads="1"/>
          </p:cNvSpPr>
          <p:nvPr/>
        </p:nvSpPr>
        <p:spPr bwMode="auto">
          <a:xfrm>
            <a:off x="3805072" y="256130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294,00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1/2			 =  49,00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245,00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49,00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196,00 EUR</a:t>
              </a:r>
              <a:endParaRPr lang="de-DE" dirty="0"/>
            </a:p>
          </p:txBody>
        </p:sp>
      </p:grpSp>
      <p:grpSp>
        <p:nvGrpSpPr>
          <p:cNvPr id="31" name="Gruppieren 30"/>
          <p:cNvGrpSpPr/>
          <p:nvPr/>
        </p:nvGrpSpPr>
        <p:grpSpPr>
          <a:xfrm>
            <a:off x="6896662" y="2263225"/>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49,00 EUR</a:t>
              </a:r>
              <a:endParaRPr lang="de-DE" dirty="0"/>
            </a:p>
          </p:txBody>
        </p:sp>
      </p:grpSp>
      <p:grpSp>
        <p:nvGrpSpPr>
          <p:cNvPr id="34" name="Gruppieren 33"/>
          <p:cNvGrpSpPr/>
          <p:nvPr/>
        </p:nvGrpSpPr>
        <p:grpSpPr>
          <a:xfrm>
            <a:off x="6921011" y="2874175"/>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grpSp>
        <p:nvGrpSpPr>
          <p:cNvPr id="29" name="Gruppieren 28"/>
          <p:cNvGrpSpPr/>
          <p:nvPr/>
        </p:nvGrpSpPr>
        <p:grpSpPr>
          <a:xfrm>
            <a:off x="5000627" y="4490625"/>
            <a:ext cx="4590454" cy="1038495"/>
            <a:chOff x="7116308" y="5246488"/>
            <a:chExt cx="4590454" cy="1038495"/>
          </a:xfrm>
        </p:grpSpPr>
        <p:sp>
          <p:nvSpPr>
            <p:cNvPr id="30" name="Rechteck 29"/>
            <p:cNvSpPr/>
            <p:nvPr/>
          </p:nvSpPr>
          <p:spPr>
            <a:xfrm>
              <a:off x="7744933" y="5307618"/>
              <a:ext cx="3961829" cy="977365"/>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i="1" dirty="0" smtClean="0">
                  <a:solidFill>
                    <a:srgbClr val="C00000"/>
                  </a:solidFill>
                </a:rPr>
                <a:t>Die mit Kost18 </a:t>
              </a:r>
              <a:r>
                <a:rPr lang="de-DE" sz="2000" b="1" i="1" dirty="0" err="1" smtClean="0">
                  <a:solidFill>
                    <a:srgbClr val="C00000"/>
                  </a:solidFill>
                </a:rPr>
                <a:t>Bl</a:t>
              </a:r>
              <a:r>
                <a:rPr lang="de-DE" sz="2000" b="1" i="1" dirty="0" smtClean="0">
                  <a:solidFill>
                    <a:srgbClr val="C00000"/>
                  </a:solidFill>
                </a:rPr>
                <a:t>. … an die Kl.in</a:t>
              </a:r>
            </a:p>
            <a:p>
              <a:pPr algn="ctr"/>
              <a:r>
                <a:rPr lang="de-DE" sz="2000" b="1" i="1" dirty="0" smtClean="0">
                  <a:solidFill>
                    <a:srgbClr val="C00000"/>
                  </a:solidFill>
                </a:rPr>
                <a:t> z. Hd. PV zu erstatten sind.</a:t>
              </a:r>
              <a:endParaRPr lang="de-DE" sz="2000" b="1" i="1" dirty="0">
                <a:solidFill>
                  <a:srgbClr val="C00000"/>
                </a:solidFill>
              </a:endParaRPr>
            </a:p>
          </p:txBody>
        </p:sp>
        <p:sp>
          <p:nvSpPr>
            <p:cNvPr id="37" name="Gleichschenkliges Dreieck 36"/>
            <p:cNvSpPr/>
            <p:nvPr/>
          </p:nvSpPr>
          <p:spPr>
            <a:xfrm rot="16725786">
              <a:off x="6980205" y="5382591"/>
              <a:ext cx="1018898" cy="746692"/>
            </a:xfrm>
            <a:prstGeom prst="triangle">
              <a:avLst>
                <a:gd name="adj" fmla="val 100000"/>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38" name="Gefaltete Ecke 37"/>
          <p:cNvSpPr/>
          <p:nvPr/>
        </p:nvSpPr>
        <p:spPr>
          <a:xfrm>
            <a:off x="3494266" y="313527"/>
            <a:ext cx="1236183" cy="1201351"/>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98,00 €</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cxnSp>
        <p:nvCxnSpPr>
          <p:cNvPr id="7" name="Gerade Verbindung mit Pfeil 6"/>
          <p:cNvCxnSpPr>
            <a:stCxn id="22" idx="3"/>
          </p:cNvCxnSpPr>
          <p:nvPr/>
        </p:nvCxnSpPr>
        <p:spPr>
          <a:xfrm flipV="1">
            <a:off x="5333740" y="2677730"/>
            <a:ext cx="1633905" cy="104191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Gefaltete Ecke 38"/>
          <p:cNvSpPr/>
          <p:nvPr/>
        </p:nvSpPr>
        <p:spPr>
          <a:xfrm>
            <a:off x="2876174" y="4775178"/>
            <a:ext cx="1236183" cy="1201351"/>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r</a:t>
            </a: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estl.</a:t>
            </a:r>
          </a:p>
          <a:p>
            <a:pPr algn="ctr"/>
            <a:r>
              <a:rPr lang="de-DE"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49,00 €</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40" name="Gefaltete Ecke 39"/>
          <p:cNvSpPr/>
          <p:nvPr/>
        </p:nvSpPr>
        <p:spPr>
          <a:xfrm>
            <a:off x="10512057" y="4896749"/>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solidFill>
                  <a:schemeClr val="tx1"/>
                </a:solidFill>
                <a:latin typeface="MV Boli" panose="02000500030200090000" pitchFamily="2" charset="0"/>
                <a:cs typeface="MV Boli" panose="02000500030200090000" pitchFamily="2" charset="0"/>
              </a:rPr>
              <a:t>Antragsschuld – Entscheidungs-schuld =</a:t>
            </a:r>
          </a:p>
          <a:p>
            <a:pPr algn="ctr"/>
            <a:r>
              <a:rPr lang="de-DE" sz="1400" b="1" dirty="0" smtClean="0">
                <a:solidFill>
                  <a:schemeClr val="tx1"/>
                </a:solidFill>
                <a:latin typeface="MV Boli" panose="02000500030200090000" pitchFamily="2" charset="0"/>
                <a:cs typeface="MV Boli" panose="02000500030200090000" pitchFamily="2" charset="0"/>
              </a:rPr>
              <a:t>restl. </a:t>
            </a:r>
            <a:r>
              <a:rPr lang="de-DE" sz="1400" b="1" dirty="0" err="1" smtClean="0">
                <a:solidFill>
                  <a:schemeClr val="tx1"/>
                </a:solidFill>
                <a:latin typeface="MV Boli" panose="02000500030200090000" pitchFamily="2" charset="0"/>
                <a:cs typeface="MV Boli" panose="02000500030200090000" pitchFamily="2" charset="0"/>
              </a:rPr>
              <a:t>Mithaft</a:t>
            </a:r>
            <a:endParaRPr lang="de-DE" sz="1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309045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 calcmode="lin" valueType="num">
                                      <p:cBhvr additive="base">
                                        <p:cTn id="55" dur="500" fill="hold"/>
                                        <p:tgtEl>
                                          <p:spTgt spid="31"/>
                                        </p:tgtEl>
                                        <p:attrNameLst>
                                          <p:attrName>ppt_x</p:attrName>
                                        </p:attrNameLst>
                                      </p:cBhvr>
                                      <p:tavLst>
                                        <p:tav tm="0">
                                          <p:val>
                                            <p:strVal val="#ppt_x"/>
                                          </p:val>
                                        </p:tav>
                                        <p:tav tm="100000">
                                          <p:val>
                                            <p:strVal val="#ppt_x"/>
                                          </p:val>
                                        </p:tav>
                                      </p:tavLst>
                                    </p:anim>
                                    <p:anim calcmode="lin" valueType="num">
                                      <p:cBhvr additive="base">
                                        <p:cTn id="5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 calcmode="lin" valueType="num">
                                      <p:cBhvr additive="base">
                                        <p:cTn id="61" dur="500" fill="hold"/>
                                        <p:tgtEl>
                                          <p:spTgt spid="34"/>
                                        </p:tgtEl>
                                        <p:attrNameLst>
                                          <p:attrName>ppt_x</p:attrName>
                                        </p:attrNameLst>
                                      </p:cBhvr>
                                      <p:tavLst>
                                        <p:tav tm="0">
                                          <p:val>
                                            <p:strVal val="#ppt_x"/>
                                          </p:val>
                                        </p:tav>
                                        <p:tav tm="100000">
                                          <p:val>
                                            <p:strVal val="#ppt_x"/>
                                          </p:val>
                                        </p:tav>
                                      </p:tavLst>
                                    </p:anim>
                                    <p:anim calcmode="lin" valueType="num">
                                      <p:cBhvr additive="base">
                                        <p:cTn id="6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9"/>
                                        </p:tgtEl>
                                        <p:attrNameLst>
                                          <p:attrName>style.visibility</p:attrName>
                                        </p:attrNameLst>
                                      </p:cBhvr>
                                      <p:to>
                                        <p:strVal val="visible"/>
                                      </p:to>
                                    </p:set>
                                    <p:anim calcmode="lin" valueType="num">
                                      <p:cBhvr additive="base">
                                        <p:cTn id="67" dur="500" fill="hold"/>
                                        <p:tgtEl>
                                          <p:spTgt spid="29"/>
                                        </p:tgtEl>
                                        <p:attrNameLst>
                                          <p:attrName>ppt_x</p:attrName>
                                        </p:attrNameLst>
                                      </p:cBhvr>
                                      <p:tavLst>
                                        <p:tav tm="0">
                                          <p:val>
                                            <p:strVal val="#ppt_x"/>
                                          </p:val>
                                        </p:tav>
                                        <p:tav tm="100000">
                                          <p:val>
                                            <p:strVal val="#ppt_x"/>
                                          </p:val>
                                        </p:tav>
                                      </p:tavLst>
                                    </p:anim>
                                    <p:anim calcmode="lin" valueType="num">
                                      <p:cBhvr additive="base">
                                        <p:cTn id="6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53" presetClass="entr" presetSubtype="16" fill="hold" grpId="0" nodeType="clickEffect">
                                  <p:stCondLst>
                                    <p:cond delay="0"/>
                                  </p:stCondLst>
                                  <p:childTnLst>
                                    <p:set>
                                      <p:cBhvr>
                                        <p:cTn id="72" dur="1" fill="hold">
                                          <p:stCondLst>
                                            <p:cond delay="0"/>
                                          </p:stCondLst>
                                        </p:cTn>
                                        <p:tgtEl>
                                          <p:spTgt spid="39"/>
                                        </p:tgtEl>
                                        <p:attrNameLst>
                                          <p:attrName>style.visibility</p:attrName>
                                        </p:attrNameLst>
                                      </p:cBhvr>
                                      <p:to>
                                        <p:strVal val="visible"/>
                                      </p:to>
                                    </p:set>
                                    <p:anim calcmode="lin" valueType="num">
                                      <p:cBhvr>
                                        <p:cTn id="73" dur="500" fill="hold"/>
                                        <p:tgtEl>
                                          <p:spTgt spid="39"/>
                                        </p:tgtEl>
                                        <p:attrNameLst>
                                          <p:attrName>ppt_w</p:attrName>
                                        </p:attrNameLst>
                                      </p:cBhvr>
                                      <p:tavLst>
                                        <p:tav tm="0">
                                          <p:val>
                                            <p:fltVal val="0"/>
                                          </p:val>
                                        </p:tav>
                                        <p:tav tm="100000">
                                          <p:val>
                                            <p:strVal val="#ppt_w"/>
                                          </p:val>
                                        </p:tav>
                                      </p:tavLst>
                                    </p:anim>
                                    <p:anim calcmode="lin" valueType="num">
                                      <p:cBhvr>
                                        <p:cTn id="74" dur="500" fill="hold"/>
                                        <p:tgtEl>
                                          <p:spTgt spid="39"/>
                                        </p:tgtEl>
                                        <p:attrNameLst>
                                          <p:attrName>ppt_h</p:attrName>
                                        </p:attrNameLst>
                                      </p:cBhvr>
                                      <p:tavLst>
                                        <p:tav tm="0">
                                          <p:val>
                                            <p:fltVal val="0"/>
                                          </p:val>
                                        </p:tav>
                                        <p:tav tm="100000">
                                          <p:val>
                                            <p:strVal val="#ppt_h"/>
                                          </p:val>
                                        </p:tav>
                                      </p:tavLst>
                                    </p:anim>
                                    <p:animEffect transition="in" filter="fade">
                                      <p:cBhvr>
                                        <p:cTn id="75" dur="500"/>
                                        <p:tgtEl>
                                          <p:spTgt spid="39"/>
                                        </p:tgtEl>
                                      </p:cBhvr>
                                    </p:animEffect>
                                  </p:childTnLst>
                                </p:cTn>
                              </p:par>
                            </p:childTnLst>
                          </p:cTn>
                        </p:par>
                      </p:childTnLst>
                    </p:cTn>
                  </p:par>
                  <p:par>
                    <p:cTn id="76" fill="hold">
                      <p:stCondLst>
                        <p:cond delay="indefinite"/>
                      </p:stCondLst>
                      <p:childTnLst>
                        <p:par>
                          <p:cTn id="77" fill="hold">
                            <p:stCondLst>
                              <p:cond delay="0"/>
                            </p:stCondLst>
                            <p:childTnLst>
                              <p:par>
                                <p:cTn id="78" presetID="53" presetClass="entr" presetSubtype="16" fill="hold" nodeType="clickEffect">
                                  <p:stCondLst>
                                    <p:cond delay="0"/>
                                  </p:stCondLst>
                                  <p:childTnLst>
                                    <p:set>
                                      <p:cBhvr>
                                        <p:cTn id="79" dur="1" fill="hold">
                                          <p:stCondLst>
                                            <p:cond delay="0"/>
                                          </p:stCondLst>
                                        </p:cTn>
                                        <p:tgtEl>
                                          <p:spTgt spid="7"/>
                                        </p:tgtEl>
                                        <p:attrNameLst>
                                          <p:attrName>style.visibility</p:attrName>
                                        </p:attrNameLst>
                                      </p:cBhvr>
                                      <p:to>
                                        <p:strVal val="visible"/>
                                      </p:to>
                                    </p:set>
                                    <p:anim calcmode="lin" valueType="num">
                                      <p:cBhvr>
                                        <p:cTn id="80" dur="500" fill="hold"/>
                                        <p:tgtEl>
                                          <p:spTgt spid="7"/>
                                        </p:tgtEl>
                                        <p:attrNameLst>
                                          <p:attrName>ppt_w</p:attrName>
                                        </p:attrNameLst>
                                      </p:cBhvr>
                                      <p:tavLst>
                                        <p:tav tm="0">
                                          <p:val>
                                            <p:fltVal val="0"/>
                                          </p:val>
                                        </p:tav>
                                        <p:tav tm="100000">
                                          <p:val>
                                            <p:strVal val="#ppt_w"/>
                                          </p:val>
                                        </p:tav>
                                      </p:tavLst>
                                    </p:anim>
                                    <p:anim calcmode="lin" valueType="num">
                                      <p:cBhvr>
                                        <p:cTn id="81" dur="500" fill="hold"/>
                                        <p:tgtEl>
                                          <p:spTgt spid="7"/>
                                        </p:tgtEl>
                                        <p:attrNameLst>
                                          <p:attrName>ppt_h</p:attrName>
                                        </p:attrNameLst>
                                      </p:cBhvr>
                                      <p:tavLst>
                                        <p:tav tm="0">
                                          <p:val>
                                            <p:fltVal val="0"/>
                                          </p:val>
                                        </p:tav>
                                        <p:tav tm="100000">
                                          <p:val>
                                            <p:strVal val="#ppt_h"/>
                                          </p:val>
                                        </p:tav>
                                      </p:tavLst>
                                    </p:anim>
                                    <p:animEffect transition="in" filter="fade">
                                      <p:cBhvr>
                                        <p:cTn id="82" dur="500"/>
                                        <p:tgtEl>
                                          <p:spTgt spid="7"/>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grpId="0" nodeType="clickEffect">
                                  <p:stCondLst>
                                    <p:cond delay="0"/>
                                  </p:stCondLst>
                                  <p:childTnLst>
                                    <p:set>
                                      <p:cBhvr>
                                        <p:cTn id="86" dur="1" fill="hold">
                                          <p:stCondLst>
                                            <p:cond delay="0"/>
                                          </p:stCondLst>
                                        </p:cTn>
                                        <p:tgtEl>
                                          <p:spTgt spid="40"/>
                                        </p:tgtEl>
                                        <p:attrNameLst>
                                          <p:attrName>style.visibility</p:attrName>
                                        </p:attrNameLst>
                                      </p:cBhvr>
                                      <p:to>
                                        <p:strVal val="visible"/>
                                      </p:to>
                                    </p:set>
                                    <p:anim calcmode="lin" valueType="num">
                                      <p:cBhvr>
                                        <p:cTn id="87" dur="1000" fill="hold"/>
                                        <p:tgtEl>
                                          <p:spTgt spid="40"/>
                                        </p:tgtEl>
                                        <p:attrNameLst>
                                          <p:attrName>ppt_w</p:attrName>
                                        </p:attrNameLst>
                                      </p:cBhvr>
                                      <p:tavLst>
                                        <p:tav tm="0">
                                          <p:val>
                                            <p:fltVal val="0"/>
                                          </p:val>
                                        </p:tav>
                                        <p:tav tm="100000">
                                          <p:val>
                                            <p:strVal val="#ppt_w"/>
                                          </p:val>
                                        </p:tav>
                                      </p:tavLst>
                                    </p:anim>
                                    <p:anim calcmode="lin" valueType="num">
                                      <p:cBhvr>
                                        <p:cTn id="88" dur="1000" fill="hold"/>
                                        <p:tgtEl>
                                          <p:spTgt spid="40"/>
                                        </p:tgtEl>
                                        <p:attrNameLst>
                                          <p:attrName>ppt_h</p:attrName>
                                        </p:attrNameLst>
                                      </p:cBhvr>
                                      <p:tavLst>
                                        <p:tav tm="0">
                                          <p:val>
                                            <p:fltVal val="0"/>
                                          </p:val>
                                        </p:tav>
                                        <p:tav tm="100000">
                                          <p:val>
                                            <p:strVal val="#ppt_h"/>
                                          </p:val>
                                        </p:tav>
                                      </p:tavLst>
                                    </p:anim>
                                    <p:anim calcmode="lin" valueType="num">
                                      <p:cBhvr>
                                        <p:cTn id="89" dur="1000" fill="hold"/>
                                        <p:tgtEl>
                                          <p:spTgt spid="40"/>
                                        </p:tgtEl>
                                        <p:attrNameLst>
                                          <p:attrName>style.rotation</p:attrName>
                                        </p:attrNameLst>
                                      </p:cBhvr>
                                      <p:tavLst>
                                        <p:tav tm="0">
                                          <p:val>
                                            <p:fltVal val="90"/>
                                          </p:val>
                                        </p:tav>
                                        <p:tav tm="100000">
                                          <p:val>
                                            <p:fltVal val="0"/>
                                          </p:val>
                                        </p:tav>
                                      </p:tavLst>
                                    </p:anim>
                                    <p:animEffect transition="in" filter="fade">
                                      <p:cBhvr>
                                        <p:cTn id="90" dur="10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39" grpId="0" animBg="1"/>
      <p:bldP spid="4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1329008" y="1164979"/>
            <a:ext cx="8869221" cy="64743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b="1" dirty="0">
              <a:solidFill>
                <a:schemeClr val="tx1"/>
              </a:solidFill>
              <a:latin typeface="Calibri" panose="020F0502020204030204" pitchFamily="34" charset="0"/>
              <a:cs typeface="Times New Roman" panose="02020603050405020304" pitchFamily="18" charset="0"/>
            </a:endParaRPr>
          </a:p>
          <a:p>
            <a:r>
              <a:rPr lang="de-DE" dirty="0" smtClean="0">
                <a:solidFill>
                  <a:schemeClr val="tx1"/>
                </a:solidFill>
              </a:rPr>
              <a:t>1-fache Gebühr nach 500.000 EUR =</a:t>
            </a:r>
            <a:endParaRPr lang="de-DE" dirty="0">
              <a:solidFill>
                <a:schemeClr val="tx1"/>
              </a:solidFill>
            </a:endParaRP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373457" y="937903"/>
            <a:ext cx="9629322" cy="5059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Rechenweg nach § 34 GKG</a:t>
            </a:r>
            <a:endParaRPr lang="de-DE" sz="2000" b="1" dirty="0">
              <a:solidFill>
                <a:schemeClr val="tx1"/>
              </a:solidFill>
            </a:endParaRPr>
          </a:p>
        </p:txBody>
      </p:sp>
      <p:sp>
        <p:nvSpPr>
          <p:cNvPr id="9" name="Gefaltete Ecke 8"/>
          <p:cNvSpPr/>
          <p:nvPr/>
        </p:nvSpPr>
        <p:spPr>
          <a:xfrm rot="21054758">
            <a:off x="215051" y="232122"/>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0" name="Rechteck 9"/>
          <p:cNvSpPr/>
          <p:nvPr/>
        </p:nvSpPr>
        <p:spPr>
          <a:xfrm>
            <a:off x="8621581" y="1415882"/>
            <a:ext cx="2453987" cy="46869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rPr>
              <a:t>3901,00</a:t>
            </a:r>
            <a:endParaRPr lang="de-DE" sz="2000" dirty="0">
              <a:solidFill>
                <a:schemeClr val="tx1"/>
              </a:solidFill>
            </a:endParaRPr>
          </a:p>
        </p:txBody>
      </p:sp>
      <p:sp>
        <p:nvSpPr>
          <p:cNvPr id="19" name="Rechteck 18"/>
          <p:cNvSpPr/>
          <p:nvPr/>
        </p:nvSpPr>
        <p:spPr>
          <a:xfrm>
            <a:off x="1343997" y="1921828"/>
            <a:ext cx="9629322" cy="5059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Für jeden angefangenen Betrag von weiteren 50.000                              198,00 EUR </a:t>
            </a:r>
            <a:endParaRPr lang="de-DE" sz="2000" b="1" dirty="0">
              <a:solidFill>
                <a:schemeClr val="tx1"/>
              </a:solidFill>
            </a:endParaRPr>
          </a:p>
        </p:txBody>
      </p:sp>
      <p:sp>
        <p:nvSpPr>
          <p:cNvPr id="21" name="Rechteck 20"/>
          <p:cNvSpPr/>
          <p:nvPr/>
        </p:nvSpPr>
        <p:spPr>
          <a:xfrm>
            <a:off x="1395942" y="2505267"/>
            <a:ext cx="361878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550.000 EUR      + 198,00 EUR</a:t>
            </a:r>
            <a:endParaRPr lang="de-DE" dirty="0">
              <a:solidFill>
                <a:schemeClr val="tx1"/>
              </a:solidFill>
            </a:endParaRPr>
          </a:p>
        </p:txBody>
      </p:sp>
      <p:sp>
        <p:nvSpPr>
          <p:cNvPr id="22" name="Rechteck 21"/>
          <p:cNvSpPr/>
          <p:nvPr/>
        </p:nvSpPr>
        <p:spPr>
          <a:xfrm>
            <a:off x="1395942" y="2927204"/>
            <a:ext cx="361878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600.000 EUR      + 198,00 EUR</a:t>
            </a:r>
            <a:endParaRPr lang="de-DE" dirty="0">
              <a:solidFill>
                <a:schemeClr val="tx1"/>
              </a:solidFill>
            </a:endParaRPr>
          </a:p>
        </p:txBody>
      </p:sp>
      <p:sp>
        <p:nvSpPr>
          <p:cNvPr id="23" name="Rechteck 22"/>
          <p:cNvSpPr/>
          <p:nvPr/>
        </p:nvSpPr>
        <p:spPr>
          <a:xfrm>
            <a:off x="1395942" y="3332844"/>
            <a:ext cx="363325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6</a:t>
            </a:r>
            <a:r>
              <a:rPr lang="de-DE" dirty="0" smtClean="0">
                <a:solidFill>
                  <a:schemeClr val="tx1"/>
                </a:solidFill>
              </a:rPr>
              <a:t>50.000 EUR      + 198,00 EUR</a:t>
            </a:r>
            <a:endParaRPr lang="de-DE" dirty="0">
              <a:solidFill>
                <a:schemeClr val="tx1"/>
              </a:solidFill>
            </a:endParaRPr>
          </a:p>
        </p:txBody>
      </p:sp>
      <p:sp>
        <p:nvSpPr>
          <p:cNvPr id="24" name="Rechteck 23"/>
          <p:cNvSpPr/>
          <p:nvPr/>
        </p:nvSpPr>
        <p:spPr>
          <a:xfrm>
            <a:off x="1395942" y="3783858"/>
            <a:ext cx="363325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700.000 EUR      + 198,00 EUR</a:t>
            </a:r>
            <a:endParaRPr lang="de-DE" dirty="0">
              <a:solidFill>
                <a:schemeClr val="tx1"/>
              </a:solidFill>
            </a:endParaRPr>
          </a:p>
        </p:txBody>
      </p:sp>
      <p:sp>
        <p:nvSpPr>
          <p:cNvPr id="25" name="Rechteck 24"/>
          <p:cNvSpPr/>
          <p:nvPr/>
        </p:nvSpPr>
        <p:spPr>
          <a:xfrm>
            <a:off x="1395942" y="4219883"/>
            <a:ext cx="363325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7</a:t>
            </a:r>
            <a:r>
              <a:rPr lang="de-DE" dirty="0" smtClean="0">
                <a:solidFill>
                  <a:schemeClr val="tx1"/>
                </a:solidFill>
              </a:rPr>
              <a:t>50.000 EUR      + 198,00 EUR</a:t>
            </a:r>
            <a:endParaRPr lang="de-DE" dirty="0">
              <a:solidFill>
                <a:schemeClr val="tx1"/>
              </a:solidFill>
            </a:endParaRPr>
          </a:p>
        </p:txBody>
      </p:sp>
      <p:sp>
        <p:nvSpPr>
          <p:cNvPr id="26" name="Rechteck 25"/>
          <p:cNvSpPr/>
          <p:nvPr/>
        </p:nvSpPr>
        <p:spPr>
          <a:xfrm>
            <a:off x="1395942" y="4668895"/>
            <a:ext cx="363325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800.000 EUR      + 198,00 EUR</a:t>
            </a:r>
            <a:endParaRPr lang="de-DE" dirty="0">
              <a:solidFill>
                <a:schemeClr val="tx1"/>
              </a:solidFill>
            </a:endParaRPr>
          </a:p>
        </p:txBody>
      </p:sp>
      <p:sp>
        <p:nvSpPr>
          <p:cNvPr id="27" name="Rechteck 26"/>
          <p:cNvSpPr/>
          <p:nvPr/>
        </p:nvSpPr>
        <p:spPr>
          <a:xfrm>
            <a:off x="1395942" y="5104920"/>
            <a:ext cx="363325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850.000 EUR      + 198,00 EUR</a:t>
            </a:r>
            <a:endParaRPr lang="de-DE" dirty="0">
              <a:solidFill>
                <a:schemeClr val="tx1"/>
              </a:solidFill>
            </a:endParaRPr>
          </a:p>
        </p:txBody>
      </p:sp>
      <p:sp>
        <p:nvSpPr>
          <p:cNvPr id="28" name="Rechteck 27"/>
          <p:cNvSpPr/>
          <p:nvPr/>
        </p:nvSpPr>
        <p:spPr>
          <a:xfrm>
            <a:off x="1395942" y="5523537"/>
            <a:ext cx="363325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900.000 EUR      + 198,00 EUR</a:t>
            </a:r>
            <a:endParaRPr lang="de-DE" dirty="0">
              <a:solidFill>
                <a:schemeClr val="tx1"/>
              </a:solidFill>
            </a:endParaRPr>
          </a:p>
        </p:txBody>
      </p:sp>
      <p:sp>
        <p:nvSpPr>
          <p:cNvPr id="29" name="Rechteck 28"/>
          <p:cNvSpPr/>
          <p:nvPr/>
        </p:nvSpPr>
        <p:spPr>
          <a:xfrm>
            <a:off x="1395942" y="5929177"/>
            <a:ext cx="363325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950.000 EUR      + 198,00 EUR</a:t>
            </a:r>
            <a:endParaRPr lang="de-DE" dirty="0">
              <a:solidFill>
                <a:schemeClr val="tx1"/>
              </a:solidFill>
            </a:endParaRPr>
          </a:p>
        </p:txBody>
      </p:sp>
      <p:sp>
        <p:nvSpPr>
          <p:cNvPr id="30" name="Rechteck 29"/>
          <p:cNvSpPr/>
          <p:nvPr/>
        </p:nvSpPr>
        <p:spPr>
          <a:xfrm>
            <a:off x="1395942" y="6363014"/>
            <a:ext cx="363325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1.000.000 EUR   + 198,00 EUR</a:t>
            </a:r>
            <a:endParaRPr lang="de-DE" dirty="0">
              <a:solidFill>
                <a:schemeClr val="tx1"/>
              </a:solidFill>
            </a:endParaRPr>
          </a:p>
        </p:txBody>
      </p:sp>
      <p:sp>
        <p:nvSpPr>
          <p:cNvPr id="31" name="Rechteck 30"/>
          <p:cNvSpPr/>
          <p:nvPr/>
        </p:nvSpPr>
        <p:spPr>
          <a:xfrm>
            <a:off x="6215316" y="2496353"/>
            <a:ext cx="363325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1.035.412 EUR      + 198,00 EUR</a:t>
            </a:r>
            <a:endParaRPr lang="de-DE" dirty="0">
              <a:solidFill>
                <a:schemeClr val="tx1"/>
              </a:solidFill>
            </a:endParaRPr>
          </a:p>
        </p:txBody>
      </p:sp>
      <p:sp>
        <p:nvSpPr>
          <p:cNvPr id="32" name="Rechteck 31"/>
          <p:cNvSpPr/>
          <p:nvPr/>
        </p:nvSpPr>
        <p:spPr>
          <a:xfrm>
            <a:off x="6215316" y="3179019"/>
            <a:ext cx="3633258" cy="37744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 11 x 198,00 EUR </a:t>
            </a:r>
            <a:endParaRPr lang="de-DE" dirty="0">
              <a:solidFill>
                <a:schemeClr val="tx1"/>
              </a:solidFill>
            </a:endParaRPr>
          </a:p>
        </p:txBody>
      </p:sp>
      <p:sp>
        <p:nvSpPr>
          <p:cNvPr id="33" name="Rechteck 32"/>
          <p:cNvSpPr/>
          <p:nvPr/>
        </p:nvSpPr>
        <p:spPr>
          <a:xfrm>
            <a:off x="8621581" y="3069799"/>
            <a:ext cx="2453987" cy="46869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rPr>
              <a:t>2178,00</a:t>
            </a:r>
            <a:endParaRPr lang="de-DE" sz="2000" dirty="0">
              <a:solidFill>
                <a:schemeClr val="tx1"/>
              </a:solidFill>
            </a:endParaRPr>
          </a:p>
        </p:txBody>
      </p:sp>
      <p:grpSp>
        <p:nvGrpSpPr>
          <p:cNvPr id="46" name="Gruppieren 45"/>
          <p:cNvGrpSpPr/>
          <p:nvPr/>
        </p:nvGrpSpPr>
        <p:grpSpPr>
          <a:xfrm>
            <a:off x="10914341" y="1650229"/>
            <a:ext cx="644541" cy="2715926"/>
            <a:chOff x="10914341" y="1650229"/>
            <a:chExt cx="644541" cy="2715926"/>
          </a:xfrm>
        </p:grpSpPr>
        <p:cxnSp>
          <p:nvCxnSpPr>
            <p:cNvPr id="35" name="Gerade Verbindung mit Pfeil 34"/>
            <p:cNvCxnSpPr/>
            <p:nvPr/>
          </p:nvCxnSpPr>
          <p:spPr>
            <a:xfrm>
              <a:off x="11543159" y="1650229"/>
              <a:ext cx="15723" cy="2715926"/>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Gerader Verbinder 39"/>
            <p:cNvCxnSpPr/>
            <p:nvPr/>
          </p:nvCxnSpPr>
          <p:spPr>
            <a:xfrm>
              <a:off x="10914341" y="1650229"/>
              <a:ext cx="644541"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Gerader Verbinder 41"/>
            <p:cNvCxnSpPr/>
            <p:nvPr/>
          </p:nvCxnSpPr>
          <p:spPr>
            <a:xfrm>
              <a:off x="10914341" y="3336653"/>
              <a:ext cx="644541"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3" name="Kreuz 42"/>
          <p:cNvSpPr/>
          <p:nvPr/>
        </p:nvSpPr>
        <p:spPr>
          <a:xfrm>
            <a:off x="11663215" y="2376965"/>
            <a:ext cx="314792" cy="256604"/>
          </a:xfrm>
          <a:prstGeom prst="plus">
            <a:avLst>
              <a:gd name="adj" fmla="val 37609"/>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4" name="Rechteck 43"/>
          <p:cNvSpPr/>
          <p:nvPr/>
        </p:nvSpPr>
        <p:spPr>
          <a:xfrm>
            <a:off x="9434329" y="4453242"/>
            <a:ext cx="2453987" cy="46869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rPr>
              <a:t>6079,00</a:t>
            </a:r>
            <a:endParaRPr lang="de-DE" sz="2000" dirty="0">
              <a:solidFill>
                <a:schemeClr val="tx1"/>
              </a:solidFill>
            </a:endParaRPr>
          </a:p>
        </p:txBody>
      </p:sp>
      <p:sp>
        <p:nvSpPr>
          <p:cNvPr id="45" name="Rechteck 44"/>
          <p:cNvSpPr/>
          <p:nvPr/>
        </p:nvSpPr>
        <p:spPr>
          <a:xfrm>
            <a:off x="7704945" y="5563575"/>
            <a:ext cx="4183372" cy="46869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rPr>
              <a:t>6079,00 x 3 = </a:t>
            </a:r>
            <a:r>
              <a:rPr lang="de-DE" sz="2400" b="1" u="sng" dirty="0" smtClean="0">
                <a:solidFill>
                  <a:schemeClr val="tx1"/>
                </a:solidFill>
              </a:rPr>
              <a:t>18.237,00 EUR</a:t>
            </a:r>
            <a:endParaRPr lang="de-DE" sz="2400" b="1" u="sng" dirty="0">
              <a:solidFill>
                <a:schemeClr val="tx1"/>
              </a:solidFill>
            </a:endParaRPr>
          </a:p>
        </p:txBody>
      </p:sp>
    </p:spTree>
    <p:extLst>
      <p:ext uri="{BB962C8B-B14F-4D97-AF65-F5344CB8AC3E}">
        <p14:creationId xmlns:p14="http://schemas.microsoft.com/office/powerpoint/2010/main" val="180801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ppt_x"/>
                                          </p:val>
                                        </p:tav>
                                        <p:tav tm="100000">
                                          <p:val>
                                            <p:strVal val="#ppt_x"/>
                                          </p:val>
                                        </p:tav>
                                      </p:tavLst>
                                    </p:anim>
                                    <p:anim calcmode="lin" valueType="num">
                                      <p:cBhvr additive="base">
                                        <p:cTn id="2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ppt_x"/>
                                          </p:val>
                                        </p:tav>
                                        <p:tav tm="100000">
                                          <p:val>
                                            <p:strVal val="#ppt_x"/>
                                          </p:val>
                                        </p:tav>
                                      </p:tavLst>
                                    </p:anim>
                                    <p:anim calcmode="lin" valueType="num">
                                      <p:cBhvr additive="base">
                                        <p:cTn id="3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anim calcmode="lin" valueType="num">
                                      <p:cBhvr additive="base">
                                        <p:cTn id="43" dur="500" fill="hold"/>
                                        <p:tgtEl>
                                          <p:spTgt spid="24"/>
                                        </p:tgtEl>
                                        <p:attrNameLst>
                                          <p:attrName>ppt_x</p:attrName>
                                        </p:attrNameLst>
                                      </p:cBhvr>
                                      <p:tavLst>
                                        <p:tav tm="0">
                                          <p:val>
                                            <p:strVal val="#ppt_x"/>
                                          </p:val>
                                        </p:tav>
                                        <p:tav tm="100000">
                                          <p:val>
                                            <p:strVal val="#ppt_x"/>
                                          </p:val>
                                        </p:tav>
                                      </p:tavLst>
                                    </p:anim>
                                    <p:anim calcmode="lin" valueType="num">
                                      <p:cBhvr additive="base">
                                        <p:cTn id="4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5"/>
                                        </p:tgtEl>
                                        <p:attrNameLst>
                                          <p:attrName>style.visibility</p:attrName>
                                        </p:attrNameLst>
                                      </p:cBhvr>
                                      <p:to>
                                        <p:strVal val="visible"/>
                                      </p:to>
                                    </p:set>
                                    <p:anim calcmode="lin" valueType="num">
                                      <p:cBhvr additive="base">
                                        <p:cTn id="49" dur="500" fill="hold"/>
                                        <p:tgtEl>
                                          <p:spTgt spid="25"/>
                                        </p:tgtEl>
                                        <p:attrNameLst>
                                          <p:attrName>ppt_x</p:attrName>
                                        </p:attrNameLst>
                                      </p:cBhvr>
                                      <p:tavLst>
                                        <p:tav tm="0">
                                          <p:val>
                                            <p:strVal val="#ppt_x"/>
                                          </p:val>
                                        </p:tav>
                                        <p:tav tm="100000">
                                          <p:val>
                                            <p:strVal val="#ppt_x"/>
                                          </p:val>
                                        </p:tav>
                                      </p:tavLst>
                                    </p:anim>
                                    <p:anim calcmode="lin" valueType="num">
                                      <p:cBhvr additive="base">
                                        <p:cTn id="5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anim calcmode="lin" valueType="num">
                                      <p:cBhvr additive="base">
                                        <p:cTn id="55" dur="500" fill="hold"/>
                                        <p:tgtEl>
                                          <p:spTgt spid="26"/>
                                        </p:tgtEl>
                                        <p:attrNameLst>
                                          <p:attrName>ppt_x</p:attrName>
                                        </p:attrNameLst>
                                      </p:cBhvr>
                                      <p:tavLst>
                                        <p:tav tm="0">
                                          <p:val>
                                            <p:strVal val="#ppt_x"/>
                                          </p:val>
                                        </p:tav>
                                        <p:tav tm="100000">
                                          <p:val>
                                            <p:strVal val="#ppt_x"/>
                                          </p:val>
                                        </p:tav>
                                      </p:tavLst>
                                    </p:anim>
                                    <p:anim calcmode="lin" valueType="num">
                                      <p:cBhvr additive="base">
                                        <p:cTn id="5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7"/>
                                        </p:tgtEl>
                                        <p:attrNameLst>
                                          <p:attrName>style.visibility</p:attrName>
                                        </p:attrNameLst>
                                      </p:cBhvr>
                                      <p:to>
                                        <p:strVal val="visible"/>
                                      </p:to>
                                    </p:set>
                                    <p:anim calcmode="lin" valueType="num">
                                      <p:cBhvr additive="base">
                                        <p:cTn id="61" dur="500" fill="hold"/>
                                        <p:tgtEl>
                                          <p:spTgt spid="27"/>
                                        </p:tgtEl>
                                        <p:attrNameLst>
                                          <p:attrName>ppt_x</p:attrName>
                                        </p:attrNameLst>
                                      </p:cBhvr>
                                      <p:tavLst>
                                        <p:tav tm="0">
                                          <p:val>
                                            <p:strVal val="#ppt_x"/>
                                          </p:val>
                                        </p:tav>
                                        <p:tav tm="100000">
                                          <p:val>
                                            <p:strVal val="#ppt_x"/>
                                          </p:val>
                                        </p:tav>
                                      </p:tavLst>
                                    </p:anim>
                                    <p:anim calcmode="lin" valueType="num">
                                      <p:cBhvr additive="base">
                                        <p:cTn id="62"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anim calcmode="lin" valueType="num">
                                      <p:cBhvr additive="base">
                                        <p:cTn id="67" dur="500" fill="hold"/>
                                        <p:tgtEl>
                                          <p:spTgt spid="28"/>
                                        </p:tgtEl>
                                        <p:attrNameLst>
                                          <p:attrName>ppt_x</p:attrName>
                                        </p:attrNameLst>
                                      </p:cBhvr>
                                      <p:tavLst>
                                        <p:tav tm="0">
                                          <p:val>
                                            <p:strVal val="#ppt_x"/>
                                          </p:val>
                                        </p:tav>
                                        <p:tav tm="100000">
                                          <p:val>
                                            <p:strVal val="#ppt_x"/>
                                          </p:val>
                                        </p:tav>
                                      </p:tavLst>
                                    </p:anim>
                                    <p:anim calcmode="lin" valueType="num">
                                      <p:cBhvr additive="base">
                                        <p:cTn id="6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9"/>
                                        </p:tgtEl>
                                        <p:attrNameLst>
                                          <p:attrName>style.visibility</p:attrName>
                                        </p:attrNameLst>
                                      </p:cBhvr>
                                      <p:to>
                                        <p:strVal val="visible"/>
                                      </p:to>
                                    </p:set>
                                    <p:anim calcmode="lin" valueType="num">
                                      <p:cBhvr additive="base">
                                        <p:cTn id="73" dur="500" fill="hold"/>
                                        <p:tgtEl>
                                          <p:spTgt spid="29"/>
                                        </p:tgtEl>
                                        <p:attrNameLst>
                                          <p:attrName>ppt_x</p:attrName>
                                        </p:attrNameLst>
                                      </p:cBhvr>
                                      <p:tavLst>
                                        <p:tav tm="0">
                                          <p:val>
                                            <p:strVal val="#ppt_x"/>
                                          </p:val>
                                        </p:tav>
                                        <p:tav tm="100000">
                                          <p:val>
                                            <p:strVal val="#ppt_x"/>
                                          </p:val>
                                        </p:tav>
                                      </p:tavLst>
                                    </p:anim>
                                    <p:anim calcmode="lin" valueType="num">
                                      <p:cBhvr additive="base">
                                        <p:cTn id="7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0"/>
                                        </p:tgtEl>
                                        <p:attrNameLst>
                                          <p:attrName>style.visibility</p:attrName>
                                        </p:attrNameLst>
                                      </p:cBhvr>
                                      <p:to>
                                        <p:strVal val="visible"/>
                                      </p:to>
                                    </p:set>
                                    <p:anim calcmode="lin" valueType="num">
                                      <p:cBhvr additive="base">
                                        <p:cTn id="79" dur="500" fill="hold"/>
                                        <p:tgtEl>
                                          <p:spTgt spid="30"/>
                                        </p:tgtEl>
                                        <p:attrNameLst>
                                          <p:attrName>ppt_x</p:attrName>
                                        </p:attrNameLst>
                                      </p:cBhvr>
                                      <p:tavLst>
                                        <p:tav tm="0">
                                          <p:val>
                                            <p:strVal val="#ppt_x"/>
                                          </p:val>
                                        </p:tav>
                                        <p:tav tm="100000">
                                          <p:val>
                                            <p:strVal val="#ppt_x"/>
                                          </p:val>
                                        </p:tav>
                                      </p:tavLst>
                                    </p:anim>
                                    <p:anim calcmode="lin" valueType="num">
                                      <p:cBhvr additive="base">
                                        <p:cTn id="8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1"/>
                                        </p:tgtEl>
                                        <p:attrNameLst>
                                          <p:attrName>style.visibility</p:attrName>
                                        </p:attrNameLst>
                                      </p:cBhvr>
                                      <p:to>
                                        <p:strVal val="visible"/>
                                      </p:to>
                                    </p:set>
                                    <p:anim calcmode="lin" valueType="num">
                                      <p:cBhvr additive="base">
                                        <p:cTn id="85" dur="500" fill="hold"/>
                                        <p:tgtEl>
                                          <p:spTgt spid="31"/>
                                        </p:tgtEl>
                                        <p:attrNameLst>
                                          <p:attrName>ppt_x</p:attrName>
                                        </p:attrNameLst>
                                      </p:cBhvr>
                                      <p:tavLst>
                                        <p:tav tm="0">
                                          <p:val>
                                            <p:strVal val="#ppt_x"/>
                                          </p:val>
                                        </p:tav>
                                        <p:tav tm="100000">
                                          <p:val>
                                            <p:strVal val="#ppt_x"/>
                                          </p:val>
                                        </p:tav>
                                      </p:tavLst>
                                    </p:anim>
                                    <p:anim calcmode="lin" valueType="num">
                                      <p:cBhvr additive="base">
                                        <p:cTn id="8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2"/>
                                        </p:tgtEl>
                                        <p:attrNameLst>
                                          <p:attrName>style.visibility</p:attrName>
                                        </p:attrNameLst>
                                      </p:cBhvr>
                                      <p:to>
                                        <p:strVal val="visible"/>
                                      </p:to>
                                    </p:set>
                                    <p:anim calcmode="lin" valueType="num">
                                      <p:cBhvr additive="base">
                                        <p:cTn id="91" dur="500" fill="hold"/>
                                        <p:tgtEl>
                                          <p:spTgt spid="32"/>
                                        </p:tgtEl>
                                        <p:attrNameLst>
                                          <p:attrName>ppt_x</p:attrName>
                                        </p:attrNameLst>
                                      </p:cBhvr>
                                      <p:tavLst>
                                        <p:tav tm="0">
                                          <p:val>
                                            <p:strVal val="#ppt_x"/>
                                          </p:val>
                                        </p:tav>
                                        <p:tav tm="100000">
                                          <p:val>
                                            <p:strVal val="#ppt_x"/>
                                          </p:val>
                                        </p:tav>
                                      </p:tavLst>
                                    </p:anim>
                                    <p:anim calcmode="lin" valueType="num">
                                      <p:cBhvr additive="base">
                                        <p:cTn id="92"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3"/>
                                        </p:tgtEl>
                                        <p:attrNameLst>
                                          <p:attrName>style.visibility</p:attrName>
                                        </p:attrNameLst>
                                      </p:cBhvr>
                                      <p:to>
                                        <p:strVal val="visible"/>
                                      </p:to>
                                    </p:set>
                                    <p:anim calcmode="lin" valueType="num">
                                      <p:cBhvr additive="base">
                                        <p:cTn id="97" dur="500" fill="hold"/>
                                        <p:tgtEl>
                                          <p:spTgt spid="33"/>
                                        </p:tgtEl>
                                        <p:attrNameLst>
                                          <p:attrName>ppt_x</p:attrName>
                                        </p:attrNameLst>
                                      </p:cBhvr>
                                      <p:tavLst>
                                        <p:tav tm="0">
                                          <p:val>
                                            <p:strVal val="#ppt_x"/>
                                          </p:val>
                                        </p:tav>
                                        <p:tav tm="100000">
                                          <p:val>
                                            <p:strVal val="#ppt_x"/>
                                          </p:val>
                                        </p:tav>
                                      </p:tavLst>
                                    </p:anim>
                                    <p:anim calcmode="lin" valueType="num">
                                      <p:cBhvr additive="base">
                                        <p:cTn id="9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53" presetClass="entr" presetSubtype="16" fill="hold" nodeType="clickEffect">
                                  <p:stCondLst>
                                    <p:cond delay="0"/>
                                  </p:stCondLst>
                                  <p:childTnLst>
                                    <p:set>
                                      <p:cBhvr>
                                        <p:cTn id="102" dur="1" fill="hold">
                                          <p:stCondLst>
                                            <p:cond delay="0"/>
                                          </p:stCondLst>
                                        </p:cTn>
                                        <p:tgtEl>
                                          <p:spTgt spid="46"/>
                                        </p:tgtEl>
                                        <p:attrNameLst>
                                          <p:attrName>style.visibility</p:attrName>
                                        </p:attrNameLst>
                                      </p:cBhvr>
                                      <p:to>
                                        <p:strVal val="visible"/>
                                      </p:to>
                                    </p:set>
                                    <p:anim calcmode="lin" valueType="num">
                                      <p:cBhvr>
                                        <p:cTn id="103" dur="500" fill="hold"/>
                                        <p:tgtEl>
                                          <p:spTgt spid="46"/>
                                        </p:tgtEl>
                                        <p:attrNameLst>
                                          <p:attrName>ppt_w</p:attrName>
                                        </p:attrNameLst>
                                      </p:cBhvr>
                                      <p:tavLst>
                                        <p:tav tm="0">
                                          <p:val>
                                            <p:fltVal val="0"/>
                                          </p:val>
                                        </p:tav>
                                        <p:tav tm="100000">
                                          <p:val>
                                            <p:strVal val="#ppt_w"/>
                                          </p:val>
                                        </p:tav>
                                      </p:tavLst>
                                    </p:anim>
                                    <p:anim calcmode="lin" valueType="num">
                                      <p:cBhvr>
                                        <p:cTn id="104" dur="500" fill="hold"/>
                                        <p:tgtEl>
                                          <p:spTgt spid="46"/>
                                        </p:tgtEl>
                                        <p:attrNameLst>
                                          <p:attrName>ppt_h</p:attrName>
                                        </p:attrNameLst>
                                      </p:cBhvr>
                                      <p:tavLst>
                                        <p:tav tm="0">
                                          <p:val>
                                            <p:fltVal val="0"/>
                                          </p:val>
                                        </p:tav>
                                        <p:tav tm="100000">
                                          <p:val>
                                            <p:strVal val="#ppt_h"/>
                                          </p:val>
                                        </p:tav>
                                      </p:tavLst>
                                    </p:anim>
                                    <p:animEffect transition="in" filter="fade">
                                      <p:cBhvr>
                                        <p:cTn id="105" dur="500"/>
                                        <p:tgtEl>
                                          <p:spTgt spid="46"/>
                                        </p:tgtEl>
                                      </p:cBhvr>
                                    </p:animEffect>
                                  </p:childTnLst>
                                </p:cTn>
                              </p:par>
                            </p:childTnLst>
                          </p:cTn>
                        </p:par>
                      </p:childTnLst>
                    </p:cTn>
                  </p:par>
                  <p:par>
                    <p:cTn id="106" fill="hold">
                      <p:stCondLst>
                        <p:cond delay="indefinite"/>
                      </p:stCondLst>
                      <p:childTnLst>
                        <p:par>
                          <p:cTn id="107" fill="hold">
                            <p:stCondLst>
                              <p:cond delay="0"/>
                            </p:stCondLst>
                            <p:childTnLst>
                              <p:par>
                                <p:cTn id="108" presetID="2" presetClass="entr" presetSubtype="4" fill="hold" grpId="0" nodeType="clickEffect">
                                  <p:stCondLst>
                                    <p:cond delay="0"/>
                                  </p:stCondLst>
                                  <p:childTnLst>
                                    <p:set>
                                      <p:cBhvr>
                                        <p:cTn id="109" dur="1" fill="hold">
                                          <p:stCondLst>
                                            <p:cond delay="0"/>
                                          </p:stCondLst>
                                        </p:cTn>
                                        <p:tgtEl>
                                          <p:spTgt spid="43"/>
                                        </p:tgtEl>
                                        <p:attrNameLst>
                                          <p:attrName>style.visibility</p:attrName>
                                        </p:attrNameLst>
                                      </p:cBhvr>
                                      <p:to>
                                        <p:strVal val="visible"/>
                                      </p:to>
                                    </p:set>
                                    <p:anim calcmode="lin" valueType="num">
                                      <p:cBhvr additive="base">
                                        <p:cTn id="110" dur="500" fill="hold"/>
                                        <p:tgtEl>
                                          <p:spTgt spid="43"/>
                                        </p:tgtEl>
                                        <p:attrNameLst>
                                          <p:attrName>ppt_x</p:attrName>
                                        </p:attrNameLst>
                                      </p:cBhvr>
                                      <p:tavLst>
                                        <p:tav tm="0">
                                          <p:val>
                                            <p:strVal val="#ppt_x"/>
                                          </p:val>
                                        </p:tav>
                                        <p:tav tm="100000">
                                          <p:val>
                                            <p:strVal val="#ppt_x"/>
                                          </p:val>
                                        </p:tav>
                                      </p:tavLst>
                                    </p:anim>
                                    <p:anim calcmode="lin" valueType="num">
                                      <p:cBhvr additive="base">
                                        <p:cTn id="111"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2" presetClass="entr" presetSubtype="4" fill="hold" grpId="0" nodeType="clickEffect">
                                  <p:stCondLst>
                                    <p:cond delay="0"/>
                                  </p:stCondLst>
                                  <p:childTnLst>
                                    <p:set>
                                      <p:cBhvr>
                                        <p:cTn id="115" dur="1" fill="hold">
                                          <p:stCondLst>
                                            <p:cond delay="0"/>
                                          </p:stCondLst>
                                        </p:cTn>
                                        <p:tgtEl>
                                          <p:spTgt spid="44"/>
                                        </p:tgtEl>
                                        <p:attrNameLst>
                                          <p:attrName>style.visibility</p:attrName>
                                        </p:attrNameLst>
                                      </p:cBhvr>
                                      <p:to>
                                        <p:strVal val="visible"/>
                                      </p:to>
                                    </p:set>
                                    <p:anim calcmode="lin" valueType="num">
                                      <p:cBhvr additive="base">
                                        <p:cTn id="116" dur="500" fill="hold"/>
                                        <p:tgtEl>
                                          <p:spTgt spid="44"/>
                                        </p:tgtEl>
                                        <p:attrNameLst>
                                          <p:attrName>ppt_x</p:attrName>
                                        </p:attrNameLst>
                                      </p:cBhvr>
                                      <p:tavLst>
                                        <p:tav tm="0">
                                          <p:val>
                                            <p:strVal val="#ppt_x"/>
                                          </p:val>
                                        </p:tav>
                                        <p:tav tm="100000">
                                          <p:val>
                                            <p:strVal val="#ppt_x"/>
                                          </p:val>
                                        </p:tav>
                                      </p:tavLst>
                                    </p:anim>
                                    <p:anim calcmode="lin" valueType="num">
                                      <p:cBhvr additive="base">
                                        <p:cTn id="117"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118" fill="hold">
                      <p:stCondLst>
                        <p:cond delay="indefinite"/>
                      </p:stCondLst>
                      <p:childTnLst>
                        <p:par>
                          <p:cTn id="119" fill="hold">
                            <p:stCondLst>
                              <p:cond delay="0"/>
                            </p:stCondLst>
                            <p:childTnLst>
                              <p:par>
                                <p:cTn id="120" presetID="2" presetClass="entr" presetSubtype="4" fill="hold" grpId="0" nodeType="clickEffect">
                                  <p:stCondLst>
                                    <p:cond delay="0"/>
                                  </p:stCondLst>
                                  <p:childTnLst>
                                    <p:set>
                                      <p:cBhvr>
                                        <p:cTn id="121" dur="1" fill="hold">
                                          <p:stCondLst>
                                            <p:cond delay="0"/>
                                          </p:stCondLst>
                                        </p:cTn>
                                        <p:tgtEl>
                                          <p:spTgt spid="45"/>
                                        </p:tgtEl>
                                        <p:attrNameLst>
                                          <p:attrName>style.visibility</p:attrName>
                                        </p:attrNameLst>
                                      </p:cBhvr>
                                      <p:to>
                                        <p:strVal val="visible"/>
                                      </p:to>
                                    </p:set>
                                    <p:anim calcmode="lin" valueType="num">
                                      <p:cBhvr additive="base">
                                        <p:cTn id="122" dur="500" fill="hold"/>
                                        <p:tgtEl>
                                          <p:spTgt spid="45"/>
                                        </p:tgtEl>
                                        <p:attrNameLst>
                                          <p:attrName>ppt_x</p:attrName>
                                        </p:attrNameLst>
                                      </p:cBhvr>
                                      <p:tavLst>
                                        <p:tav tm="0">
                                          <p:val>
                                            <p:strVal val="#ppt_x"/>
                                          </p:val>
                                        </p:tav>
                                        <p:tav tm="100000">
                                          <p:val>
                                            <p:strVal val="#ppt_x"/>
                                          </p:val>
                                        </p:tav>
                                      </p:tavLst>
                                    </p:anim>
                                    <p:anim calcmode="lin" valueType="num">
                                      <p:cBhvr additive="base">
                                        <p:cTn id="123"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9"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43" grpId="0" animBg="1"/>
      <p:bldP spid="44" grpId="0" animBg="1"/>
      <p:bldP spid="4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a:t>
            </a:r>
            <a:r>
              <a:rPr lang="de-DE" sz="2000" dirty="0"/>
              <a:t>3</a:t>
            </a:r>
            <a:r>
              <a:rPr lang="de-DE" sz="2000" dirty="0" smtClean="0"/>
              <a:t> Nr. 2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154487"/>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gem. § 29 Nr. 2 GKG die Klägerin und die Beklagte als 	</a:t>
            </a:r>
            <a:r>
              <a:rPr lang="de-DE" sz="2000" u="sng" dirty="0" smtClean="0"/>
              <a:t>Übernahmeschuldner</a:t>
            </a:r>
            <a:endParaRPr lang="de-DE" sz="2000" u="sng" dirty="0"/>
          </a:p>
        </p:txBody>
      </p:sp>
      <p:sp>
        <p:nvSpPr>
          <p:cNvPr id="16" name="Rectangle 1"/>
          <p:cNvSpPr>
            <a:spLocks noChangeArrowheads="1"/>
          </p:cNvSpPr>
          <p:nvPr/>
        </p:nvSpPr>
        <p:spPr bwMode="auto">
          <a:xfrm>
            <a:off x="1466388" y="4212400"/>
            <a:ext cx="10150979" cy="1938992"/>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Der von der Klägerin, als Antragsschuldner gem. § 22 I S.1 GKG, geleisteter Vorschuss ist 	auf die zu Kosten des Beklagten, im Rahmen der restlichen </a:t>
            </a:r>
            <a:r>
              <a:rPr lang="de-DE" sz="2000" dirty="0" err="1" smtClean="0"/>
              <a:t>Mithaft</a:t>
            </a:r>
            <a:r>
              <a:rPr lang="de-DE" sz="2000" dirty="0" smtClean="0"/>
              <a:t>, zu verrechnen. </a:t>
            </a:r>
            <a:r>
              <a:rPr lang="de-DE" sz="2000" dirty="0"/>
              <a:t>Die </a:t>
            </a:r>
            <a:r>
              <a:rPr lang="de-DE" sz="2000" dirty="0" smtClean="0"/>
              <a:t>	verbleibende </a:t>
            </a:r>
            <a:r>
              <a:rPr lang="de-DE" sz="2000" dirty="0"/>
              <a:t>Überzahlung wird gem.  § 29 Abs. 3 + 4 S.1 </a:t>
            </a:r>
            <a:r>
              <a:rPr lang="de-DE" sz="2000" dirty="0" err="1"/>
              <a:t>KostVfg</a:t>
            </a:r>
            <a:r>
              <a:rPr lang="de-DE" sz="2000" dirty="0"/>
              <a:t> über den </a:t>
            </a:r>
            <a:r>
              <a:rPr lang="de-DE" sz="2000" dirty="0" smtClean="0"/>
              <a:t>	Prozessbevollmächtigten (RA Nebel) </a:t>
            </a:r>
            <a:r>
              <a:rPr lang="de-DE" sz="2000" dirty="0"/>
              <a:t>mit </a:t>
            </a:r>
            <a:r>
              <a:rPr lang="de-DE" sz="2000" b="1" dirty="0" smtClean="0">
                <a:solidFill>
                  <a:srgbClr val="FF0000"/>
                </a:solidFill>
              </a:rPr>
              <a:t>Kost18</a:t>
            </a:r>
            <a:r>
              <a:rPr lang="de-DE" sz="2000" b="1" dirty="0" smtClean="0"/>
              <a:t> (</a:t>
            </a:r>
            <a:r>
              <a:rPr lang="de-DE" sz="2000" b="1" dirty="0" err="1" smtClean="0"/>
              <a:t>forumSTAR</a:t>
            </a:r>
            <a:r>
              <a:rPr lang="de-DE" sz="2000" b="1" dirty="0" smtClean="0"/>
              <a:t> Formular 3648)</a:t>
            </a:r>
            <a:r>
              <a:rPr lang="de-DE" sz="2000" dirty="0" smtClean="0"/>
              <a:t>, </a:t>
            </a:r>
            <a:r>
              <a:rPr lang="de-DE" sz="2000" dirty="0"/>
              <a:t>an </a:t>
            </a:r>
            <a:r>
              <a:rPr lang="de-DE" sz="2000" dirty="0" smtClean="0"/>
              <a:t>die</a:t>
            </a:r>
          </a:p>
          <a:p>
            <a:r>
              <a:rPr lang="de-DE" sz="2000" dirty="0" smtClean="0"/>
              <a:t>                Klägerin </a:t>
            </a:r>
            <a:r>
              <a:rPr lang="de-DE" sz="2000" dirty="0"/>
              <a:t>erstattet.    </a:t>
            </a:r>
          </a:p>
          <a:p>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162950"/>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203989" y="417926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1277825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21952" y="904441"/>
            <a:ext cx="10238282" cy="399846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dirty="0"/>
              <a:t>Herr Sonne, vertreten durch Rechtsanwalt Nebel, reicht Klage, gegen Frau Wolke ein, wegen einer Forderung in Höhe von 4.225,00 EUR ein. </a:t>
            </a:r>
          </a:p>
          <a:p>
            <a:r>
              <a:rPr lang="de-DE" sz="2000" dirty="0"/>
              <a:t>Es wird ein Termin zur mündlichen Verhandlung, durch den Richter, anberaumt und es ergeht folgender Beweisbeschluss: „Die Sachverständige Martina Gründlich soll zur Behauptung des Klägers vernommen werden und wird zum Termin geladen. Der Kläger hat einen hinreichenden Kostenvorschuss in Höhe von 300,00 EUR zu leisten.“</a:t>
            </a:r>
          </a:p>
          <a:p>
            <a:r>
              <a:rPr lang="de-DE" sz="2000" dirty="0"/>
              <a:t>Nach </a:t>
            </a:r>
            <a:r>
              <a:rPr lang="de-DE" sz="2000" dirty="0" err="1"/>
              <a:t>Beweissaufnahme</a:t>
            </a:r>
            <a:r>
              <a:rPr lang="de-DE" sz="2000" dirty="0"/>
              <a:t> und streitiger Verhandlung ergeht ein Urteil mit folgendem Tenor:</a:t>
            </a:r>
          </a:p>
          <a:p>
            <a:r>
              <a:rPr lang="de-DE" sz="2000" dirty="0"/>
              <a:t> „1. Es wird festgestellt, dass die Beklagte an den Kläger, zum Ausgleich aller </a:t>
            </a:r>
          </a:p>
          <a:p>
            <a:r>
              <a:rPr lang="de-DE" sz="2000" dirty="0"/>
              <a:t>   Forderungen, 4.225,00 EUR zahlt.</a:t>
            </a:r>
          </a:p>
          <a:p>
            <a:r>
              <a:rPr lang="de-DE" sz="2000" dirty="0"/>
              <a:t>…2. Die Beklagte hat die Kosten des Rechtsstreits zu tragen.“</a:t>
            </a:r>
          </a:p>
          <a:p>
            <a:r>
              <a:rPr lang="de-DE" sz="2000" dirty="0"/>
              <a:t> </a:t>
            </a:r>
          </a:p>
          <a:p>
            <a:r>
              <a:rPr lang="de-DE" sz="2000" dirty="0"/>
              <a:t>Die Sachverständige wird antragsgemäß in Höhe von 388,00 EUR entschädigt.</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3513081" y="4844229"/>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0944963">
            <a:off x="5419829" y="4906686"/>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Vorschuss-KR</a:t>
            </a:r>
          </a:p>
        </p:txBody>
      </p:sp>
      <p:sp>
        <p:nvSpPr>
          <p:cNvPr id="10" name="Gefaltete Ecke 9"/>
          <p:cNvSpPr/>
          <p:nvPr/>
        </p:nvSpPr>
        <p:spPr>
          <a:xfrm rot="215104">
            <a:off x="7123884" y="4949157"/>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Vorschuss-KR/</a:t>
            </a:r>
            <a:r>
              <a:rPr lang="de-DE" sz="2000" b="1" dirty="0" smtClean="0">
                <a:solidFill>
                  <a:schemeClr val="tx1"/>
                </a:solidFill>
                <a:latin typeface="MV Boli" panose="02000500030200090000" pitchFamily="2" charset="0"/>
                <a:cs typeface="MV Boli" panose="02000500030200090000" pitchFamily="2" charset="0"/>
              </a:rPr>
              <a:t>SV</a:t>
            </a:r>
            <a:endParaRPr lang="de-DE" sz="2800" b="1"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9434757" y="4964925"/>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smtClean="0">
                <a:solidFill>
                  <a:schemeClr val="tx1"/>
                </a:solidFill>
                <a:latin typeface="MV Boli" panose="02000500030200090000" pitchFamily="2" charset="0"/>
                <a:cs typeface="MV Boli" panose="02000500030200090000" pitchFamily="2" charset="0"/>
              </a:rPr>
              <a:t>3</a:t>
            </a:r>
            <a:endParaRPr lang="de-DE" sz="28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82880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fltVal val="0"/>
                                          </p:val>
                                        </p:tav>
                                        <p:tav tm="100000">
                                          <p:val>
                                            <p:strVal val="#ppt_h"/>
                                          </p:val>
                                        </p:tav>
                                      </p:tavLst>
                                    </p:anim>
                                    <p:animEffect transition="in" filter="fade">
                                      <p:cBhvr>
                                        <p:cTn id="45" dur="50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p:cTn id="50" dur="500" fill="hold"/>
                                        <p:tgtEl>
                                          <p:spTgt spid="12"/>
                                        </p:tgtEl>
                                        <p:attrNameLst>
                                          <p:attrName>ppt_w</p:attrName>
                                        </p:attrNameLst>
                                      </p:cBhvr>
                                      <p:tavLst>
                                        <p:tav tm="0">
                                          <p:val>
                                            <p:fltVal val="0"/>
                                          </p:val>
                                        </p:tav>
                                        <p:tav tm="100000">
                                          <p:val>
                                            <p:strVal val="#ppt_w"/>
                                          </p:val>
                                        </p:tav>
                                      </p:tavLst>
                                    </p:anim>
                                    <p:anim calcmode="lin" valueType="num">
                                      <p:cBhvr>
                                        <p:cTn id="51" dur="500" fill="hold"/>
                                        <p:tgtEl>
                                          <p:spTgt spid="12"/>
                                        </p:tgtEl>
                                        <p:attrNameLst>
                                          <p:attrName>ppt_h</p:attrName>
                                        </p:attrNameLst>
                                      </p:cBhvr>
                                      <p:tavLst>
                                        <p:tav tm="0">
                                          <p:val>
                                            <p:fltVal val="0"/>
                                          </p:val>
                                        </p:tav>
                                        <p:tav tm="100000">
                                          <p:val>
                                            <p:strVal val="#ppt_h"/>
                                          </p:val>
                                        </p:tav>
                                      </p:tavLst>
                                    </p:anim>
                                    <p:animEffect transition="in" filter="fade">
                                      <p:cBhvr>
                                        <p:cTn id="5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9" grpId="0" animBg="1"/>
      <p:bldP spid="10"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zu</a:t>
            </a:r>
            <a:endParaRPr lang="de-DE" sz="2000" b="1" u="sng"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473361" y="3501996"/>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4225,00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483,00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483,00</a:t>
            </a:r>
            <a:endParaRPr lang="de-DE" b="1" dirty="0">
              <a:solidFill>
                <a:schemeClr val="tx1"/>
              </a:solidFill>
            </a:endParaRPr>
          </a:p>
        </p:txBody>
      </p:sp>
    </p:spTree>
    <p:extLst>
      <p:ext uri="{BB962C8B-B14F-4D97-AF65-F5344CB8AC3E}">
        <p14:creationId xmlns:p14="http://schemas.microsoft.com/office/powerpoint/2010/main" val="408312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Kläger</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a:t>Gem.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483,00 </a:t>
            </a:r>
            <a:r>
              <a:rPr lang="de-DE" sz="2000" dirty="0"/>
              <a:t>EUR zu fordern. Sie wird gem. §§ 4 Abs. 2, 15 Abs. 1 und 26 Abs. 1 + 6 </a:t>
            </a:r>
            <a:r>
              <a:rPr lang="de-DE" sz="2000" dirty="0" err="1"/>
              <a:t>KostVfg</a:t>
            </a:r>
            <a:r>
              <a:rPr lang="de-DE" sz="2000" dirty="0"/>
              <a:t> über den Prozessbevollmächtigten des Klägers 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2700861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 Beweisbeschluss Sachverständige</a:t>
            </a: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9005</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Vorschuss Sachverständige</a:t>
            </a:r>
          </a:p>
          <a:p>
            <a:pPr algn="ctr"/>
            <a:r>
              <a:rPr lang="de-DE" b="1" dirty="0">
                <a:solidFill>
                  <a:schemeClr val="tx1"/>
                </a:solidFill>
                <a:latin typeface="Calibri" panose="020F0502020204030204" pitchFamily="34" charset="0"/>
                <a:cs typeface="Times New Roman" panose="02020603050405020304" pitchFamily="18" charset="0"/>
              </a:rPr>
              <a:t>Gründlich </a:t>
            </a:r>
            <a:endParaRPr lang="de-DE" dirty="0">
              <a:solidFill>
                <a:schemeClr val="tx1"/>
              </a:solidFill>
            </a:endParaRPr>
          </a:p>
        </p:txBody>
      </p:sp>
      <p:sp>
        <p:nvSpPr>
          <p:cNvPr id="4" name="Rechteck 3"/>
          <p:cNvSpPr/>
          <p:nvPr/>
        </p:nvSpPr>
        <p:spPr>
          <a:xfrm>
            <a:off x="6787724" y="3541148"/>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300,00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300,00</a:t>
            </a:r>
            <a:endParaRPr lang="de-DE" b="1" dirty="0">
              <a:solidFill>
                <a:schemeClr val="tx1"/>
              </a:solidFill>
            </a:endParaRPr>
          </a:p>
        </p:txBody>
      </p:sp>
    </p:spTree>
    <p:extLst>
      <p:ext uri="{BB962C8B-B14F-4D97-AF65-F5344CB8AC3E}">
        <p14:creationId xmlns:p14="http://schemas.microsoft.com/office/powerpoint/2010/main" val="2523756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 calcmode="lin" valueType="num">
                                      <p:cBhvr additive="base">
                                        <p:cTn id="2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 calcmode="lin" valueType="num">
                                      <p:cBhvr additive="base">
                                        <p:cTn id="45" dur="500" fill="hold"/>
                                        <p:tgtEl>
                                          <p:spTgt spid="17"/>
                                        </p:tgtEl>
                                        <p:attrNameLst>
                                          <p:attrName>ppt_x</p:attrName>
                                        </p:attrNameLst>
                                      </p:cBhvr>
                                      <p:tavLst>
                                        <p:tav tm="0">
                                          <p:val>
                                            <p:strVal val="#ppt_x"/>
                                          </p:val>
                                        </p:tav>
                                        <p:tav tm="100000">
                                          <p:val>
                                            <p:strVal val="#ppt_x"/>
                                          </p:val>
                                        </p:tav>
                                      </p:tavLst>
                                    </p:anim>
                                    <p:anim calcmode="lin" valueType="num">
                                      <p:cBhvr additive="base">
                                        <p:cTn id="4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3" grpId="0" animBg="1"/>
      <p:bldP spid="15" grpId="0" animBg="1"/>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3"/>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Fälligkeit der Sachverständigenauslagen tritt gem. § 9 Abs. 2 GKG mit Erlass einer </a:t>
            </a:r>
            <a:r>
              <a:rPr lang="de-DE" sz="2000" dirty="0" smtClean="0"/>
              <a:t>	Kostenentscheidung </a:t>
            </a:r>
            <a:r>
              <a:rPr lang="de-DE" sz="2000" dirty="0"/>
              <a:t>oder bei anderweitiger Verfahrensbeendigung ein.</a:t>
            </a: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 Beweisbeschluss Sachverständige</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Kläger</a:t>
            </a:r>
            <a:r>
              <a:rPr lang="de-DE" sz="2000" dirty="0" smtClean="0"/>
              <a:t>  </a:t>
            </a:r>
            <a:r>
              <a:rPr lang="de-DE" sz="2000" b="1" dirty="0" smtClean="0"/>
              <a:t>gem. </a:t>
            </a:r>
            <a:r>
              <a:rPr lang="de-DE" sz="2000" b="1" dirty="0"/>
              <a:t>§ 17 Abs. 1 S. 1 GKG</a:t>
            </a:r>
          </a:p>
        </p:txBody>
      </p:sp>
      <p:sp>
        <p:nvSpPr>
          <p:cNvPr id="16" name="Rectangle 1"/>
          <p:cNvSpPr>
            <a:spLocks noChangeArrowheads="1"/>
          </p:cNvSpPr>
          <p:nvPr/>
        </p:nvSpPr>
        <p:spPr bwMode="auto">
          <a:xfrm>
            <a:off x="1466394" y="3899650"/>
            <a:ext cx="10150979" cy="163121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Die </a:t>
            </a:r>
            <a:r>
              <a:rPr lang="de-DE" sz="2000" dirty="0"/>
              <a:t>Einforderung erfolgt im Wege des Kostenvorschusses mittels Kostennachricht </a:t>
            </a:r>
            <a:r>
              <a:rPr lang="de-DE" sz="2000" dirty="0" smtClean="0"/>
              <a:t>	Kost40 gem</a:t>
            </a:r>
            <a:r>
              <a:rPr lang="de-DE" sz="2000" dirty="0"/>
              <a:t>. §§ 4 Abs. 2</a:t>
            </a:r>
            <a:r>
              <a:rPr lang="de-DE" sz="2000" dirty="0" smtClean="0"/>
              <a:t>, 15 </a:t>
            </a:r>
            <a:r>
              <a:rPr lang="de-DE" sz="2000" dirty="0"/>
              <a:t>Abs. 1 und 26 Abs. 1 + 6 </a:t>
            </a:r>
            <a:r>
              <a:rPr lang="de-DE" sz="2000" dirty="0" err="1"/>
              <a:t>KostVfg</a:t>
            </a:r>
            <a:r>
              <a:rPr lang="de-DE" sz="2000" dirty="0"/>
              <a:t> über den </a:t>
            </a:r>
            <a:r>
              <a:rPr lang="de-DE" sz="2000" dirty="0" smtClean="0"/>
              <a:t>	Prozessbevollmächtigten des </a:t>
            </a:r>
            <a:r>
              <a:rPr lang="de-DE" sz="2000" dirty="0"/>
              <a:t>Klägers, RA </a:t>
            </a:r>
            <a:r>
              <a:rPr lang="de-DE" sz="2000" dirty="0" smtClean="0"/>
              <a:t>Nebel. Der </a:t>
            </a:r>
            <a:r>
              <a:rPr lang="de-DE" sz="2000" dirty="0"/>
              <a:t>Beweisbeschluss enthält </a:t>
            </a:r>
            <a:r>
              <a:rPr lang="de-DE" sz="2000" u="sng" dirty="0"/>
              <a:t>keine</a:t>
            </a:r>
            <a:r>
              <a:rPr lang="de-DE" sz="2000" dirty="0"/>
              <a:t> </a:t>
            </a:r>
            <a:r>
              <a:rPr lang="de-DE" sz="2000" dirty="0" smtClean="0"/>
              <a:t>	Zahlungsfrist</a:t>
            </a:r>
            <a:r>
              <a:rPr lang="de-DE" sz="2000" dirty="0"/>
              <a:t>, so dass die </a:t>
            </a:r>
            <a:r>
              <a:rPr lang="de-DE" sz="2000" dirty="0" smtClean="0"/>
              <a:t>Kostenrechnung gem</a:t>
            </a:r>
            <a:r>
              <a:rPr lang="de-DE" sz="2000" dirty="0"/>
              <a:t>. § 26 </a:t>
            </a:r>
            <a:r>
              <a:rPr lang="de-DE" sz="2000" dirty="0" smtClean="0"/>
              <a:t>Abs</a:t>
            </a:r>
            <a:r>
              <a:rPr lang="de-DE" sz="2000" dirty="0"/>
              <a:t>. 3 </a:t>
            </a:r>
            <a:r>
              <a:rPr lang="de-DE" sz="2000" dirty="0" err="1" smtClean="0"/>
              <a:t>KostVfg</a:t>
            </a:r>
            <a:r>
              <a:rPr lang="de-DE" sz="2000" dirty="0" smtClean="0"/>
              <a:t> </a:t>
            </a:r>
            <a:r>
              <a:rPr lang="de-DE" sz="2000" u="sng" dirty="0" smtClean="0"/>
              <a:t>nicht</a:t>
            </a:r>
            <a:r>
              <a:rPr lang="de-DE" sz="2000" dirty="0" smtClean="0"/>
              <a:t> 	unterbleiben </a:t>
            </a:r>
            <a:r>
              <a:rPr lang="de-DE" sz="2000" dirty="0"/>
              <a:t>kann.</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3" y="2364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2" y="3938641"/>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824096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3039967269"/>
              </p:ext>
            </p:extLst>
          </p:nvPr>
        </p:nvGraphicFramePr>
        <p:xfrm>
          <a:off x="1471941" y="2075231"/>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47610"/>
            <a:ext cx="2360799" cy="6496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Verfahren im allgemeinen</a:t>
            </a:r>
            <a:endParaRPr lang="de-DE" b="1" dirty="0">
              <a:solidFill>
                <a:schemeClr val="tx1"/>
              </a:solidFill>
              <a:latin typeface="Calibri" panose="020F0502020204030204" pitchFamily="34" charset="0"/>
              <a:cs typeface="Times New Roman" panose="02020603050405020304" pitchFamily="18" charset="0"/>
            </a:endParaRPr>
          </a:p>
          <a:p>
            <a:pPr algn="ctr"/>
            <a:endParaRPr lang="de-DE" dirty="0">
              <a:solidFill>
                <a:schemeClr val="tx1"/>
              </a:solidFill>
            </a:endParaRPr>
          </a:p>
        </p:txBody>
      </p:sp>
      <p:sp>
        <p:nvSpPr>
          <p:cNvPr id="4" name="Rechteck 3"/>
          <p:cNvSpPr/>
          <p:nvPr/>
        </p:nvSpPr>
        <p:spPr>
          <a:xfrm>
            <a:off x="5245464" y="3541068"/>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4225,00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91112"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483,00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voll/keine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603974" y="5016426"/>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554029" y="5003618"/>
            <a:ext cx="1871354"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871,00</a:t>
            </a:r>
            <a:endParaRPr lang="de-DE" b="1" dirty="0">
              <a:solidFill>
                <a:schemeClr val="tx1"/>
              </a:solidFill>
            </a:endParaRPr>
          </a:p>
        </p:txBody>
      </p:sp>
      <p:sp>
        <p:nvSpPr>
          <p:cNvPr id="18" name="Rechteck 17"/>
          <p:cNvSpPr/>
          <p:nvPr/>
        </p:nvSpPr>
        <p:spPr>
          <a:xfrm>
            <a:off x="1475047" y="4338119"/>
            <a:ext cx="912289" cy="3020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9005</a:t>
            </a:r>
            <a:endParaRPr lang="de-DE" b="1" dirty="0">
              <a:solidFill>
                <a:schemeClr val="tx1"/>
              </a:solidFill>
            </a:endParaRPr>
          </a:p>
        </p:txBody>
      </p:sp>
      <p:sp>
        <p:nvSpPr>
          <p:cNvPr id="19" name="Rechteck 18"/>
          <p:cNvSpPr/>
          <p:nvPr/>
        </p:nvSpPr>
        <p:spPr>
          <a:xfrm>
            <a:off x="2660436" y="4226714"/>
            <a:ext cx="2360799" cy="73462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Auslagen für Sachverständige</a:t>
            </a:r>
            <a:endParaRPr lang="de-DE" b="1" dirty="0">
              <a:solidFill>
                <a:schemeClr val="tx1"/>
              </a:solidFill>
              <a:latin typeface="Calibri" panose="020F0502020204030204" pitchFamily="34" charset="0"/>
              <a:cs typeface="Times New Roman" panose="02020603050405020304" pitchFamily="18" charset="0"/>
            </a:endParaRPr>
          </a:p>
          <a:p>
            <a:pPr algn="ctr"/>
            <a:r>
              <a:rPr lang="de-DE" b="1" dirty="0">
                <a:solidFill>
                  <a:schemeClr val="tx1"/>
                </a:solidFill>
                <a:latin typeface="Calibri" panose="020F0502020204030204" pitchFamily="34" charset="0"/>
                <a:cs typeface="Times New Roman" panose="02020603050405020304" pitchFamily="18" charset="0"/>
              </a:rPr>
              <a:t>Gründlich </a:t>
            </a:r>
            <a:endParaRPr lang="de-DE" dirty="0">
              <a:solidFill>
                <a:schemeClr val="tx1"/>
              </a:solidFill>
            </a:endParaRPr>
          </a:p>
        </p:txBody>
      </p:sp>
      <p:sp>
        <p:nvSpPr>
          <p:cNvPr id="20" name="Rechteck 19"/>
          <p:cNvSpPr/>
          <p:nvPr/>
        </p:nvSpPr>
        <p:spPr>
          <a:xfrm>
            <a:off x="6868401" y="4426845"/>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388,00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2" name="Rechteck 21"/>
          <p:cNvSpPr/>
          <p:nvPr/>
        </p:nvSpPr>
        <p:spPr>
          <a:xfrm>
            <a:off x="8511015" y="4374348"/>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voll/keine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1" name="Gefaltete Ecke 20"/>
          <p:cNvSpPr/>
          <p:nvPr/>
        </p:nvSpPr>
        <p:spPr>
          <a:xfrm rot="21054758">
            <a:off x="963592" y="4727876"/>
            <a:ext cx="1582148" cy="157811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Summe die tatsächlich erstattet wurde!</a:t>
            </a:r>
            <a:endParaRPr lang="de-DE"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831409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 calcmode="lin" valueType="num">
                                      <p:cBhvr additive="base">
                                        <p:cTn id="49" dur="500" fill="hold"/>
                                        <p:tgtEl>
                                          <p:spTgt spid="18"/>
                                        </p:tgtEl>
                                        <p:attrNameLst>
                                          <p:attrName>ppt_x</p:attrName>
                                        </p:attrNameLst>
                                      </p:cBhvr>
                                      <p:tavLst>
                                        <p:tav tm="0">
                                          <p:val>
                                            <p:strVal val="#ppt_x"/>
                                          </p:val>
                                        </p:tav>
                                        <p:tav tm="100000">
                                          <p:val>
                                            <p:strVal val="#ppt_x"/>
                                          </p:val>
                                        </p:tav>
                                      </p:tavLst>
                                    </p:anim>
                                    <p:anim calcmode="lin" valueType="num">
                                      <p:cBhvr additive="base">
                                        <p:cTn id="5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500" fill="hold"/>
                                        <p:tgtEl>
                                          <p:spTgt spid="19"/>
                                        </p:tgtEl>
                                        <p:attrNameLst>
                                          <p:attrName>ppt_x</p:attrName>
                                        </p:attrNameLst>
                                      </p:cBhvr>
                                      <p:tavLst>
                                        <p:tav tm="0">
                                          <p:val>
                                            <p:strVal val="#ppt_x"/>
                                          </p:val>
                                        </p:tav>
                                        <p:tav tm="100000">
                                          <p:val>
                                            <p:strVal val="#ppt_x"/>
                                          </p:val>
                                        </p:tav>
                                      </p:tavLst>
                                    </p:anim>
                                    <p:anim calcmode="lin" valueType="num">
                                      <p:cBhvr additive="base">
                                        <p:cTn id="5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0">
                                            <p:txEl>
                                              <p:pRg st="0" end="0"/>
                                            </p:txEl>
                                          </p:spTgt>
                                        </p:tgtEl>
                                        <p:attrNameLst>
                                          <p:attrName>style.visibility</p:attrName>
                                        </p:attrNameLst>
                                      </p:cBhvr>
                                      <p:to>
                                        <p:strVal val="visible"/>
                                      </p:to>
                                    </p:set>
                                    <p:anim calcmode="lin" valueType="num">
                                      <p:cBhvr additive="base">
                                        <p:cTn id="65"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2"/>
                                        </p:tgtEl>
                                        <p:attrNameLst>
                                          <p:attrName>style.visibility</p:attrName>
                                        </p:attrNameLst>
                                      </p:cBhvr>
                                      <p:to>
                                        <p:strVal val="visible"/>
                                      </p:to>
                                    </p:set>
                                    <p:anim calcmode="lin" valueType="num">
                                      <p:cBhvr additive="base">
                                        <p:cTn id="71" dur="500" fill="hold"/>
                                        <p:tgtEl>
                                          <p:spTgt spid="22"/>
                                        </p:tgtEl>
                                        <p:attrNameLst>
                                          <p:attrName>ppt_x</p:attrName>
                                        </p:attrNameLst>
                                      </p:cBhvr>
                                      <p:tavLst>
                                        <p:tav tm="0">
                                          <p:val>
                                            <p:strVal val="#ppt_x"/>
                                          </p:val>
                                        </p:tav>
                                        <p:tav tm="100000">
                                          <p:val>
                                            <p:strVal val="#ppt_x"/>
                                          </p:val>
                                        </p:tav>
                                      </p:tavLst>
                                    </p:anim>
                                    <p:anim calcmode="lin" valueType="num">
                                      <p:cBhvr additive="base">
                                        <p:cTn id="7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5"/>
                                        </p:tgtEl>
                                        <p:attrNameLst>
                                          <p:attrName>style.visibility</p:attrName>
                                        </p:attrNameLst>
                                      </p:cBhvr>
                                      <p:to>
                                        <p:strVal val="visible"/>
                                      </p:to>
                                    </p:set>
                                    <p:anim calcmode="lin" valueType="num">
                                      <p:cBhvr additive="base">
                                        <p:cTn id="77" dur="500" fill="hold"/>
                                        <p:tgtEl>
                                          <p:spTgt spid="15"/>
                                        </p:tgtEl>
                                        <p:attrNameLst>
                                          <p:attrName>ppt_x</p:attrName>
                                        </p:attrNameLst>
                                      </p:cBhvr>
                                      <p:tavLst>
                                        <p:tav tm="0">
                                          <p:val>
                                            <p:strVal val="#ppt_x"/>
                                          </p:val>
                                        </p:tav>
                                        <p:tav tm="100000">
                                          <p:val>
                                            <p:strVal val="#ppt_x"/>
                                          </p:val>
                                        </p:tav>
                                      </p:tavLst>
                                    </p:anim>
                                    <p:anim calcmode="lin" valueType="num">
                                      <p:cBhvr additive="base">
                                        <p:cTn id="7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7"/>
                                        </p:tgtEl>
                                        <p:attrNameLst>
                                          <p:attrName>style.visibility</p:attrName>
                                        </p:attrNameLst>
                                      </p:cBhvr>
                                      <p:to>
                                        <p:strVal val="visible"/>
                                      </p:to>
                                    </p:set>
                                    <p:anim calcmode="lin" valueType="num">
                                      <p:cBhvr additive="base">
                                        <p:cTn id="83" dur="500" fill="hold"/>
                                        <p:tgtEl>
                                          <p:spTgt spid="17"/>
                                        </p:tgtEl>
                                        <p:attrNameLst>
                                          <p:attrName>ppt_x</p:attrName>
                                        </p:attrNameLst>
                                      </p:cBhvr>
                                      <p:tavLst>
                                        <p:tav tm="0">
                                          <p:val>
                                            <p:strVal val="#ppt_x"/>
                                          </p:val>
                                        </p:tav>
                                        <p:tav tm="100000">
                                          <p:val>
                                            <p:strVal val="#ppt_x"/>
                                          </p:val>
                                        </p:tav>
                                      </p:tavLst>
                                    </p:anim>
                                    <p:anim calcmode="lin" valueType="num">
                                      <p:cBhvr additive="base">
                                        <p:cTn id="8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53" presetClass="entr" presetSubtype="16" fill="hold" grpId="0" nodeType="clickEffect">
                                  <p:stCondLst>
                                    <p:cond delay="0"/>
                                  </p:stCondLst>
                                  <p:childTnLst>
                                    <p:set>
                                      <p:cBhvr>
                                        <p:cTn id="88" dur="1" fill="hold">
                                          <p:stCondLst>
                                            <p:cond delay="0"/>
                                          </p:stCondLst>
                                        </p:cTn>
                                        <p:tgtEl>
                                          <p:spTgt spid="21"/>
                                        </p:tgtEl>
                                        <p:attrNameLst>
                                          <p:attrName>style.visibility</p:attrName>
                                        </p:attrNameLst>
                                      </p:cBhvr>
                                      <p:to>
                                        <p:strVal val="visible"/>
                                      </p:to>
                                    </p:set>
                                    <p:anim calcmode="lin" valueType="num">
                                      <p:cBhvr>
                                        <p:cTn id="89" dur="500" fill="hold"/>
                                        <p:tgtEl>
                                          <p:spTgt spid="21"/>
                                        </p:tgtEl>
                                        <p:attrNameLst>
                                          <p:attrName>ppt_w</p:attrName>
                                        </p:attrNameLst>
                                      </p:cBhvr>
                                      <p:tavLst>
                                        <p:tav tm="0">
                                          <p:val>
                                            <p:fltVal val="0"/>
                                          </p:val>
                                        </p:tav>
                                        <p:tav tm="100000">
                                          <p:val>
                                            <p:strVal val="#ppt_w"/>
                                          </p:val>
                                        </p:tav>
                                      </p:tavLst>
                                    </p:anim>
                                    <p:anim calcmode="lin" valueType="num">
                                      <p:cBhvr>
                                        <p:cTn id="90" dur="500" fill="hold"/>
                                        <p:tgtEl>
                                          <p:spTgt spid="21"/>
                                        </p:tgtEl>
                                        <p:attrNameLst>
                                          <p:attrName>ppt_h</p:attrName>
                                        </p:attrNameLst>
                                      </p:cBhvr>
                                      <p:tavLst>
                                        <p:tav tm="0">
                                          <p:val>
                                            <p:fltVal val="0"/>
                                          </p:val>
                                        </p:tav>
                                        <p:tav tm="100000">
                                          <p:val>
                                            <p:strVal val="#ppt_h"/>
                                          </p:val>
                                        </p:tav>
                                      </p:tavLst>
                                    </p:anim>
                                    <p:animEffect transition="in" filter="fade">
                                      <p:cBhvr>
                                        <p:cTn id="9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8" grpId="0" animBg="1"/>
      <p:bldP spid="19" grpId="0" animBg="1"/>
      <p:bldP spid="20" grpId="0" animBg="1"/>
      <p:bldP spid="22" grpId="0" animBg="1"/>
      <p:bldP spid="2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 871,00 EUR</a:t>
            </a:r>
            <a:endParaRPr lang="de-DE" dirty="0"/>
          </a:p>
        </p:txBody>
      </p:sp>
      <p:sp>
        <p:nvSpPr>
          <p:cNvPr id="13" name="Rectangle 1"/>
          <p:cNvSpPr>
            <a:spLocks noChangeArrowheads="1"/>
          </p:cNvSpPr>
          <p:nvPr/>
        </p:nvSpPr>
        <p:spPr bwMode="auto">
          <a:xfrm>
            <a:off x="3805072" y="256130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783,00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  0,00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783,00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783,00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1" name="Gruppieren 30"/>
          <p:cNvGrpSpPr/>
          <p:nvPr/>
        </p:nvGrpSpPr>
        <p:grpSpPr>
          <a:xfrm>
            <a:off x="6896662" y="2263225"/>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783,00 EUR</a:t>
              </a:r>
              <a:endParaRPr lang="de-DE" dirty="0"/>
            </a:p>
          </p:txBody>
        </p:sp>
      </p:grpSp>
      <p:grpSp>
        <p:nvGrpSpPr>
          <p:cNvPr id="34" name="Gruppieren 33"/>
          <p:cNvGrpSpPr/>
          <p:nvPr/>
        </p:nvGrpSpPr>
        <p:grpSpPr>
          <a:xfrm>
            <a:off x="6921011" y="2874175"/>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88,00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29" name="Gefaltete Ecke 28"/>
          <p:cNvSpPr/>
          <p:nvPr/>
        </p:nvSpPr>
        <p:spPr>
          <a:xfrm>
            <a:off x="3494266" y="313527"/>
            <a:ext cx="1236183" cy="1201351"/>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871,00 €</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cxnSp>
        <p:nvCxnSpPr>
          <p:cNvPr id="30" name="Gerade Verbindung mit Pfeil 29"/>
          <p:cNvCxnSpPr/>
          <p:nvPr/>
        </p:nvCxnSpPr>
        <p:spPr>
          <a:xfrm flipV="1">
            <a:off x="5333740" y="2677730"/>
            <a:ext cx="1633905" cy="1041913"/>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 name="Rechteckige Legende 36"/>
          <p:cNvSpPr/>
          <p:nvPr/>
        </p:nvSpPr>
        <p:spPr>
          <a:xfrm>
            <a:off x="8834378" y="3597985"/>
            <a:ext cx="2727701" cy="612648"/>
          </a:xfrm>
          <a:prstGeom prst="wedgeRectCallout">
            <a:avLst>
              <a:gd name="adj1" fmla="val 4394"/>
              <a:gd name="adj2" fmla="val -96872"/>
            </a:avLst>
          </a:prstGeom>
          <a:solidFill>
            <a:schemeClr val="accent4">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u="sng" dirty="0" smtClean="0">
                <a:solidFill>
                  <a:schemeClr val="tx1"/>
                </a:solidFill>
              </a:rPr>
              <a:t>Zweitschuldnerrechnung</a:t>
            </a:r>
            <a:r>
              <a:rPr lang="de-DE" sz="1600" dirty="0" smtClean="0">
                <a:solidFill>
                  <a:schemeClr val="tx1"/>
                </a:solidFill>
              </a:rPr>
              <a:t> über diesen Betrag möglich !!</a:t>
            </a:r>
            <a:endParaRPr lang="de-DE" sz="1600" dirty="0">
              <a:solidFill>
                <a:schemeClr val="tx1"/>
              </a:solidFill>
            </a:endParaRPr>
          </a:p>
        </p:txBody>
      </p:sp>
      <p:sp>
        <p:nvSpPr>
          <p:cNvPr id="38" name="Gefaltete Ecke 37"/>
          <p:cNvSpPr/>
          <p:nvPr/>
        </p:nvSpPr>
        <p:spPr>
          <a:xfrm>
            <a:off x="4565981" y="4792921"/>
            <a:ext cx="1236183" cy="1201351"/>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871,00 €</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-783 € =</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88 €</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043141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 calcmode="lin" valueType="num">
                                      <p:cBhvr additive="base">
                                        <p:cTn id="55" dur="500" fill="hold"/>
                                        <p:tgtEl>
                                          <p:spTgt spid="31"/>
                                        </p:tgtEl>
                                        <p:attrNameLst>
                                          <p:attrName>ppt_x</p:attrName>
                                        </p:attrNameLst>
                                      </p:cBhvr>
                                      <p:tavLst>
                                        <p:tav tm="0">
                                          <p:val>
                                            <p:strVal val="#ppt_x"/>
                                          </p:val>
                                        </p:tav>
                                        <p:tav tm="100000">
                                          <p:val>
                                            <p:strVal val="#ppt_x"/>
                                          </p:val>
                                        </p:tav>
                                      </p:tavLst>
                                    </p:anim>
                                    <p:anim calcmode="lin" valueType="num">
                                      <p:cBhvr additive="base">
                                        <p:cTn id="5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 calcmode="lin" valueType="num">
                                      <p:cBhvr additive="base">
                                        <p:cTn id="61" dur="500" fill="hold"/>
                                        <p:tgtEl>
                                          <p:spTgt spid="34"/>
                                        </p:tgtEl>
                                        <p:attrNameLst>
                                          <p:attrName>ppt_x</p:attrName>
                                        </p:attrNameLst>
                                      </p:cBhvr>
                                      <p:tavLst>
                                        <p:tav tm="0">
                                          <p:val>
                                            <p:strVal val="#ppt_x"/>
                                          </p:val>
                                        </p:tav>
                                        <p:tav tm="100000">
                                          <p:val>
                                            <p:strVal val="#ppt_x"/>
                                          </p:val>
                                        </p:tav>
                                      </p:tavLst>
                                    </p:anim>
                                    <p:anim calcmode="lin" valueType="num">
                                      <p:cBhvr additive="base">
                                        <p:cTn id="6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nodeType="clickEffect">
                                  <p:stCondLst>
                                    <p:cond delay="0"/>
                                  </p:stCondLst>
                                  <p:childTnLst>
                                    <p:set>
                                      <p:cBhvr>
                                        <p:cTn id="66" dur="1" fill="hold">
                                          <p:stCondLst>
                                            <p:cond delay="0"/>
                                          </p:stCondLst>
                                        </p:cTn>
                                        <p:tgtEl>
                                          <p:spTgt spid="30"/>
                                        </p:tgtEl>
                                        <p:attrNameLst>
                                          <p:attrName>style.visibility</p:attrName>
                                        </p:attrNameLst>
                                      </p:cBhvr>
                                      <p:to>
                                        <p:strVal val="visible"/>
                                      </p:to>
                                    </p:set>
                                    <p:anim calcmode="lin" valueType="num">
                                      <p:cBhvr>
                                        <p:cTn id="67" dur="500" fill="hold"/>
                                        <p:tgtEl>
                                          <p:spTgt spid="30"/>
                                        </p:tgtEl>
                                        <p:attrNameLst>
                                          <p:attrName>ppt_w</p:attrName>
                                        </p:attrNameLst>
                                      </p:cBhvr>
                                      <p:tavLst>
                                        <p:tav tm="0">
                                          <p:val>
                                            <p:fltVal val="0"/>
                                          </p:val>
                                        </p:tav>
                                        <p:tav tm="100000">
                                          <p:val>
                                            <p:strVal val="#ppt_w"/>
                                          </p:val>
                                        </p:tav>
                                      </p:tavLst>
                                    </p:anim>
                                    <p:anim calcmode="lin" valueType="num">
                                      <p:cBhvr>
                                        <p:cTn id="68" dur="500" fill="hold"/>
                                        <p:tgtEl>
                                          <p:spTgt spid="30"/>
                                        </p:tgtEl>
                                        <p:attrNameLst>
                                          <p:attrName>ppt_h</p:attrName>
                                        </p:attrNameLst>
                                      </p:cBhvr>
                                      <p:tavLst>
                                        <p:tav tm="0">
                                          <p:val>
                                            <p:fltVal val="0"/>
                                          </p:val>
                                        </p:tav>
                                        <p:tav tm="100000">
                                          <p:val>
                                            <p:strVal val="#ppt_h"/>
                                          </p:val>
                                        </p:tav>
                                      </p:tavLst>
                                    </p:anim>
                                    <p:animEffect transition="in" filter="fade">
                                      <p:cBhvr>
                                        <p:cTn id="69" dur="500"/>
                                        <p:tgtEl>
                                          <p:spTgt spid="30"/>
                                        </p:tgtEl>
                                      </p:cBhvr>
                                    </p:animEffect>
                                  </p:childTnLst>
                                </p:cTn>
                              </p:par>
                            </p:childTnLst>
                          </p:cTn>
                        </p:par>
                      </p:childTnLst>
                    </p:cTn>
                  </p:par>
                  <p:par>
                    <p:cTn id="70" fill="hold">
                      <p:stCondLst>
                        <p:cond delay="indefinite"/>
                      </p:stCondLst>
                      <p:childTnLst>
                        <p:par>
                          <p:cTn id="71" fill="hold">
                            <p:stCondLst>
                              <p:cond delay="0"/>
                            </p:stCondLst>
                            <p:childTnLst>
                              <p:par>
                                <p:cTn id="72" presetID="21" presetClass="entr" presetSubtype="1" fill="hold" grpId="0" nodeType="clickEffect">
                                  <p:stCondLst>
                                    <p:cond delay="0"/>
                                  </p:stCondLst>
                                  <p:childTnLst>
                                    <p:set>
                                      <p:cBhvr>
                                        <p:cTn id="73" dur="1" fill="hold">
                                          <p:stCondLst>
                                            <p:cond delay="0"/>
                                          </p:stCondLst>
                                        </p:cTn>
                                        <p:tgtEl>
                                          <p:spTgt spid="37"/>
                                        </p:tgtEl>
                                        <p:attrNameLst>
                                          <p:attrName>style.visibility</p:attrName>
                                        </p:attrNameLst>
                                      </p:cBhvr>
                                      <p:to>
                                        <p:strVal val="visible"/>
                                      </p:to>
                                    </p:set>
                                    <p:animEffect transition="in" filter="wheel(1)">
                                      <p:cBhvr>
                                        <p:cTn id="74" dur="20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3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3 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gem. § 29 Nr. 1 GKG die Beklagte als Entscheidungsschuldnerin.</a:t>
            </a:r>
            <a:endParaRPr lang="de-DE" sz="2000" dirty="0"/>
          </a:p>
        </p:txBody>
      </p:sp>
      <p:sp>
        <p:nvSpPr>
          <p:cNvPr id="16" name="Rectangle 1"/>
          <p:cNvSpPr>
            <a:spLocks noChangeArrowheads="1"/>
          </p:cNvSpPr>
          <p:nvPr/>
        </p:nvSpPr>
        <p:spPr bwMode="auto">
          <a:xfrm>
            <a:off x="1466394" y="4076924"/>
            <a:ext cx="10150979" cy="1938992"/>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Der von dem Kläger, als Antragsschuldner gem. § 22 I S.1 GKG, geleisteter 	Vorschuss ist auf die zu Kosten der Beklagten, im Rahmen der </a:t>
            </a:r>
            <a:r>
              <a:rPr lang="de-DE" sz="2000" dirty="0" err="1" smtClean="0"/>
              <a:t>Mithaft</a:t>
            </a:r>
            <a:r>
              <a:rPr lang="de-DE" sz="2000" dirty="0" smtClean="0"/>
              <a:t>, zu 	verrechnen. </a:t>
            </a:r>
          </a:p>
          <a:p>
            <a:r>
              <a:rPr lang="de-DE" sz="2000" dirty="0"/>
              <a:t>	</a:t>
            </a:r>
            <a:r>
              <a:rPr lang="de-DE" sz="2000" dirty="0" smtClean="0"/>
              <a:t>Der offene Restbetrag wird im </a:t>
            </a:r>
            <a:r>
              <a:rPr lang="de-DE" sz="2000" dirty="0"/>
              <a:t>Wege </a:t>
            </a:r>
            <a:r>
              <a:rPr lang="de-DE" sz="2000" u="sng" dirty="0">
                <a:solidFill>
                  <a:srgbClr val="FF0000"/>
                </a:solidFill>
              </a:rPr>
              <a:t>der Sollstellung</a:t>
            </a:r>
            <a:r>
              <a:rPr lang="de-DE" sz="2000" dirty="0">
                <a:solidFill>
                  <a:srgbClr val="FF0000"/>
                </a:solidFill>
              </a:rPr>
              <a:t> </a:t>
            </a:r>
            <a:r>
              <a:rPr lang="de-DE" sz="2000" dirty="0"/>
              <a:t>gem. §§ 4 Abs. 2, 15 Abs. 1 </a:t>
            </a:r>
          </a:p>
          <a:p>
            <a:r>
              <a:rPr lang="de-DE" sz="2000" dirty="0"/>
              <a:t>	und 25 </a:t>
            </a:r>
            <a:r>
              <a:rPr lang="de-DE" sz="2000" dirty="0" err="1"/>
              <a:t>KostVfg</a:t>
            </a:r>
            <a:r>
              <a:rPr lang="de-DE" sz="2000" dirty="0"/>
              <a:t> mit </a:t>
            </a:r>
            <a:r>
              <a:rPr lang="de-DE" sz="2000" dirty="0" smtClean="0"/>
              <a:t>Kost23 von der Beklagten erfordert.</a:t>
            </a:r>
            <a:endParaRPr lang="de-DE" sz="2000" dirty="0"/>
          </a:p>
          <a:p>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162950"/>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1" y="4053978"/>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497522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14203" y="904440"/>
            <a:ext cx="10238282" cy="399846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a:t>Frau See, vertreten durch Rechtsanwalt Kahn, reicht Klage, gegen Herrn Meer ein, wegen einer Forderung in Höhe von 10.466,00 EUR ein. </a:t>
            </a:r>
          </a:p>
          <a:p>
            <a:r>
              <a:rPr lang="de-DE" sz="2000"/>
              <a:t>Es wird ein Termin zur mündlichen Verhandlung, durch den Richter, anberaumt und es ergeht folgender Beweisbeschluss: „Der Sachverständige Günther Grund soll zur Behauptung der Klägerin vernommen werden und wird zum Termin geladen. Die Klägerin hat einen hinreichenden Kostenvorschuss in Höhe von 300,00 EUR zu leisten.“</a:t>
            </a:r>
          </a:p>
          <a:p>
            <a:r>
              <a:rPr lang="de-DE" sz="2000"/>
              <a:t>Nach Beweissaufnahme und streitiger Verhandlung ergeht ein Urteil mit folgendem Tenor:</a:t>
            </a:r>
          </a:p>
          <a:p>
            <a:r>
              <a:rPr lang="de-DE" sz="2000"/>
              <a:t> „1. Es wird festgestellt, dass der Beklagte an die Kläger, zum Ausgleich aller </a:t>
            </a:r>
          </a:p>
          <a:p>
            <a:r>
              <a:rPr lang="de-DE" sz="2000"/>
              <a:t>   Forderungen, 9.250,00 EUR zahlt.</a:t>
            </a:r>
          </a:p>
          <a:p>
            <a:r>
              <a:rPr lang="de-DE" sz="2000"/>
              <a:t>…2. Die Klägerin trägt 1/3 und der Beklagte trägt 2/3 der Kosten des Rechtsstreits.“</a:t>
            </a:r>
          </a:p>
          <a:p>
            <a:r>
              <a:rPr lang="de-DE" sz="2000"/>
              <a:t> </a:t>
            </a:r>
          </a:p>
          <a:p>
            <a:r>
              <a:rPr lang="de-DE" sz="2000"/>
              <a:t>Die Sachverständige wird antragsgemäß in Höhe von 438,00 EUR entschädigt.</a:t>
            </a:r>
          </a:p>
          <a:p>
            <a:r>
              <a:rPr lang="de-DE" sz="2000"/>
              <a:t> </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15052" y="288528"/>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5</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3513081" y="4844229"/>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0944963">
            <a:off x="5419829" y="4906686"/>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Vorschuss-KR</a:t>
            </a:r>
          </a:p>
        </p:txBody>
      </p:sp>
      <p:sp>
        <p:nvSpPr>
          <p:cNvPr id="10" name="Gefaltete Ecke 9"/>
          <p:cNvSpPr/>
          <p:nvPr/>
        </p:nvSpPr>
        <p:spPr>
          <a:xfrm rot="215104">
            <a:off x="7123884" y="4949157"/>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Vorschuss-KR/</a:t>
            </a:r>
            <a:r>
              <a:rPr lang="de-DE" sz="2000" b="1" dirty="0" smtClean="0">
                <a:solidFill>
                  <a:schemeClr val="tx1"/>
                </a:solidFill>
                <a:latin typeface="MV Boli" panose="02000500030200090000" pitchFamily="2" charset="0"/>
                <a:cs typeface="MV Boli" panose="02000500030200090000" pitchFamily="2" charset="0"/>
              </a:rPr>
              <a:t>SV</a:t>
            </a:r>
            <a:endParaRPr lang="de-DE" sz="2800" b="1"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9434757" y="4964925"/>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smtClean="0">
                <a:solidFill>
                  <a:schemeClr val="tx1"/>
                </a:solidFill>
                <a:latin typeface="MV Boli" panose="02000500030200090000" pitchFamily="2" charset="0"/>
                <a:cs typeface="MV Boli" panose="02000500030200090000" pitchFamily="2" charset="0"/>
              </a:rPr>
              <a:t>3</a:t>
            </a:r>
            <a:endParaRPr lang="de-DE" sz="28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641062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fltVal val="0"/>
                                          </p:val>
                                        </p:tav>
                                        <p:tav tm="100000">
                                          <p:val>
                                            <p:strVal val="#ppt_h"/>
                                          </p:val>
                                        </p:tav>
                                      </p:tavLst>
                                    </p:anim>
                                    <p:animEffect transition="in" filter="fade">
                                      <p:cBhvr>
                                        <p:cTn id="45" dur="500"/>
                                        <p:tgtEl>
                                          <p:spTgt spid="10"/>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p:cTn id="50" dur="500" fill="hold"/>
                                        <p:tgtEl>
                                          <p:spTgt spid="12"/>
                                        </p:tgtEl>
                                        <p:attrNameLst>
                                          <p:attrName>ppt_w</p:attrName>
                                        </p:attrNameLst>
                                      </p:cBhvr>
                                      <p:tavLst>
                                        <p:tav tm="0">
                                          <p:val>
                                            <p:fltVal val="0"/>
                                          </p:val>
                                        </p:tav>
                                        <p:tav tm="100000">
                                          <p:val>
                                            <p:strVal val="#ppt_w"/>
                                          </p:val>
                                        </p:tav>
                                      </p:tavLst>
                                    </p:anim>
                                    <p:anim calcmode="lin" valueType="num">
                                      <p:cBhvr>
                                        <p:cTn id="51" dur="500" fill="hold"/>
                                        <p:tgtEl>
                                          <p:spTgt spid="12"/>
                                        </p:tgtEl>
                                        <p:attrNameLst>
                                          <p:attrName>ppt_h</p:attrName>
                                        </p:attrNameLst>
                                      </p:cBhvr>
                                      <p:tavLst>
                                        <p:tav tm="0">
                                          <p:val>
                                            <p:fltVal val="0"/>
                                          </p:val>
                                        </p:tav>
                                        <p:tav tm="100000">
                                          <p:val>
                                            <p:strVal val="#ppt_h"/>
                                          </p:val>
                                        </p:tav>
                                      </p:tavLst>
                                    </p:anim>
                                    <p:animEffect transition="in" filter="fade">
                                      <p:cBhvr>
                                        <p:cTn id="5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9" grpId="0" animBg="1"/>
      <p:bldP spid="10"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2892043614"/>
              </p:ext>
            </p:extLst>
          </p:nvPr>
        </p:nvGraphicFramePr>
        <p:xfrm>
          <a:off x="1526458" y="2091891"/>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360352">
                  <a:extLst>
                    <a:ext uri="{9D8B030D-6E8A-4147-A177-3AD203B41FA5}">
                      <a16:colId xmlns:a16="http://schemas.microsoft.com/office/drawing/2014/main" val="3164974163"/>
                    </a:ext>
                  </a:extLst>
                </a:gridCol>
                <a:gridCol w="1673275">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4" y="3547610"/>
            <a:ext cx="2143719"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4855131" y="3698225"/>
            <a:ext cx="155148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1.035 412,00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6705437" y="3592400"/>
            <a:ext cx="1239349"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18.237,00</a:t>
            </a:r>
            <a:endParaRPr lang="de-DE" b="1" dirty="0">
              <a:solidFill>
                <a:schemeClr val="tx1"/>
              </a:solidFill>
            </a:endParaRPr>
          </a:p>
        </p:txBody>
      </p:sp>
      <p:sp>
        <p:nvSpPr>
          <p:cNvPr id="13" name="Rechteck 12"/>
          <p:cNvSpPr/>
          <p:nvPr/>
        </p:nvSpPr>
        <p:spPr>
          <a:xfrm>
            <a:off x="8616806" y="3617842"/>
            <a:ext cx="2385974"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8" name="Rechteck 17"/>
          <p:cNvSpPr/>
          <p:nvPr/>
        </p:nvSpPr>
        <p:spPr>
          <a:xfrm>
            <a:off x="6705437" y="5003618"/>
            <a:ext cx="1674065"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a:solidFill>
                  <a:schemeClr val="tx1"/>
                </a:solidFill>
              </a:rPr>
              <a:t>18.237,00</a:t>
            </a:r>
          </a:p>
        </p:txBody>
      </p:sp>
    </p:spTree>
    <p:extLst>
      <p:ext uri="{BB962C8B-B14F-4D97-AF65-F5344CB8AC3E}">
        <p14:creationId xmlns:p14="http://schemas.microsoft.com/office/powerpoint/2010/main" val="2206787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8">
                                            <p:txEl>
                                              <p:pRg st="0" end="0"/>
                                            </p:txEl>
                                          </p:spTgt>
                                        </p:tgtEl>
                                        <p:attrNameLst>
                                          <p:attrName>style.visibility</p:attrName>
                                        </p:attrNameLst>
                                      </p:cBhvr>
                                      <p:to>
                                        <p:strVal val="visible"/>
                                      </p:to>
                                    </p:set>
                                    <p:anim calcmode="lin" valueType="num">
                                      <p:cBhvr additive="base">
                                        <p:cTn id="59"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zu</a:t>
            </a:r>
            <a:endParaRPr lang="de-DE" sz="2000" b="1" u="sng"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473361" y="3501996"/>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10.466,00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885,00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5</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885,00</a:t>
            </a:r>
            <a:endParaRPr lang="de-DE" b="1" dirty="0">
              <a:solidFill>
                <a:schemeClr val="tx1"/>
              </a:solidFill>
            </a:endParaRPr>
          </a:p>
        </p:txBody>
      </p:sp>
    </p:spTree>
    <p:extLst>
      <p:ext uri="{BB962C8B-B14F-4D97-AF65-F5344CB8AC3E}">
        <p14:creationId xmlns:p14="http://schemas.microsoft.com/office/powerpoint/2010/main" val="2555243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a:t>Gem.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855,00 </a:t>
            </a:r>
            <a:r>
              <a:rPr lang="de-DE" sz="2000" dirty="0"/>
              <a:t>EUR zu fordern. Sie wird gem. §§ 4 Abs. 2, 15 Abs. 1 und 26 Abs. 1 + 6 </a:t>
            </a:r>
            <a:r>
              <a:rPr lang="de-DE" sz="2000" dirty="0" err="1"/>
              <a:t>KostVfg</a:t>
            </a:r>
            <a:r>
              <a:rPr lang="de-DE" sz="2000" dirty="0"/>
              <a:t> über den Prozessbevollmächtigten des Klägers 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1898055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531439602"/>
              </p:ext>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 Beweisbeschluss Sachverständige</a:t>
            </a: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9005</a:t>
            </a:r>
            <a:endParaRPr lang="de-DE" b="1" dirty="0">
              <a:solidFill>
                <a:schemeClr val="tx1"/>
              </a:solidFill>
            </a:endParaRPr>
          </a:p>
        </p:txBody>
      </p:sp>
      <p:sp>
        <p:nvSpPr>
          <p:cNvPr id="3" name="Rechteck 2"/>
          <p:cNvSpPr/>
          <p:nvPr/>
        </p:nvSpPr>
        <p:spPr>
          <a:xfrm>
            <a:off x="2583264" y="3547610"/>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Vorschuss Sachverständige</a:t>
            </a:r>
          </a:p>
          <a:p>
            <a:pPr algn="ctr"/>
            <a:r>
              <a:rPr lang="de-DE" b="1" dirty="0">
                <a:solidFill>
                  <a:schemeClr val="tx1"/>
                </a:solidFill>
                <a:latin typeface="Calibri" panose="020F0502020204030204" pitchFamily="34" charset="0"/>
                <a:cs typeface="Times New Roman" panose="02020603050405020304" pitchFamily="18" charset="0"/>
              </a:rPr>
              <a:t>Gründlich </a:t>
            </a:r>
            <a:endParaRPr lang="de-DE" dirty="0">
              <a:solidFill>
                <a:schemeClr val="tx1"/>
              </a:solidFill>
            </a:endParaRPr>
          </a:p>
        </p:txBody>
      </p:sp>
      <p:sp>
        <p:nvSpPr>
          <p:cNvPr id="4" name="Rechteck 3"/>
          <p:cNvSpPr/>
          <p:nvPr/>
        </p:nvSpPr>
        <p:spPr>
          <a:xfrm>
            <a:off x="6787724" y="3541148"/>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300,00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4</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300,00</a:t>
            </a:r>
            <a:endParaRPr lang="de-DE" b="1" dirty="0">
              <a:solidFill>
                <a:schemeClr val="tx1"/>
              </a:solidFill>
            </a:endParaRPr>
          </a:p>
        </p:txBody>
      </p:sp>
    </p:spTree>
    <p:extLst>
      <p:ext uri="{BB962C8B-B14F-4D97-AF65-F5344CB8AC3E}">
        <p14:creationId xmlns:p14="http://schemas.microsoft.com/office/powerpoint/2010/main" val="3287097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 calcmode="lin" valueType="num">
                                      <p:cBhvr additive="base">
                                        <p:cTn id="2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 calcmode="lin" valueType="num">
                                      <p:cBhvr additive="base">
                                        <p:cTn id="45" dur="500" fill="hold"/>
                                        <p:tgtEl>
                                          <p:spTgt spid="17"/>
                                        </p:tgtEl>
                                        <p:attrNameLst>
                                          <p:attrName>ppt_x</p:attrName>
                                        </p:attrNameLst>
                                      </p:cBhvr>
                                      <p:tavLst>
                                        <p:tav tm="0">
                                          <p:val>
                                            <p:strVal val="#ppt_x"/>
                                          </p:val>
                                        </p:tav>
                                        <p:tav tm="100000">
                                          <p:val>
                                            <p:strVal val="#ppt_x"/>
                                          </p:val>
                                        </p:tav>
                                      </p:tavLst>
                                    </p:anim>
                                    <p:anim calcmode="lin" valueType="num">
                                      <p:cBhvr additive="base">
                                        <p:cTn id="4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3" grpId="0" animBg="1"/>
      <p:bldP spid="15" grpId="0" animBg="1"/>
      <p:bldP spid="1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3"/>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Fälligkeit der Sachverständigenauslagen tritt gem. § 9 Abs. 2 GKG mit Erlass einer </a:t>
            </a:r>
            <a:r>
              <a:rPr lang="de-DE" sz="2000" dirty="0" smtClean="0"/>
              <a:t>	Kostenentscheidung </a:t>
            </a:r>
            <a:r>
              <a:rPr lang="de-DE" sz="2000" dirty="0"/>
              <a:t>oder bei anderweitiger Verfahrensbeendigung ein.</a:t>
            </a: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 Beweisbeschluss Sachverständige</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a:t>
            </a:r>
            <a:r>
              <a:rPr lang="de-DE" sz="2000" dirty="0" smtClean="0"/>
              <a:t> gem. </a:t>
            </a:r>
            <a:r>
              <a:rPr lang="de-DE" sz="2000" b="1" dirty="0"/>
              <a:t>§ 17 Abs. 1 S. 1 GKG</a:t>
            </a:r>
          </a:p>
        </p:txBody>
      </p:sp>
      <p:sp>
        <p:nvSpPr>
          <p:cNvPr id="16" name="Rectangle 1"/>
          <p:cNvSpPr>
            <a:spLocks noChangeArrowheads="1"/>
          </p:cNvSpPr>
          <p:nvPr/>
        </p:nvSpPr>
        <p:spPr bwMode="auto">
          <a:xfrm>
            <a:off x="1466394" y="3899650"/>
            <a:ext cx="10150979" cy="163121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Die </a:t>
            </a:r>
            <a:r>
              <a:rPr lang="de-DE" sz="2000" dirty="0"/>
              <a:t>Einforderung erfolgt im Wege des Kostenvorschusses mittels Kostennachricht </a:t>
            </a:r>
            <a:r>
              <a:rPr lang="de-DE" sz="2000" dirty="0" smtClean="0"/>
              <a:t>	Kost40 gem</a:t>
            </a:r>
            <a:r>
              <a:rPr lang="de-DE" sz="2000" dirty="0"/>
              <a:t>. §§ 4 Abs. 2</a:t>
            </a:r>
            <a:r>
              <a:rPr lang="de-DE" sz="2000" dirty="0" smtClean="0"/>
              <a:t>, 15 </a:t>
            </a:r>
            <a:r>
              <a:rPr lang="de-DE" sz="2000" dirty="0"/>
              <a:t>Abs. 1 und 26 Abs. 1 + 6 </a:t>
            </a:r>
            <a:r>
              <a:rPr lang="de-DE" sz="2000" dirty="0" err="1"/>
              <a:t>KostVfg</a:t>
            </a:r>
            <a:r>
              <a:rPr lang="de-DE" sz="2000" dirty="0"/>
              <a:t> über den </a:t>
            </a:r>
            <a:r>
              <a:rPr lang="de-DE" sz="2000" dirty="0" smtClean="0"/>
              <a:t>	Prozessbevollmächtigten des </a:t>
            </a:r>
            <a:r>
              <a:rPr lang="de-DE" sz="2000" dirty="0"/>
              <a:t>Klägers, RA </a:t>
            </a:r>
            <a:r>
              <a:rPr lang="de-DE" sz="2000" dirty="0" smtClean="0"/>
              <a:t>Kahn. Der </a:t>
            </a:r>
            <a:r>
              <a:rPr lang="de-DE" sz="2000" dirty="0"/>
              <a:t>Beweisbeschluss enthält </a:t>
            </a:r>
            <a:r>
              <a:rPr lang="de-DE" sz="2000" u="sng" dirty="0"/>
              <a:t>keine</a:t>
            </a:r>
            <a:r>
              <a:rPr lang="de-DE" sz="2000" dirty="0"/>
              <a:t> </a:t>
            </a:r>
            <a:r>
              <a:rPr lang="de-DE" sz="2000" dirty="0" smtClean="0"/>
              <a:t>	Zahlungsfrist</a:t>
            </a:r>
            <a:r>
              <a:rPr lang="de-DE" sz="2000" dirty="0"/>
              <a:t>, so dass die </a:t>
            </a:r>
            <a:r>
              <a:rPr lang="de-DE" sz="2000" dirty="0" smtClean="0"/>
              <a:t>Kostenrechnung gem</a:t>
            </a:r>
            <a:r>
              <a:rPr lang="de-DE" sz="2000" dirty="0"/>
              <a:t>. § 26 </a:t>
            </a:r>
            <a:r>
              <a:rPr lang="de-DE" sz="2000" dirty="0" smtClean="0"/>
              <a:t>Abs</a:t>
            </a:r>
            <a:r>
              <a:rPr lang="de-DE" sz="2000" dirty="0"/>
              <a:t>. 3 </a:t>
            </a:r>
            <a:r>
              <a:rPr lang="de-DE" sz="2000" dirty="0" err="1" smtClean="0"/>
              <a:t>KostVfg</a:t>
            </a:r>
            <a:r>
              <a:rPr lang="de-DE" sz="2000" dirty="0" smtClean="0"/>
              <a:t> </a:t>
            </a:r>
            <a:r>
              <a:rPr lang="de-DE" sz="2000" u="sng" dirty="0" smtClean="0"/>
              <a:t>nicht</a:t>
            </a:r>
            <a:r>
              <a:rPr lang="de-DE" sz="2000" dirty="0" smtClean="0"/>
              <a:t> 	unterbleiben </a:t>
            </a:r>
            <a:r>
              <a:rPr lang="de-DE" sz="2000" dirty="0"/>
              <a:t>kann.</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3" y="2364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2" y="3938641"/>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837557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3039967269"/>
              </p:ext>
            </p:extLst>
          </p:nvPr>
        </p:nvGraphicFramePr>
        <p:xfrm>
          <a:off x="1471941" y="2075231"/>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47610"/>
            <a:ext cx="2360799" cy="6496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Verfahren im allgemeinen</a:t>
            </a:r>
            <a:endParaRPr lang="de-DE" b="1" dirty="0">
              <a:solidFill>
                <a:schemeClr val="tx1"/>
              </a:solidFill>
              <a:latin typeface="Calibri" panose="020F0502020204030204" pitchFamily="34" charset="0"/>
              <a:cs typeface="Times New Roman" panose="02020603050405020304" pitchFamily="18" charset="0"/>
            </a:endParaRPr>
          </a:p>
          <a:p>
            <a:pPr algn="ctr"/>
            <a:endParaRPr lang="de-DE" dirty="0">
              <a:solidFill>
                <a:schemeClr val="tx1"/>
              </a:solidFill>
            </a:endParaRPr>
          </a:p>
        </p:txBody>
      </p:sp>
      <p:sp>
        <p:nvSpPr>
          <p:cNvPr id="4" name="Rechteck 3"/>
          <p:cNvSpPr/>
          <p:nvPr/>
        </p:nvSpPr>
        <p:spPr>
          <a:xfrm>
            <a:off x="5245464" y="3541068"/>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10.466,00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91112"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885,00</a:t>
            </a:r>
            <a:endParaRPr lang="de-DE" b="1"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5</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554029" y="5003618"/>
            <a:ext cx="1871354"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1323,00</a:t>
            </a:r>
            <a:endParaRPr lang="de-DE" b="1" dirty="0">
              <a:solidFill>
                <a:schemeClr val="tx1"/>
              </a:solidFill>
            </a:endParaRPr>
          </a:p>
        </p:txBody>
      </p:sp>
      <p:sp>
        <p:nvSpPr>
          <p:cNvPr id="18" name="Rechteck 17"/>
          <p:cNvSpPr/>
          <p:nvPr/>
        </p:nvSpPr>
        <p:spPr>
          <a:xfrm>
            <a:off x="1475047" y="4338119"/>
            <a:ext cx="912289" cy="3020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9005</a:t>
            </a:r>
            <a:endParaRPr lang="de-DE" b="1" dirty="0">
              <a:solidFill>
                <a:schemeClr val="tx1"/>
              </a:solidFill>
            </a:endParaRPr>
          </a:p>
        </p:txBody>
      </p:sp>
      <p:sp>
        <p:nvSpPr>
          <p:cNvPr id="19" name="Rechteck 18"/>
          <p:cNvSpPr/>
          <p:nvPr/>
        </p:nvSpPr>
        <p:spPr>
          <a:xfrm>
            <a:off x="2660436" y="4226714"/>
            <a:ext cx="2360799" cy="73462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Auslagen für Sachverständige</a:t>
            </a:r>
            <a:endParaRPr lang="de-DE" b="1" dirty="0">
              <a:solidFill>
                <a:schemeClr val="tx1"/>
              </a:solidFill>
              <a:latin typeface="Calibri" panose="020F0502020204030204" pitchFamily="34" charset="0"/>
              <a:cs typeface="Times New Roman" panose="02020603050405020304" pitchFamily="18" charset="0"/>
            </a:endParaRPr>
          </a:p>
          <a:p>
            <a:pPr algn="ctr"/>
            <a:r>
              <a:rPr lang="de-DE" b="1" dirty="0">
                <a:solidFill>
                  <a:schemeClr val="tx1"/>
                </a:solidFill>
                <a:latin typeface="Calibri" panose="020F0502020204030204" pitchFamily="34" charset="0"/>
                <a:cs typeface="Times New Roman" panose="02020603050405020304" pitchFamily="18" charset="0"/>
              </a:rPr>
              <a:t>Gründlich </a:t>
            </a:r>
            <a:endParaRPr lang="de-DE" dirty="0">
              <a:solidFill>
                <a:schemeClr val="tx1"/>
              </a:solidFill>
            </a:endParaRPr>
          </a:p>
        </p:txBody>
      </p:sp>
      <p:sp>
        <p:nvSpPr>
          <p:cNvPr id="20" name="Rechteck 19"/>
          <p:cNvSpPr/>
          <p:nvPr/>
        </p:nvSpPr>
        <p:spPr>
          <a:xfrm>
            <a:off x="6868401" y="4426845"/>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438,00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2" name="Rechteck 21"/>
          <p:cNvSpPr/>
          <p:nvPr/>
        </p:nvSpPr>
        <p:spPr>
          <a:xfrm>
            <a:off x="8616805" y="3498248"/>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885,00 €/keine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1" name="Gefaltete Ecke 20"/>
          <p:cNvSpPr/>
          <p:nvPr/>
        </p:nvSpPr>
        <p:spPr>
          <a:xfrm rot="217542">
            <a:off x="963592" y="4727876"/>
            <a:ext cx="1582148" cy="157811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Summe die tatsächlich erstattet wurde!</a:t>
            </a:r>
            <a:endParaRPr lang="de-DE" dirty="0">
              <a:solidFill>
                <a:schemeClr val="tx1"/>
              </a:solidFill>
              <a:latin typeface="MV Boli" panose="02000500030200090000" pitchFamily="2" charset="0"/>
              <a:cs typeface="MV Boli" panose="02000500030200090000" pitchFamily="2" charset="0"/>
            </a:endParaRPr>
          </a:p>
        </p:txBody>
      </p:sp>
      <p:sp>
        <p:nvSpPr>
          <p:cNvPr id="24" name="Rechteck 23"/>
          <p:cNvSpPr/>
          <p:nvPr/>
        </p:nvSpPr>
        <p:spPr>
          <a:xfrm>
            <a:off x="8616804" y="4160501"/>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438,00 €/keine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5" name="Gefaltete Ecke 24"/>
          <p:cNvSpPr/>
          <p:nvPr/>
        </p:nvSpPr>
        <p:spPr>
          <a:xfrm rot="21035604">
            <a:off x="9593034" y="4799441"/>
            <a:ext cx="1599712" cy="1594098"/>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Restliche </a:t>
            </a: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1323,00 abzüglich eigenen Kostenanteil</a:t>
            </a:r>
          </a:p>
          <a:p>
            <a:pPr algn="ct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96740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0">
                                            <p:txEl>
                                              <p:pRg st="0" end="0"/>
                                            </p:txEl>
                                          </p:spTgt>
                                        </p:tgtEl>
                                        <p:attrNameLst>
                                          <p:attrName>style.visibility</p:attrName>
                                        </p:attrNameLst>
                                      </p:cBhvr>
                                      <p:to>
                                        <p:strVal val="visible"/>
                                      </p:to>
                                    </p:set>
                                    <p:anim calcmode="lin" valueType="num">
                                      <p:cBhvr additive="base">
                                        <p:cTn id="59"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2"/>
                                        </p:tgtEl>
                                        <p:attrNameLst>
                                          <p:attrName>style.visibility</p:attrName>
                                        </p:attrNameLst>
                                      </p:cBhvr>
                                      <p:to>
                                        <p:strVal val="visible"/>
                                      </p:to>
                                    </p:set>
                                    <p:anim calcmode="lin" valueType="num">
                                      <p:cBhvr additive="base">
                                        <p:cTn id="65" dur="500" fill="hold"/>
                                        <p:tgtEl>
                                          <p:spTgt spid="22"/>
                                        </p:tgtEl>
                                        <p:attrNameLst>
                                          <p:attrName>ppt_x</p:attrName>
                                        </p:attrNameLst>
                                      </p:cBhvr>
                                      <p:tavLst>
                                        <p:tav tm="0">
                                          <p:val>
                                            <p:strVal val="#ppt_x"/>
                                          </p:val>
                                        </p:tav>
                                        <p:tav tm="100000">
                                          <p:val>
                                            <p:strVal val="#ppt_x"/>
                                          </p:val>
                                        </p:tav>
                                      </p:tavLst>
                                    </p:anim>
                                    <p:anim calcmode="lin" valueType="num">
                                      <p:cBhvr additive="base">
                                        <p:cTn id="6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anim calcmode="lin" valueType="num">
                                      <p:cBhvr additive="base">
                                        <p:cTn id="71" dur="500" fill="hold"/>
                                        <p:tgtEl>
                                          <p:spTgt spid="15"/>
                                        </p:tgtEl>
                                        <p:attrNameLst>
                                          <p:attrName>ppt_x</p:attrName>
                                        </p:attrNameLst>
                                      </p:cBhvr>
                                      <p:tavLst>
                                        <p:tav tm="0">
                                          <p:val>
                                            <p:strVal val="#ppt_x"/>
                                          </p:val>
                                        </p:tav>
                                        <p:tav tm="100000">
                                          <p:val>
                                            <p:strVal val="#ppt_x"/>
                                          </p:val>
                                        </p:tav>
                                      </p:tavLst>
                                    </p:anim>
                                    <p:anim calcmode="lin" valueType="num">
                                      <p:cBhvr additive="base">
                                        <p:cTn id="7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 calcmode="lin" valueType="num">
                                      <p:cBhvr additive="base">
                                        <p:cTn id="77" dur="500" fill="hold"/>
                                        <p:tgtEl>
                                          <p:spTgt spid="17"/>
                                        </p:tgtEl>
                                        <p:attrNameLst>
                                          <p:attrName>ppt_x</p:attrName>
                                        </p:attrNameLst>
                                      </p:cBhvr>
                                      <p:tavLst>
                                        <p:tav tm="0">
                                          <p:val>
                                            <p:strVal val="#ppt_x"/>
                                          </p:val>
                                        </p:tav>
                                        <p:tav tm="100000">
                                          <p:val>
                                            <p:strVal val="#ppt_x"/>
                                          </p:val>
                                        </p:tav>
                                      </p:tavLst>
                                    </p:anim>
                                    <p:anim calcmode="lin" valueType="num">
                                      <p:cBhvr additive="base">
                                        <p:cTn id="7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53" presetClass="entr" presetSubtype="16" fill="hold" grpId="0" nodeType="clickEffect">
                                  <p:stCondLst>
                                    <p:cond delay="0"/>
                                  </p:stCondLst>
                                  <p:childTnLst>
                                    <p:set>
                                      <p:cBhvr>
                                        <p:cTn id="82" dur="1" fill="hold">
                                          <p:stCondLst>
                                            <p:cond delay="0"/>
                                          </p:stCondLst>
                                        </p:cTn>
                                        <p:tgtEl>
                                          <p:spTgt spid="21"/>
                                        </p:tgtEl>
                                        <p:attrNameLst>
                                          <p:attrName>style.visibility</p:attrName>
                                        </p:attrNameLst>
                                      </p:cBhvr>
                                      <p:to>
                                        <p:strVal val="visible"/>
                                      </p:to>
                                    </p:set>
                                    <p:anim calcmode="lin" valueType="num">
                                      <p:cBhvr>
                                        <p:cTn id="83" dur="500" fill="hold"/>
                                        <p:tgtEl>
                                          <p:spTgt spid="21"/>
                                        </p:tgtEl>
                                        <p:attrNameLst>
                                          <p:attrName>ppt_w</p:attrName>
                                        </p:attrNameLst>
                                      </p:cBhvr>
                                      <p:tavLst>
                                        <p:tav tm="0">
                                          <p:val>
                                            <p:fltVal val="0"/>
                                          </p:val>
                                        </p:tav>
                                        <p:tav tm="100000">
                                          <p:val>
                                            <p:strVal val="#ppt_w"/>
                                          </p:val>
                                        </p:tav>
                                      </p:tavLst>
                                    </p:anim>
                                    <p:anim calcmode="lin" valueType="num">
                                      <p:cBhvr>
                                        <p:cTn id="84" dur="500" fill="hold"/>
                                        <p:tgtEl>
                                          <p:spTgt spid="21"/>
                                        </p:tgtEl>
                                        <p:attrNameLst>
                                          <p:attrName>ppt_h</p:attrName>
                                        </p:attrNameLst>
                                      </p:cBhvr>
                                      <p:tavLst>
                                        <p:tav tm="0">
                                          <p:val>
                                            <p:fltVal val="0"/>
                                          </p:val>
                                        </p:tav>
                                        <p:tav tm="100000">
                                          <p:val>
                                            <p:strVal val="#ppt_h"/>
                                          </p:val>
                                        </p:tav>
                                      </p:tavLst>
                                    </p:anim>
                                    <p:animEffect transition="in" filter="fade">
                                      <p:cBhvr>
                                        <p:cTn id="85" dur="500"/>
                                        <p:tgtEl>
                                          <p:spTgt spid="21"/>
                                        </p:tgtEl>
                                      </p:cBhvr>
                                    </p:animEffect>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24"/>
                                        </p:tgtEl>
                                        <p:attrNameLst>
                                          <p:attrName>style.visibility</p:attrName>
                                        </p:attrNameLst>
                                      </p:cBhvr>
                                      <p:to>
                                        <p:strVal val="visible"/>
                                      </p:to>
                                    </p:set>
                                    <p:anim calcmode="lin" valueType="num">
                                      <p:cBhvr additive="base">
                                        <p:cTn id="90" dur="500" fill="hold"/>
                                        <p:tgtEl>
                                          <p:spTgt spid="24"/>
                                        </p:tgtEl>
                                        <p:attrNameLst>
                                          <p:attrName>ppt_x</p:attrName>
                                        </p:attrNameLst>
                                      </p:cBhvr>
                                      <p:tavLst>
                                        <p:tav tm="0">
                                          <p:val>
                                            <p:strVal val="#ppt_x"/>
                                          </p:val>
                                        </p:tav>
                                        <p:tav tm="100000">
                                          <p:val>
                                            <p:strVal val="#ppt_x"/>
                                          </p:val>
                                        </p:tav>
                                      </p:tavLst>
                                    </p:anim>
                                    <p:anim calcmode="lin" valueType="num">
                                      <p:cBhvr additive="base">
                                        <p:cTn id="9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53" presetClass="entr" presetSubtype="16" fill="hold" grpId="0" nodeType="clickEffect">
                                  <p:stCondLst>
                                    <p:cond delay="0"/>
                                  </p:stCondLst>
                                  <p:childTnLst>
                                    <p:set>
                                      <p:cBhvr>
                                        <p:cTn id="95" dur="1" fill="hold">
                                          <p:stCondLst>
                                            <p:cond delay="0"/>
                                          </p:stCondLst>
                                        </p:cTn>
                                        <p:tgtEl>
                                          <p:spTgt spid="25"/>
                                        </p:tgtEl>
                                        <p:attrNameLst>
                                          <p:attrName>style.visibility</p:attrName>
                                        </p:attrNameLst>
                                      </p:cBhvr>
                                      <p:to>
                                        <p:strVal val="visible"/>
                                      </p:to>
                                    </p:set>
                                    <p:anim calcmode="lin" valueType="num">
                                      <p:cBhvr>
                                        <p:cTn id="96" dur="500" fill="hold"/>
                                        <p:tgtEl>
                                          <p:spTgt spid="25"/>
                                        </p:tgtEl>
                                        <p:attrNameLst>
                                          <p:attrName>ppt_w</p:attrName>
                                        </p:attrNameLst>
                                      </p:cBhvr>
                                      <p:tavLst>
                                        <p:tav tm="0">
                                          <p:val>
                                            <p:fltVal val="0"/>
                                          </p:val>
                                        </p:tav>
                                        <p:tav tm="100000">
                                          <p:val>
                                            <p:strVal val="#ppt_w"/>
                                          </p:val>
                                        </p:tav>
                                      </p:tavLst>
                                    </p:anim>
                                    <p:anim calcmode="lin" valueType="num">
                                      <p:cBhvr>
                                        <p:cTn id="97" dur="500" fill="hold"/>
                                        <p:tgtEl>
                                          <p:spTgt spid="25"/>
                                        </p:tgtEl>
                                        <p:attrNameLst>
                                          <p:attrName>ppt_h</p:attrName>
                                        </p:attrNameLst>
                                      </p:cBhvr>
                                      <p:tavLst>
                                        <p:tav tm="0">
                                          <p:val>
                                            <p:fltVal val="0"/>
                                          </p:val>
                                        </p:tav>
                                        <p:tav tm="100000">
                                          <p:val>
                                            <p:strVal val="#ppt_h"/>
                                          </p:val>
                                        </p:tav>
                                      </p:tavLst>
                                    </p:anim>
                                    <p:animEffect transition="in" filter="fade">
                                      <p:cBhvr>
                                        <p:cTn id="9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5" grpId="0" animBg="1"/>
      <p:bldP spid="17" grpId="0" animBg="1"/>
      <p:bldP spid="18" grpId="0" animBg="1"/>
      <p:bldP spid="19" grpId="0" animBg="1"/>
      <p:bldP spid="20" grpId="0" animBg="1"/>
      <p:bldP spid="22" grpId="0" animBg="1"/>
      <p:bldP spid="21" grpId="0" animBg="1"/>
      <p:bldP spid="24" grpId="0" animBg="1"/>
      <p:bldP spid="25"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2/3		             = 882,00 EUR</a:t>
            </a:r>
            <a:endParaRPr lang="de-DE" dirty="0"/>
          </a:p>
        </p:txBody>
      </p:sp>
      <p:sp>
        <p:nvSpPr>
          <p:cNvPr id="13" name="Rectangle 1"/>
          <p:cNvSpPr>
            <a:spLocks noChangeArrowheads="1"/>
          </p:cNvSpPr>
          <p:nvPr/>
        </p:nvSpPr>
        <p:spPr bwMode="auto">
          <a:xfrm>
            <a:off x="3805072" y="2561308"/>
            <a:ext cx="1738478"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1185,00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1/3			 =  441,00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744,00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744,00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grpSp>
        <p:nvGrpSpPr>
          <p:cNvPr id="31" name="Gruppieren 30"/>
          <p:cNvGrpSpPr/>
          <p:nvPr/>
        </p:nvGrpSpPr>
        <p:grpSpPr>
          <a:xfrm>
            <a:off x="6896662" y="2263225"/>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744,00 EUR</a:t>
              </a:r>
              <a:endParaRPr lang="de-DE" dirty="0"/>
            </a:p>
          </p:txBody>
        </p:sp>
      </p:grpSp>
      <p:grpSp>
        <p:nvGrpSpPr>
          <p:cNvPr id="34" name="Gruppieren 33"/>
          <p:cNvGrpSpPr/>
          <p:nvPr/>
        </p:nvGrpSpPr>
        <p:grpSpPr>
          <a:xfrm>
            <a:off x="6921011" y="2874175"/>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138,00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29" name="Gefaltete Ecke 28"/>
          <p:cNvSpPr/>
          <p:nvPr/>
        </p:nvSpPr>
        <p:spPr>
          <a:xfrm rot="21035604">
            <a:off x="2955086" y="244807"/>
            <a:ext cx="1599712" cy="1594098"/>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Restliche </a:t>
            </a: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1323,00 abzüglich eigenen Kostenanteil</a:t>
            </a:r>
          </a:p>
          <a:p>
            <a:pPr algn="ct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0" name="Gefaltete Ecke 29"/>
          <p:cNvSpPr/>
          <p:nvPr/>
        </p:nvSpPr>
        <p:spPr>
          <a:xfrm rot="21035604">
            <a:off x="4175144" y="4628362"/>
            <a:ext cx="1599712" cy="1594098"/>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endPar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Restliche </a:t>
            </a:r>
            <a:r>
              <a:rPr lang="de-DE" sz="16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Mithaft</a:t>
            </a: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p>
          <a:p>
            <a:pPr algn="ctr"/>
            <a:r>
              <a:rPr lang="de-DE" sz="16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882 €</a:t>
            </a:r>
          </a:p>
          <a:p>
            <a:pPr algn="ctr"/>
            <a:endParaRPr lang="de-DE" sz="16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cxnSp>
        <p:nvCxnSpPr>
          <p:cNvPr id="37" name="Gerade Verbindung mit Pfeil 36"/>
          <p:cNvCxnSpPr/>
          <p:nvPr/>
        </p:nvCxnSpPr>
        <p:spPr>
          <a:xfrm flipV="1">
            <a:off x="5316505" y="2655250"/>
            <a:ext cx="1603156" cy="103241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9380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 calcmode="lin" valueType="num">
                                      <p:cBhvr additive="base">
                                        <p:cTn id="55" dur="500" fill="hold"/>
                                        <p:tgtEl>
                                          <p:spTgt spid="31"/>
                                        </p:tgtEl>
                                        <p:attrNameLst>
                                          <p:attrName>ppt_x</p:attrName>
                                        </p:attrNameLst>
                                      </p:cBhvr>
                                      <p:tavLst>
                                        <p:tav tm="0">
                                          <p:val>
                                            <p:strVal val="#ppt_x"/>
                                          </p:val>
                                        </p:tav>
                                        <p:tav tm="100000">
                                          <p:val>
                                            <p:strVal val="#ppt_x"/>
                                          </p:val>
                                        </p:tav>
                                      </p:tavLst>
                                    </p:anim>
                                    <p:anim calcmode="lin" valueType="num">
                                      <p:cBhvr additive="base">
                                        <p:cTn id="5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 calcmode="lin" valueType="num">
                                      <p:cBhvr additive="base">
                                        <p:cTn id="61" dur="500" fill="hold"/>
                                        <p:tgtEl>
                                          <p:spTgt spid="34"/>
                                        </p:tgtEl>
                                        <p:attrNameLst>
                                          <p:attrName>ppt_x</p:attrName>
                                        </p:attrNameLst>
                                      </p:cBhvr>
                                      <p:tavLst>
                                        <p:tav tm="0">
                                          <p:val>
                                            <p:strVal val="#ppt_x"/>
                                          </p:val>
                                        </p:tav>
                                        <p:tav tm="100000">
                                          <p:val>
                                            <p:strVal val="#ppt_x"/>
                                          </p:val>
                                        </p:tav>
                                      </p:tavLst>
                                    </p:anim>
                                    <p:anim calcmode="lin" valueType="num">
                                      <p:cBhvr additive="base">
                                        <p:cTn id="6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grpId="0" nodeType="clickEffect">
                                  <p:stCondLst>
                                    <p:cond delay="0"/>
                                  </p:stCondLst>
                                  <p:childTnLst>
                                    <p:set>
                                      <p:cBhvr>
                                        <p:cTn id="66" dur="1" fill="hold">
                                          <p:stCondLst>
                                            <p:cond delay="0"/>
                                          </p:stCondLst>
                                        </p:cTn>
                                        <p:tgtEl>
                                          <p:spTgt spid="29"/>
                                        </p:tgtEl>
                                        <p:attrNameLst>
                                          <p:attrName>style.visibility</p:attrName>
                                        </p:attrNameLst>
                                      </p:cBhvr>
                                      <p:to>
                                        <p:strVal val="visible"/>
                                      </p:to>
                                    </p:set>
                                    <p:anim calcmode="lin" valueType="num">
                                      <p:cBhvr>
                                        <p:cTn id="67" dur="500" fill="hold"/>
                                        <p:tgtEl>
                                          <p:spTgt spid="29"/>
                                        </p:tgtEl>
                                        <p:attrNameLst>
                                          <p:attrName>ppt_w</p:attrName>
                                        </p:attrNameLst>
                                      </p:cBhvr>
                                      <p:tavLst>
                                        <p:tav tm="0">
                                          <p:val>
                                            <p:fltVal val="0"/>
                                          </p:val>
                                        </p:tav>
                                        <p:tav tm="100000">
                                          <p:val>
                                            <p:strVal val="#ppt_w"/>
                                          </p:val>
                                        </p:tav>
                                      </p:tavLst>
                                    </p:anim>
                                    <p:anim calcmode="lin" valueType="num">
                                      <p:cBhvr>
                                        <p:cTn id="68" dur="500" fill="hold"/>
                                        <p:tgtEl>
                                          <p:spTgt spid="29"/>
                                        </p:tgtEl>
                                        <p:attrNameLst>
                                          <p:attrName>ppt_h</p:attrName>
                                        </p:attrNameLst>
                                      </p:cBhvr>
                                      <p:tavLst>
                                        <p:tav tm="0">
                                          <p:val>
                                            <p:fltVal val="0"/>
                                          </p:val>
                                        </p:tav>
                                        <p:tav tm="100000">
                                          <p:val>
                                            <p:strVal val="#ppt_h"/>
                                          </p:val>
                                        </p:tav>
                                      </p:tavLst>
                                    </p:anim>
                                    <p:animEffect transition="in" filter="fade">
                                      <p:cBhvr>
                                        <p:cTn id="69" dur="500"/>
                                        <p:tgtEl>
                                          <p:spTgt spid="29"/>
                                        </p:tgtEl>
                                      </p:cBhvr>
                                    </p:animEffect>
                                  </p:childTnLst>
                                </p:cTn>
                              </p:par>
                            </p:childTnLst>
                          </p:cTn>
                        </p:par>
                      </p:childTnLst>
                    </p:cTn>
                  </p:par>
                  <p:par>
                    <p:cTn id="70" fill="hold">
                      <p:stCondLst>
                        <p:cond delay="indefinite"/>
                      </p:stCondLst>
                      <p:childTnLst>
                        <p:par>
                          <p:cTn id="71" fill="hold">
                            <p:stCondLst>
                              <p:cond delay="0"/>
                            </p:stCondLst>
                            <p:childTnLst>
                              <p:par>
                                <p:cTn id="72" presetID="53" presetClass="entr" presetSubtype="16" fill="hold" grpId="0" nodeType="clickEffect">
                                  <p:stCondLst>
                                    <p:cond delay="0"/>
                                  </p:stCondLst>
                                  <p:childTnLst>
                                    <p:set>
                                      <p:cBhvr>
                                        <p:cTn id="73" dur="1" fill="hold">
                                          <p:stCondLst>
                                            <p:cond delay="0"/>
                                          </p:stCondLst>
                                        </p:cTn>
                                        <p:tgtEl>
                                          <p:spTgt spid="30"/>
                                        </p:tgtEl>
                                        <p:attrNameLst>
                                          <p:attrName>style.visibility</p:attrName>
                                        </p:attrNameLst>
                                      </p:cBhvr>
                                      <p:to>
                                        <p:strVal val="visible"/>
                                      </p:to>
                                    </p:set>
                                    <p:anim calcmode="lin" valueType="num">
                                      <p:cBhvr>
                                        <p:cTn id="74" dur="500" fill="hold"/>
                                        <p:tgtEl>
                                          <p:spTgt spid="30"/>
                                        </p:tgtEl>
                                        <p:attrNameLst>
                                          <p:attrName>ppt_w</p:attrName>
                                        </p:attrNameLst>
                                      </p:cBhvr>
                                      <p:tavLst>
                                        <p:tav tm="0">
                                          <p:val>
                                            <p:fltVal val="0"/>
                                          </p:val>
                                        </p:tav>
                                        <p:tav tm="100000">
                                          <p:val>
                                            <p:strVal val="#ppt_w"/>
                                          </p:val>
                                        </p:tav>
                                      </p:tavLst>
                                    </p:anim>
                                    <p:anim calcmode="lin" valueType="num">
                                      <p:cBhvr>
                                        <p:cTn id="75" dur="500" fill="hold"/>
                                        <p:tgtEl>
                                          <p:spTgt spid="30"/>
                                        </p:tgtEl>
                                        <p:attrNameLst>
                                          <p:attrName>ppt_h</p:attrName>
                                        </p:attrNameLst>
                                      </p:cBhvr>
                                      <p:tavLst>
                                        <p:tav tm="0">
                                          <p:val>
                                            <p:fltVal val="0"/>
                                          </p:val>
                                        </p:tav>
                                        <p:tav tm="100000">
                                          <p:val>
                                            <p:strVal val="#ppt_h"/>
                                          </p:val>
                                        </p:tav>
                                      </p:tavLst>
                                    </p:anim>
                                    <p:animEffect transition="in" filter="fade">
                                      <p:cBhvr>
                                        <p:cTn id="76" dur="500"/>
                                        <p:tgtEl>
                                          <p:spTgt spid="30"/>
                                        </p:tgtEl>
                                      </p:cBhvr>
                                    </p:animEffect>
                                  </p:childTnLst>
                                </p:cTn>
                              </p:par>
                            </p:childTnLst>
                          </p:cTn>
                        </p:par>
                      </p:childTnLst>
                    </p:cTn>
                  </p:par>
                  <p:par>
                    <p:cTn id="77" fill="hold">
                      <p:stCondLst>
                        <p:cond delay="indefinite"/>
                      </p:stCondLst>
                      <p:childTnLst>
                        <p:par>
                          <p:cTn id="78" fill="hold">
                            <p:stCondLst>
                              <p:cond delay="0"/>
                            </p:stCondLst>
                            <p:childTnLst>
                              <p:par>
                                <p:cTn id="79" presetID="53" presetClass="entr" presetSubtype="16" fill="hold" nodeType="clickEffect">
                                  <p:stCondLst>
                                    <p:cond delay="0"/>
                                  </p:stCondLst>
                                  <p:childTnLst>
                                    <p:set>
                                      <p:cBhvr>
                                        <p:cTn id="80" dur="1" fill="hold">
                                          <p:stCondLst>
                                            <p:cond delay="0"/>
                                          </p:stCondLst>
                                        </p:cTn>
                                        <p:tgtEl>
                                          <p:spTgt spid="37"/>
                                        </p:tgtEl>
                                        <p:attrNameLst>
                                          <p:attrName>style.visibility</p:attrName>
                                        </p:attrNameLst>
                                      </p:cBhvr>
                                      <p:to>
                                        <p:strVal val="visible"/>
                                      </p:to>
                                    </p:set>
                                    <p:anim calcmode="lin" valueType="num">
                                      <p:cBhvr>
                                        <p:cTn id="81" dur="500" fill="hold"/>
                                        <p:tgtEl>
                                          <p:spTgt spid="37"/>
                                        </p:tgtEl>
                                        <p:attrNameLst>
                                          <p:attrName>ppt_w</p:attrName>
                                        </p:attrNameLst>
                                      </p:cBhvr>
                                      <p:tavLst>
                                        <p:tav tm="0">
                                          <p:val>
                                            <p:fltVal val="0"/>
                                          </p:val>
                                        </p:tav>
                                        <p:tav tm="100000">
                                          <p:val>
                                            <p:strVal val="#ppt_w"/>
                                          </p:val>
                                        </p:tav>
                                      </p:tavLst>
                                    </p:anim>
                                    <p:anim calcmode="lin" valueType="num">
                                      <p:cBhvr>
                                        <p:cTn id="82" dur="500" fill="hold"/>
                                        <p:tgtEl>
                                          <p:spTgt spid="37"/>
                                        </p:tgtEl>
                                        <p:attrNameLst>
                                          <p:attrName>ppt_h</p:attrName>
                                        </p:attrNameLst>
                                      </p:cBhvr>
                                      <p:tavLst>
                                        <p:tav tm="0">
                                          <p:val>
                                            <p:fltVal val="0"/>
                                          </p:val>
                                        </p:tav>
                                        <p:tav tm="100000">
                                          <p:val>
                                            <p:strVal val="#ppt_h"/>
                                          </p:val>
                                        </p:tav>
                                      </p:tavLst>
                                    </p:anim>
                                    <p:animEffect transition="in" filter="fade">
                                      <p:cBhvr>
                                        <p:cTn id="8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29" grpId="0" animBg="1"/>
      <p:bldP spid="3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3 Nr. 1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3" y="3208646"/>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gem. § 29 Nr. 1 GKG die Klägerin mit 1/3 und der Beklagte mit 2/3 	als Entscheidungsschuldnerin.</a:t>
            </a:r>
            <a:endParaRPr lang="de-DE" sz="2000" dirty="0"/>
          </a:p>
        </p:txBody>
      </p:sp>
      <p:sp>
        <p:nvSpPr>
          <p:cNvPr id="16" name="Rectangle 1"/>
          <p:cNvSpPr>
            <a:spLocks noChangeArrowheads="1"/>
          </p:cNvSpPr>
          <p:nvPr/>
        </p:nvSpPr>
        <p:spPr bwMode="auto">
          <a:xfrm>
            <a:off x="1466394" y="4076924"/>
            <a:ext cx="10150979" cy="1938992"/>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Der von den Klägerinnen, als Antragsschuldner gem. § 22 I S.1 GKG, geleisteter 	Vorschuss ist auf die zu Kosten des Beklagten, im Rahmen der restlichen </a:t>
            </a:r>
            <a:r>
              <a:rPr lang="de-DE" sz="2000" dirty="0" err="1" smtClean="0"/>
              <a:t>Mithaft</a:t>
            </a:r>
            <a:r>
              <a:rPr lang="de-DE" sz="2000" dirty="0" smtClean="0"/>
              <a:t>, zu 	verrechnen. </a:t>
            </a:r>
          </a:p>
          <a:p>
            <a:r>
              <a:rPr lang="de-DE" sz="2000" dirty="0"/>
              <a:t>	</a:t>
            </a:r>
            <a:r>
              <a:rPr lang="de-DE" sz="2000" dirty="0" smtClean="0"/>
              <a:t>Der offene Restbetrag wird im </a:t>
            </a:r>
            <a:r>
              <a:rPr lang="de-DE" sz="2000" dirty="0"/>
              <a:t>Wege </a:t>
            </a:r>
            <a:r>
              <a:rPr lang="de-DE" sz="2000" u="sng" dirty="0">
                <a:solidFill>
                  <a:srgbClr val="FF0000"/>
                </a:solidFill>
              </a:rPr>
              <a:t>der Sollstellung</a:t>
            </a:r>
            <a:r>
              <a:rPr lang="de-DE" sz="2000" dirty="0">
                <a:solidFill>
                  <a:srgbClr val="FF0000"/>
                </a:solidFill>
              </a:rPr>
              <a:t> </a:t>
            </a:r>
            <a:r>
              <a:rPr lang="de-DE" sz="2000" dirty="0"/>
              <a:t>gem. §§ 4 Abs. 2, 15 Abs. 1 </a:t>
            </a:r>
          </a:p>
          <a:p>
            <a:r>
              <a:rPr lang="de-DE" sz="2000" dirty="0"/>
              <a:t>	und 25 </a:t>
            </a:r>
            <a:r>
              <a:rPr lang="de-DE" sz="2000" dirty="0" err="1"/>
              <a:t>KostVfg</a:t>
            </a:r>
            <a:r>
              <a:rPr lang="de-DE" sz="2000" dirty="0"/>
              <a:t> mit </a:t>
            </a:r>
            <a:r>
              <a:rPr lang="de-DE" sz="2000" dirty="0" smtClean="0"/>
              <a:t>Kost23 von dem Beklagten erfordert.</a:t>
            </a:r>
            <a:endParaRPr lang="de-DE" sz="2000" dirty="0"/>
          </a:p>
          <a:p>
            <a:endParaRPr lang="de-DE" sz="2000" dirty="0"/>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162950"/>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1" y="4053978"/>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151335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357,00 </a:t>
            </a:r>
            <a:r>
              <a:rPr lang="de-DE" sz="2000" dirty="0"/>
              <a:t>EUR zu fordern. Sie wird gem. §§ 4 Abs. 2, 15 Abs. 1 und 26 Abs. 1 + 6 </a:t>
            </a:r>
            <a:r>
              <a:rPr lang="de-DE" sz="2000" dirty="0" err="1"/>
              <a:t>KostVfg</a:t>
            </a:r>
            <a:r>
              <a:rPr lang="de-DE" sz="2000" dirty="0"/>
              <a:t> über den Prozessbevollmächtigten </a:t>
            </a:r>
            <a:r>
              <a:rPr lang="de-DE" sz="2000" dirty="0" smtClean="0"/>
              <a:t>der Klägerin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9528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154788" y="983646"/>
            <a:ext cx="10148340" cy="389513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dirty="0"/>
              <a:t>Herr Grün, vertreten durch Rechtsanwalt Schwarz, beantragt gegen Frau Violett den Erlass eines Mahnbescheides wegen einer Forderung in Höhe von 7.650,00 EUR nebst Zinsen in der Höhe von 5 Prozentpunkten über dem jeweiligen Basiszinssatz seit dem 12.01.2022. In dem Antrag steht des Weiteren, dass bei Widerspruch gegen den Mahnbescheid die Abgabe an das Landgericht als zuständiges Streitgericht beantragt wird. Frau Violett legt gegen den Mahnbescheid Widerspruch ein. Das Verfahren wird an das Landgericht abgegeben.</a:t>
            </a:r>
          </a:p>
          <a:p>
            <a:r>
              <a:rPr lang="de-DE" sz="2000" dirty="0"/>
              <a:t>Nach Klagebegründung und Stellungnahme der Beklagten, nun vertreten durch Rechtsanwältin Grau, findet ein Verhandlungstermin statt. </a:t>
            </a:r>
          </a:p>
          <a:p>
            <a:r>
              <a:rPr lang="de-DE" sz="2000" dirty="0"/>
              <a:t>Nach Streitiger Verhandlung ergeht ein Urteil mit folgendem Tenor:</a:t>
            </a:r>
          </a:p>
          <a:p>
            <a:r>
              <a:rPr lang="de-DE" sz="2000" dirty="0"/>
              <a:t>„1. Die Beklagte wird verurteilt, an </a:t>
            </a:r>
            <a:r>
              <a:rPr lang="de-DE" sz="2000" dirty="0" smtClean="0"/>
              <a:t>den </a:t>
            </a:r>
            <a:r>
              <a:rPr lang="de-DE" sz="2000" dirty="0"/>
              <a:t>Kläger 7.000,00 EUR zu zahlen.</a:t>
            </a:r>
          </a:p>
          <a:p>
            <a:r>
              <a:rPr lang="de-DE" sz="2000" dirty="0"/>
              <a:t>…2. Der Kläger trägt 1/8 der Kosten, die Beklagte trägt 7/8 der Kosten des Rechtsstreits.“</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4605024" y="4929921"/>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0" name="Gefaltete Ecke 9"/>
          <p:cNvSpPr/>
          <p:nvPr/>
        </p:nvSpPr>
        <p:spPr>
          <a:xfrm rot="20944963">
            <a:off x="6673923" y="4968332"/>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1.Vorschuss-KR</a:t>
            </a:r>
          </a:p>
        </p:txBody>
      </p:sp>
      <p:sp>
        <p:nvSpPr>
          <p:cNvPr id="12" name="Gefaltete Ecke 11"/>
          <p:cNvSpPr/>
          <p:nvPr/>
        </p:nvSpPr>
        <p:spPr>
          <a:xfrm>
            <a:off x="9946034" y="4844578"/>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a:solidFill>
                  <a:schemeClr val="tx1"/>
                </a:solidFill>
                <a:latin typeface="MV Boli" panose="02000500030200090000" pitchFamily="2" charset="0"/>
                <a:cs typeface="MV Boli" panose="02000500030200090000" pitchFamily="2" charset="0"/>
              </a:rPr>
              <a:t>3</a:t>
            </a:r>
          </a:p>
        </p:txBody>
      </p:sp>
      <p:sp>
        <p:nvSpPr>
          <p:cNvPr id="13" name="Gefaltete Ecke 12"/>
          <p:cNvSpPr/>
          <p:nvPr/>
        </p:nvSpPr>
        <p:spPr>
          <a:xfrm>
            <a:off x="8245286" y="4878781"/>
            <a:ext cx="1603251" cy="155505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latin typeface="MV Boli" panose="02000500030200090000" pitchFamily="2" charset="0"/>
                <a:cs typeface="MV Boli" panose="02000500030200090000" pitchFamily="2" charset="0"/>
              </a:rPr>
              <a:t>2</a:t>
            </a:r>
            <a:r>
              <a:rPr lang="de-DE" sz="2000" dirty="0" smtClean="0">
                <a:solidFill>
                  <a:schemeClr val="tx1"/>
                </a:solidFill>
                <a:latin typeface="MV Boli" panose="02000500030200090000" pitchFamily="2" charset="0"/>
                <a:cs typeface="MV Boli" panose="02000500030200090000" pitchFamily="2" charset="0"/>
              </a:rPr>
              <a:t>.Vorschuss-KR</a:t>
            </a:r>
          </a:p>
        </p:txBody>
      </p:sp>
    </p:spTree>
    <p:extLst>
      <p:ext uri="{BB962C8B-B14F-4D97-AF65-F5344CB8AC3E}">
        <p14:creationId xmlns:p14="http://schemas.microsoft.com/office/powerpoint/2010/main" val="3340638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p:cTn id="36" dur="500" fill="hold"/>
                                        <p:tgtEl>
                                          <p:spTgt spid="10"/>
                                        </p:tgtEl>
                                        <p:attrNameLst>
                                          <p:attrName>ppt_w</p:attrName>
                                        </p:attrNameLst>
                                      </p:cBhvr>
                                      <p:tavLst>
                                        <p:tav tm="0">
                                          <p:val>
                                            <p:fltVal val="0"/>
                                          </p:val>
                                        </p:tav>
                                        <p:tav tm="100000">
                                          <p:val>
                                            <p:strVal val="#ppt_w"/>
                                          </p:val>
                                        </p:tav>
                                      </p:tavLst>
                                    </p:anim>
                                    <p:anim calcmode="lin" valueType="num">
                                      <p:cBhvr>
                                        <p:cTn id="37" dur="500" fill="hold"/>
                                        <p:tgtEl>
                                          <p:spTgt spid="10"/>
                                        </p:tgtEl>
                                        <p:attrNameLst>
                                          <p:attrName>ppt_h</p:attrName>
                                        </p:attrNameLst>
                                      </p:cBhvr>
                                      <p:tavLst>
                                        <p:tav tm="0">
                                          <p:val>
                                            <p:fltVal val="0"/>
                                          </p:val>
                                        </p:tav>
                                        <p:tav tm="100000">
                                          <p:val>
                                            <p:strVal val="#ppt_h"/>
                                          </p:val>
                                        </p:tav>
                                      </p:tavLst>
                                    </p:anim>
                                    <p:animEffect transition="in" filter="fade">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500" fill="hold"/>
                                        <p:tgtEl>
                                          <p:spTgt spid="13"/>
                                        </p:tgtEl>
                                        <p:attrNameLst>
                                          <p:attrName>ppt_w</p:attrName>
                                        </p:attrNameLst>
                                      </p:cBhvr>
                                      <p:tavLst>
                                        <p:tav tm="0">
                                          <p:val>
                                            <p:fltVal val="0"/>
                                          </p:val>
                                        </p:tav>
                                        <p:tav tm="100000">
                                          <p:val>
                                            <p:strVal val="#ppt_w"/>
                                          </p:val>
                                        </p:tav>
                                      </p:tavLst>
                                    </p:anim>
                                    <p:anim calcmode="lin" valueType="num">
                                      <p:cBhvr>
                                        <p:cTn id="44" dur="500" fill="hold"/>
                                        <p:tgtEl>
                                          <p:spTgt spid="13"/>
                                        </p:tgtEl>
                                        <p:attrNameLst>
                                          <p:attrName>ppt_h</p:attrName>
                                        </p:attrNameLst>
                                      </p:cBhvr>
                                      <p:tavLst>
                                        <p:tav tm="0">
                                          <p:val>
                                            <p:fltVal val="0"/>
                                          </p:val>
                                        </p:tav>
                                        <p:tav tm="100000">
                                          <p:val>
                                            <p:strVal val="#ppt_h"/>
                                          </p:val>
                                        </p:tav>
                                      </p:tavLst>
                                    </p:anim>
                                    <p:animEffect transition="in" filter="fade">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p:cTn id="50" dur="500" fill="hold"/>
                                        <p:tgtEl>
                                          <p:spTgt spid="12"/>
                                        </p:tgtEl>
                                        <p:attrNameLst>
                                          <p:attrName>ppt_w</p:attrName>
                                        </p:attrNameLst>
                                      </p:cBhvr>
                                      <p:tavLst>
                                        <p:tav tm="0">
                                          <p:val>
                                            <p:fltVal val="0"/>
                                          </p:val>
                                        </p:tav>
                                        <p:tav tm="100000">
                                          <p:val>
                                            <p:strVal val="#ppt_w"/>
                                          </p:val>
                                        </p:tav>
                                      </p:tavLst>
                                    </p:anim>
                                    <p:anim calcmode="lin" valueType="num">
                                      <p:cBhvr>
                                        <p:cTn id="51" dur="500" fill="hold"/>
                                        <p:tgtEl>
                                          <p:spTgt spid="12"/>
                                        </p:tgtEl>
                                        <p:attrNameLst>
                                          <p:attrName>ppt_h</p:attrName>
                                        </p:attrNameLst>
                                      </p:cBhvr>
                                      <p:tavLst>
                                        <p:tav tm="0">
                                          <p:val>
                                            <p:fltVal val="0"/>
                                          </p:val>
                                        </p:tav>
                                        <p:tav tm="100000">
                                          <p:val>
                                            <p:strVal val="#ppt_h"/>
                                          </p:val>
                                        </p:tav>
                                      </p:tavLst>
                                    </p:anim>
                                    <p:animEffect transition="in" filter="fade">
                                      <p:cBhvr>
                                        <p:cTn id="5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0" grpId="0" animBg="1"/>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Tabelle 17"/>
          <p:cNvGraphicFramePr>
            <a:graphicFrameLocks noGrp="1"/>
          </p:cNvGraphicFramePr>
          <p:nvPr>
            <p:extLst>
              <p:ext uri="{D42A27DB-BD31-4B8C-83A1-F6EECF244321}">
                <p14:modId xmlns:p14="http://schemas.microsoft.com/office/powerpoint/2010/main" val="3303273132"/>
              </p:ext>
            </p:extLst>
          </p:nvPr>
        </p:nvGraphicFramePr>
        <p:xfrm>
          <a:off x="1469036" y="2051065"/>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rgbClr val="C00000"/>
                          </a:solidFill>
                          <a:effectLst/>
                          <a:latin typeface="+mn-lt"/>
                          <a:ea typeface="+mn-ea"/>
                          <a:cs typeface="+mn-cs"/>
                        </a:rPr>
                        <a:t>Antragsteller/Antragsgegner</a:t>
                      </a:r>
                      <a:endParaRPr lang="de-DE"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b="1" dirty="0" smtClean="0">
              <a:solidFill>
                <a:schemeClr val="tx1"/>
              </a:solidFill>
            </a:endParaRPr>
          </a:p>
          <a:p>
            <a:r>
              <a:rPr lang="de-DE" sz="2000" b="1" dirty="0" smtClean="0">
                <a:solidFill>
                  <a:schemeClr val="tx1"/>
                </a:solidFill>
              </a:rPr>
              <a:t>KR </a:t>
            </a:r>
            <a:r>
              <a:rPr lang="de-DE" sz="2000" b="1" dirty="0">
                <a:solidFill>
                  <a:schemeClr val="tx1"/>
                </a:solidFill>
              </a:rPr>
              <a:t>Mahnverfahren</a:t>
            </a:r>
          </a:p>
          <a:p>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519596"/>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7650,00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112920" y="3447363"/>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112,00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112,00</a:t>
            </a:r>
            <a:endParaRPr lang="de-DE" b="1" dirty="0">
              <a:solidFill>
                <a:schemeClr val="tx1"/>
              </a:solidFill>
            </a:endParaRPr>
          </a:p>
        </p:txBody>
      </p:sp>
      <p:sp>
        <p:nvSpPr>
          <p:cNvPr id="19" name="Rechteck 18"/>
          <p:cNvSpPr/>
          <p:nvPr/>
        </p:nvSpPr>
        <p:spPr>
          <a:xfrm>
            <a:off x="2583264" y="3614596"/>
            <a:ext cx="2251062"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Calibri" panose="020F0502020204030204" pitchFamily="34" charset="0"/>
                <a:cs typeface="Times New Roman" panose="02020603050405020304" pitchFamily="18" charset="0"/>
              </a:rPr>
              <a:t>Mahnverfahren/ Verfahren über Antrag auf Erlass des Mahnbescheides</a:t>
            </a:r>
          </a:p>
          <a:p>
            <a:pPr algn="ctr"/>
            <a:r>
              <a:rPr lang="de-DE" b="1" dirty="0" smtClean="0">
                <a:solidFill>
                  <a:schemeClr val="tx1"/>
                </a:solidFill>
                <a:latin typeface="Calibri" panose="020F0502020204030204" pitchFamily="34" charset="0"/>
                <a:cs typeface="Times New Roman" panose="02020603050405020304" pitchFamily="18" charset="0"/>
              </a:rPr>
              <a:t>0,5-fach</a:t>
            </a:r>
            <a:endParaRPr lang="de-DE" dirty="0">
              <a:solidFill>
                <a:schemeClr val="tx1"/>
              </a:solidFill>
            </a:endParaRPr>
          </a:p>
        </p:txBody>
      </p:sp>
    </p:spTree>
    <p:extLst>
      <p:ext uri="{BB962C8B-B14F-4D97-AF65-F5344CB8AC3E}">
        <p14:creationId xmlns:p14="http://schemas.microsoft.com/office/powerpoint/2010/main" val="3593156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12" grpId="0" animBg="1"/>
      <p:bldP spid="13" grpId="0" animBg="1"/>
      <p:bldP spid="15" grpId="0" animBg="1"/>
      <p:bldP spid="17" grpId="0" animBg="1"/>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a:t>
            </a:r>
            <a:r>
              <a:rPr lang="de-DE" sz="2000" dirty="0"/>
              <a:t>der (Verfahrens-) Gebühr tritt gem. § 6 Abs. 1 S. 1 Nr. 1 GKG mit </a:t>
            </a:r>
            <a:r>
              <a:rPr lang="de-DE" sz="2000" dirty="0" smtClean="0"/>
              <a:t>	</a:t>
            </a:r>
            <a:r>
              <a:rPr lang="de-DE" sz="2000" u="sng" dirty="0" smtClean="0"/>
              <a:t>Antragseingang </a:t>
            </a:r>
            <a:r>
              <a:rPr lang="de-DE" sz="2000" dirty="0" smtClean="0"/>
              <a:t> </a:t>
            </a:r>
            <a:r>
              <a:rPr lang="de-DE" sz="2000" dirty="0"/>
              <a:t>(Antragseinreichung/Antragstellung) ein.</a:t>
            </a: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Antragsteller</a:t>
            </a:r>
            <a:r>
              <a:rPr lang="de-DE" sz="2000" dirty="0" smtClean="0"/>
              <a:t> gem. § 22 Abs. 1 Satz 1 GKG</a:t>
            </a:r>
            <a:endParaRPr lang="de-DE" sz="2000" dirty="0"/>
          </a:p>
        </p:txBody>
      </p:sp>
      <p:sp>
        <p:nvSpPr>
          <p:cNvPr id="16" name="Rectangle 1"/>
          <p:cNvSpPr>
            <a:spLocks noChangeArrowheads="1"/>
          </p:cNvSpPr>
          <p:nvPr/>
        </p:nvSpPr>
        <p:spPr bwMode="auto">
          <a:xfrm>
            <a:off x="1466388" y="4038628"/>
            <a:ext cx="10150979" cy="1938992"/>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Die </a:t>
            </a:r>
            <a:r>
              <a:rPr lang="de-DE" sz="2000" dirty="0"/>
              <a:t>Anforderung der „1. Gerichtskostenhälfte“ erfolgt durch maschinelle </a:t>
            </a:r>
            <a:r>
              <a:rPr lang="de-DE" sz="2000" dirty="0" smtClean="0"/>
              <a:t>	Kostennachricht </a:t>
            </a:r>
            <a:r>
              <a:rPr lang="de-DE" sz="2000" dirty="0"/>
              <a:t>gem. </a:t>
            </a:r>
            <a:r>
              <a:rPr lang="de-DE" sz="2000" dirty="0" smtClean="0"/>
              <a:t>§ </a:t>
            </a:r>
            <a:r>
              <a:rPr lang="de-DE" sz="2000" dirty="0"/>
              <a:t>26 </a:t>
            </a:r>
            <a:r>
              <a:rPr lang="de-DE" sz="2000" dirty="0" err="1"/>
              <a:t>KostVfg</a:t>
            </a:r>
            <a:r>
              <a:rPr lang="de-DE" sz="2000" dirty="0"/>
              <a:t> erst nach Erlass des Mahnbescheids, da gem. </a:t>
            </a:r>
            <a:endParaRPr lang="de-DE" sz="2000" dirty="0" smtClean="0"/>
          </a:p>
          <a:p>
            <a:r>
              <a:rPr lang="de-DE" sz="2000" dirty="0"/>
              <a:t>	</a:t>
            </a:r>
            <a:r>
              <a:rPr lang="de-DE" sz="2000" dirty="0" smtClean="0"/>
              <a:t>§ 12 III </a:t>
            </a:r>
            <a:r>
              <a:rPr lang="de-DE" sz="2000" dirty="0"/>
              <a:t>S. 2 GKG im maschinellen </a:t>
            </a:r>
            <a:r>
              <a:rPr lang="de-DE" sz="2000" dirty="0" smtClean="0"/>
              <a:t>Mahnverfahren </a:t>
            </a:r>
            <a:r>
              <a:rPr lang="de-DE" sz="2000" dirty="0"/>
              <a:t>für den Erlass des MB keine </a:t>
            </a:r>
            <a:r>
              <a:rPr lang="de-DE" sz="2000" dirty="0" smtClean="0"/>
              <a:t>	Vorauszahlungspflicht </a:t>
            </a:r>
            <a:r>
              <a:rPr lang="de-DE" sz="2000" dirty="0"/>
              <a:t>besteht, sondern erst für den Erlass </a:t>
            </a:r>
          </a:p>
          <a:p>
            <a:r>
              <a:rPr lang="de-DE" sz="2000" dirty="0"/>
              <a:t>    </a:t>
            </a:r>
            <a:r>
              <a:rPr lang="de-DE" sz="2000" dirty="0" smtClean="0"/>
              <a:t>	des </a:t>
            </a:r>
            <a:r>
              <a:rPr lang="de-DE" sz="2000" dirty="0"/>
              <a:t>Vollstreckungsbescheids. Sie wird gem. §§ 4 Abs. 2, 15 Abs. 1 und 26 Abs. 1 + 6 </a:t>
            </a:r>
            <a:r>
              <a:rPr lang="de-DE" sz="2000" dirty="0" smtClean="0"/>
              <a:t>	</a:t>
            </a:r>
            <a:r>
              <a:rPr lang="de-DE" sz="2000" dirty="0" err="1" smtClean="0"/>
              <a:t>KostVfg</a:t>
            </a:r>
            <a:r>
              <a:rPr lang="de-DE" sz="2000" dirty="0" smtClean="0"/>
              <a:t> </a:t>
            </a:r>
            <a:r>
              <a:rPr lang="de-DE" sz="2000" dirty="0"/>
              <a:t>über </a:t>
            </a:r>
            <a:r>
              <a:rPr lang="de-DE" sz="2000" dirty="0" smtClean="0"/>
              <a:t>den Prozessbevollmächtigten </a:t>
            </a:r>
            <a:r>
              <a:rPr lang="de-DE" sz="2000" dirty="0"/>
              <a:t>des Antragstellers, RA Schwarz, 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2" y="237590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859960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b="1" dirty="0" smtClean="0">
              <a:solidFill>
                <a:schemeClr val="tx1"/>
              </a:solidFill>
            </a:endParaRPr>
          </a:p>
          <a:p>
            <a:r>
              <a:rPr lang="de-DE" sz="2000" b="1" dirty="0" smtClean="0">
                <a:solidFill>
                  <a:schemeClr val="tx1"/>
                </a:solidFill>
              </a:rPr>
              <a:t>KR </a:t>
            </a:r>
            <a:r>
              <a:rPr lang="de-DE" sz="2000" b="1" dirty="0">
                <a:solidFill>
                  <a:schemeClr val="tx1"/>
                </a:solidFill>
              </a:rPr>
              <a:t>vor Abgabe an das Streitgericht</a:t>
            </a:r>
          </a:p>
          <a:p>
            <a:r>
              <a:rPr lang="de-DE" sz="2000" b="1" dirty="0" smtClean="0">
                <a:solidFill>
                  <a:schemeClr val="tx1"/>
                </a:solidFill>
              </a:rPr>
              <a:t>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3" name="Abgerundetes Rechteck 22"/>
          <p:cNvSpPr/>
          <p:nvPr/>
        </p:nvSpPr>
        <p:spPr>
          <a:xfrm>
            <a:off x="1621436" y="2612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graphicFrame>
        <p:nvGraphicFramePr>
          <p:cNvPr id="25" name="Tabelle 24"/>
          <p:cNvGraphicFramePr>
            <a:graphicFrameLocks noGrp="1"/>
          </p:cNvGraphicFramePr>
          <p:nvPr>
            <p:extLst>
              <p:ext uri="{D42A27DB-BD31-4B8C-83A1-F6EECF244321}">
                <p14:modId xmlns:p14="http://schemas.microsoft.com/office/powerpoint/2010/main" val="2162308877"/>
              </p:ext>
            </p:extLst>
          </p:nvPr>
        </p:nvGraphicFramePr>
        <p:xfrm>
          <a:off x="1469033" y="1858358"/>
          <a:ext cx="9631180" cy="4618949"/>
        </p:xfrm>
        <a:graphic>
          <a:graphicData uri="http://schemas.openxmlformats.org/drawingml/2006/table">
            <a:tbl>
              <a:tblPr firstRow="1" firstCol="1" bandRow="1">
                <a:tableStyleId>{5C22544A-7EE6-4342-B048-85BDC9FD1C3A}</a:tableStyleId>
              </a:tblPr>
              <a:tblGrid>
                <a:gridCol w="889712">
                  <a:extLst>
                    <a:ext uri="{9D8B030D-6E8A-4147-A177-3AD203B41FA5}">
                      <a16:colId xmlns:a16="http://schemas.microsoft.com/office/drawing/2014/main" val="3186664314"/>
                    </a:ext>
                  </a:extLst>
                </a:gridCol>
                <a:gridCol w="2534520">
                  <a:extLst>
                    <a:ext uri="{9D8B030D-6E8A-4147-A177-3AD203B41FA5}">
                      <a16:colId xmlns:a16="http://schemas.microsoft.com/office/drawing/2014/main" val="3164974163"/>
                    </a:ext>
                  </a:extLst>
                </a:gridCol>
                <a:gridCol w="1428459">
                  <a:extLst>
                    <a:ext uri="{9D8B030D-6E8A-4147-A177-3AD203B41FA5}">
                      <a16:colId xmlns:a16="http://schemas.microsoft.com/office/drawing/2014/main" val="540794854"/>
                    </a:ext>
                  </a:extLst>
                </a:gridCol>
                <a:gridCol w="1780803">
                  <a:extLst>
                    <a:ext uri="{9D8B030D-6E8A-4147-A177-3AD203B41FA5}">
                      <a16:colId xmlns:a16="http://schemas.microsoft.com/office/drawing/2014/main" val="386674676"/>
                    </a:ext>
                  </a:extLst>
                </a:gridCol>
                <a:gridCol w="2997686">
                  <a:extLst>
                    <a:ext uri="{9D8B030D-6E8A-4147-A177-3AD203B41FA5}">
                      <a16:colId xmlns:a16="http://schemas.microsoft.com/office/drawing/2014/main" val="4117031524"/>
                    </a:ext>
                  </a:extLst>
                </a:gridCol>
              </a:tblGrid>
              <a:tr h="995058">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1800" dirty="0" smtClean="0">
                          <a:solidFill>
                            <a:srgbClr val="C00000"/>
                          </a:solidFill>
                          <a:effectLst/>
                          <a:latin typeface="+mn-lt"/>
                          <a:ea typeface="+mn-ea"/>
                          <a:cs typeface="+mn-cs"/>
                        </a:rPr>
                        <a:t>Antragsteller/Antragsgegner</a:t>
                      </a:r>
                      <a:endParaRPr lang="de-DE"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68200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r h="586082">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3175040756"/>
                  </a:ext>
                </a:extLst>
              </a:tr>
              <a:tr h="861759">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600" dirty="0" smtClean="0">
                          <a:solidFill>
                            <a:srgbClr val="FF0000"/>
                          </a:solidFill>
                          <a:effectLst/>
                        </a:rPr>
                        <a:t>(anzurechnen</a:t>
                      </a:r>
                    </a:p>
                    <a:p>
                      <a:pPr>
                        <a:lnSpc>
                          <a:spcPct val="107000"/>
                        </a:lnSpc>
                        <a:spcAft>
                          <a:spcPts val="0"/>
                        </a:spcAft>
                      </a:pPr>
                      <a:r>
                        <a:rPr lang="de-DE" sz="1600" dirty="0" smtClean="0">
                          <a:solidFill>
                            <a:srgbClr val="FF0000"/>
                          </a:solidFill>
                          <a:effectLst/>
                        </a:rPr>
                        <a:t>aus</a:t>
                      </a:r>
                      <a:r>
                        <a:rPr lang="de-DE" sz="1600" baseline="0" dirty="0" smtClean="0">
                          <a:solidFill>
                            <a:srgbClr val="FF0000"/>
                          </a:solidFill>
                          <a:effectLst/>
                        </a:rPr>
                        <a:t> dem MV)</a:t>
                      </a:r>
                      <a:endParaRPr lang="de-DE" sz="1600" dirty="0">
                        <a:solidFill>
                          <a:srgbClr val="FF0000"/>
                        </a:solidFill>
                        <a:effectLst/>
                      </a:endParaRPr>
                    </a:p>
                    <a:p>
                      <a:pPr>
                        <a:lnSpc>
                          <a:spcPct val="107000"/>
                        </a:lnSpc>
                        <a:spcAft>
                          <a:spcPts val="0"/>
                        </a:spcAft>
                      </a:pPr>
                      <a:r>
                        <a:rPr lang="de-DE" sz="1600" dirty="0">
                          <a:solidFill>
                            <a:srgbClr val="FF0000"/>
                          </a:solidFill>
                          <a:effectLst/>
                        </a:rPr>
                        <a:t>sind:</a:t>
                      </a:r>
                      <a:endParaRPr lang="de-DE"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b="1" dirty="0">
                          <a:effectLst/>
                        </a:rPr>
                        <a:t> </a:t>
                      </a: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2848056708"/>
                  </a:ext>
                </a:extLst>
              </a:tr>
              <a:tr h="574507">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600" dirty="0">
                          <a:effectLst/>
                        </a:rPr>
                        <a:t>Rest:</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b="1" dirty="0">
                          <a:effectLst/>
                        </a:rPr>
                        <a:t> </a:t>
                      </a:r>
                      <a:endParaRPr lang="de-DE" sz="1600" b="1" dirty="0">
                        <a:solidFill>
                          <a:schemeClr val="accent6">
                            <a:lumMod val="75000"/>
                          </a:schemeClr>
                        </a:solidFill>
                        <a:effectLst/>
                      </a:endParaRPr>
                    </a:p>
                    <a:p>
                      <a:pPr>
                        <a:lnSpc>
                          <a:spcPct val="107000"/>
                        </a:lnSpc>
                        <a:spcAft>
                          <a:spcPts val="0"/>
                        </a:spcAft>
                      </a:pPr>
                      <a:r>
                        <a:rPr lang="de-DE" sz="1200" b="1" dirty="0">
                          <a:effectLst/>
                        </a:rPr>
                        <a:t> </a:t>
                      </a: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1165354309"/>
                  </a:ext>
                </a:extLst>
              </a:tr>
              <a:tr h="574507">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4064104929"/>
                  </a:ext>
                </a:extLst>
              </a:tr>
            </a:tbl>
          </a:graphicData>
        </a:graphic>
      </p:graphicFrame>
      <p:sp>
        <p:nvSpPr>
          <p:cNvPr id="26" name="Rechteck 25"/>
          <p:cNvSpPr/>
          <p:nvPr/>
        </p:nvSpPr>
        <p:spPr>
          <a:xfrm>
            <a:off x="1469033" y="3357679"/>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27" name="Rechteck 26"/>
          <p:cNvSpPr/>
          <p:nvPr/>
        </p:nvSpPr>
        <p:spPr>
          <a:xfrm>
            <a:off x="2374077" y="3366614"/>
            <a:ext cx="242094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Verfahren über Erlass eines MB </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Rechteck 27"/>
          <p:cNvSpPr/>
          <p:nvPr/>
        </p:nvSpPr>
        <p:spPr>
          <a:xfrm>
            <a:off x="5077603" y="3288312"/>
            <a:ext cx="101839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7650,00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9" name="Rechteck 28"/>
          <p:cNvSpPr/>
          <p:nvPr/>
        </p:nvSpPr>
        <p:spPr>
          <a:xfrm>
            <a:off x="6870339" y="3288312"/>
            <a:ext cx="849595"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112</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0" name="Rechteck 29"/>
          <p:cNvSpPr/>
          <p:nvPr/>
        </p:nvSpPr>
        <p:spPr>
          <a:xfrm>
            <a:off x="8676893" y="3288312"/>
            <a:ext cx="134752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rPr>
              <a:t>v</a:t>
            </a: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oll</a:t>
            </a: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 / keine</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1" name="Rechteck 30"/>
          <p:cNvSpPr/>
          <p:nvPr/>
        </p:nvSpPr>
        <p:spPr>
          <a:xfrm>
            <a:off x="1516470" y="3949446"/>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1210</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2" name="Rechteck 31"/>
          <p:cNvSpPr/>
          <p:nvPr/>
        </p:nvSpPr>
        <p:spPr>
          <a:xfrm>
            <a:off x="2374077" y="3949446"/>
            <a:ext cx="242094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Verfahren über im Allgemeinen</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3" name="Rechteck 32"/>
          <p:cNvSpPr/>
          <p:nvPr/>
        </p:nvSpPr>
        <p:spPr>
          <a:xfrm>
            <a:off x="5059102" y="3908618"/>
            <a:ext cx="101839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7650,00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4" name="Rechteck 33"/>
          <p:cNvSpPr/>
          <p:nvPr/>
        </p:nvSpPr>
        <p:spPr>
          <a:xfrm>
            <a:off x="6866663" y="3974309"/>
            <a:ext cx="849595"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672</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5" name="Rechteck 34"/>
          <p:cNvSpPr/>
          <p:nvPr/>
        </p:nvSpPr>
        <p:spPr>
          <a:xfrm>
            <a:off x="6866662" y="4620072"/>
            <a:ext cx="849595"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112</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6" name="Rechteck 35"/>
          <p:cNvSpPr/>
          <p:nvPr/>
        </p:nvSpPr>
        <p:spPr>
          <a:xfrm>
            <a:off x="6866661" y="5359875"/>
            <a:ext cx="849595"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560</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7" name="Rechteck 36"/>
          <p:cNvSpPr/>
          <p:nvPr/>
        </p:nvSpPr>
        <p:spPr>
          <a:xfrm>
            <a:off x="8549821" y="5359875"/>
            <a:ext cx="134752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rPr>
              <a:t>v</a:t>
            </a: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oll</a:t>
            </a: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 / keine</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Gefaltete Ecke 17"/>
          <p:cNvSpPr/>
          <p:nvPr/>
        </p:nvSpPr>
        <p:spPr>
          <a:xfrm rot="21271376">
            <a:off x="9945239" y="4290747"/>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smtClean="0">
              <a:solidFill>
                <a:schemeClr val="tx1"/>
              </a:solidFill>
              <a:latin typeface="MV Boli" panose="02000500030200090000" pitchFamily="2" charset="0"/>
              <a:cs typeface="MV Boli" panose="02000500030200090000" pitchFamily="2" charset="0"/>
            </a:endParaRPr>
          </a:p>
          <a:p>
            <a:pPr algn="ctr"/>
            <a:r>
              <a:rPr lang="de-DE" sz="2400" dirty="0" smtClean="0">
                <a:solidFill>
                  <a:schemeClr val="tx1"/>
                </a:solidFill>
                <a:latin typeface="MV Boli" panose="02000500030200090000" pitchFamily="2" charset="0"/>
                <a:cs typeface="MV Boli" panose="02000500030200090000" pitchFamily="2" charset="0"/>
              </a:rPr>
              <a:t>672</a:t>
            </a:r>
          </a:p>
          <a:p>
            <a:pPr algn="ctr"/>
            <a:r>
              <a:rPr lang="de-DE" sz="2400" dirty="0">
                <a:solidFill>
                  <a:schemeClr val="tx1"/>
                </a:solidFill>
                <a:latin typeface="MV Boli" panose="02000500030200090000" pitchFamily="2" charset="0"/>
                <a:cs typeface="MV Boli" panose="02000500030200090000" pitchFamily="2" charset="0"/>
              </a:rPr>
              <a:t>-</a:t>
            </a:r>
            <a:r>
              <a:rPr lang="de-DE" sz="2400" dirty="0" smtClean="0">
                <a:solidFill>
                  <a:schemeClr val="tx1"/>
                </a:solidFill>
                <a:latin typeface="MV Boli" panose="02000500030200090000" pitchFamily="2" charset="0"/>
                <a:cs typeface="MV Boli" panose="02000500030200090000" pitchFamily="2" charset="0"/>
              </a:rPr>
              <a:t> 112 =</a:t>
            </a:r>
          </a:p>
          <a:p>
            <a:pPr algn="ctr"/>
            <a:r>
              <a:rPr lang="de-DE" sz="2400" dirty="0" smtClean="0">
                <a:solidFill>
                  <a:schemeClr val="tx1"/>
                </a:solidFill>
                <a:latin typeface="MV Boli" panose="02000500030200090000" pitchFamily="2" charset="0"/>
                <a:cs typeface="MV Boli" panose="02000500030200090000" pitchFamily="2" charset="0"/>
              </a:rPr>
              <a:t>560</a:t>
            </a:r>
          </a:p>
        </p:txBody>
      </p:sp>
    </p:spTree>
    <p:extLst>
      <p:ext uri="{BB962C8B-B14F-4D97-AF65-F5344CB8AC3E}">
        <p14:creationId xmlns:p14="http://schemas.microsoft.com/office/powerpoint/2010/main" val="2058425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500" fill="hold"/>
                                        <p:tgtEl>
                                          <p:spTgt spid="26"/>
                                        </p:tgtEl>
                                        <p:attrNameLst>
                                          <p:attrName>ppt_x</p:attrName>
                                        </p:attrNameLst>
                                      </p:cBhvr>
                                      <p:tavLst>
                                        <p:tav tm="0">
                                          <p:val>
                                            <p:strVal val="#ppt_x"/>
                                          </p:val>
                                        </p:tav>
                                        <p:tav tm="100000">
                                          <p:val>
                                            <p:strVal val="#ppt_x"/>
                                          </p:val>
                                        </p:tav>
                                      </p:tavLst>
                                    </p:anim>
                                    <p:anim calcmode="lin" valueType="num">
                                      <p:cBhvr additive="base">
                                        <p:cTn id="1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 calcmode="lin" valueType="num">
                                      <p:cBhvr additive="base">
                                        <p:cTn id="17" dur="500" fill="hold"/>
                                        <p:tgtEl>
                                          <p:spTgt spid="27"/>
                                        </p:tgtEl>
                                        <p:attrNameLst>
                                          <p:attrName>ppt_x</p:attrName>
                                        </p:attrNameLst>
                                      </p:cBhvr>
                                      <p:tavLst>
                                        <p:tav tm="0">
                                          <p:val>
                                            <p:strVal val="#ppt_x"/>
                                          </p:val>
                                        </p:tav>
                                        <p:tav tm="100000">
                                          <p:val>
                                            <p:strVal val="#ppt_x"/>
                                          </p:val>
                                        </p:tav>
                                      </p:tavLst>
                                    </p:anim>
                                    <p:anim calcmode="lin" valueType="num">
                                      <p:cBhvr additive="base">
                                        <p:cTn id="1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anim calcmode="lin" valueType="num">
                                      <p:cBhvr additive="base">
                                        <p:cTn id="23" dur="500" fill="hold"/>
                                        <p:tgtEl>
                                          <p:spTgt spid="28"/>
                                        </p:tgtEl>
                                        <p:attrNameLst>
                                          <p:attrName>ppt_x</p:attrName>
                                        </p:attrNameLst>
                                      </p:cBhvr>
                                      <p:tavLst>
                                        <p:tav tm="0">
                                          <p:val>
                                            <p:strVal val="#ppt_x"/>
                                          </p:val>
                                        </p:tav>
                                        <p:tav tm="100000">
                                          <p:val>
                                            <p:strVal val="#ppt_x"/>
                                          </p:val>
                                        </p:tav>
                                      </p:tavLst>
                                    </p:anim>
                                    <p:anim calcmode="lin" valueType="num">
                                      <p:cBhvr additive="base">
                                        <p:cTn id="24"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 calcmode="lin" valueType="num">
                                      <p:cBhvr additive="base">
                                        <p:cTn id="29" dur="500" fill="hold"/>
                                        <p:tgtEl>
                                          <p:spTgt spid="29"/>
                                        </p:tgtEl>
                                        <p:attrNameLst>
                                          <p:attrName>ppt_x</p:attrName>
                                        </p:attrNameLst>
                                      </p:cBhvr>
                                      <p:tavLst>
                                        <p:tav tm="0">
                                          <p:val>
                                            <p:strVal val="#ppt_x"/>
                                          </p:val>
                                        </p:tav>
                                        <p:tav tm="100000">
                                          <p:val>
                                            <p:strVal val="#ppt_x"/>
                                          </p:val>
                                        </p:tav>
                                      </p:tavLst>
                                    </p:anim>
                                    <p:anim calcmode="lin" valueType="num">
                                      <p:cBhvr additive="base">
                                        <p:cTn id="3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anim calcmode="lin" valueType="num">
                                      <p:cBhvr additive="base">
                                        <p:cTn id="35" dur="500" fill="hold"/>
                                        <p:tgtEl>
                                          <p:spTgt spid="30"/>
                                        </p:tgtEl>
                                        <p:attrNameLst>
                                          <p:attrName>ppt_x</p:attrName>
                                        </p:attrNameLst>
                                      </p:cBhvr>
                                      <p:tavLst>
                                        <p:tav tm="0">
                                          <p:val>
                                            <p:strVal val="#ppt_x"/>
                                          </p:val>
                                        </p:tav>
                                        <p:tav tm="100000">
                                          <p:val>
                                            <p:strVal val="#ppt_x"/>
                                          </p:val>
                                        </p:tav>
                                      </p:tavLst>
                                    </p:anim>
                                    <p:anim calcmode="lin" valueType="num">
                                      <p:cBhvr additive="base">
                                        <p:cTn id="36"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1"/>
                                        </p:tgtEl>
                                        <p:attrNameLst>
                                          <p:attrName>style.visibility</p:attrName>
                                        </p:attrNameLst>
                                      </p:cBhvr>
                                      <p:to>
                                        <p:strVal val="visible"/>
                                      </p:to>
                                    </p:set>
                                    <p:anim calcmode="lin" valueType="num">
                                      <p:cBhvr additive="base">
                                        <p:cTn id="41" dur="500" fill="hold"/>
                                        <p:tgtEl>
                                          <p:spTgt spid="31"/>
                                        </p:tgtEl>
                                        <p:attrNameLst>
                                          <p:attrName>ppt_x</p:attrName>
                                        </p:attrNameLst>
                                      </p:cBhvr>
                                      <p:tavLst>
                                        <p:tav tm="0">
                                          <p:val>
                                            <p:strVal val="#ppt_x"/>
                                          </p:val>
                                        </p:tav>
                                        <p:tav tm="100000">
                                          <p:val>
                                            <p:strVal val="#ppt_x"/>
                                          </p:val>
                                        </p:tav>
                                      </p:tavLst>
                                    </p:anim>
                                    <p:anim calcmode="lin" valueType="num">
                                      <p:cBhvr additive="base">
                                        <p:cTn id="4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anim calcmode="lin" valueType="num">
                                      <p:cBhvr additive="base">
                                        <p:cTn id="47" dur="500" fill="hold"/>
                                        <p:tgtEl>
                                          <p:spTgt spid="32"/>
                                        </p:tgtEl>
                                        <p:attrNameLst>
                                          <p:attrName>ppt_x</p:attrName>
                                        </p:attrNameLst>
                                      </p:cBhvr>
                                      <p:tavLst>
                                        <p:tav tm="0">
                                          <p:val>
                                            <p:strVal val="#ppt_x"/>
                                          </p:val>
                                        </p:tav>
                                        <p:tav tm="100000">
                                          <p:val>
                                            <p:strVal val="#ppt_x"/>
                                          </p:val>
                                        </p:tav>
                                      </p:tavLst>
                                    </p:anim>
                                    <p:anim calcmode="lin" valueType="num">
                                      <p:cBhvr additive="base">
                                        <p:cTn id="4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3"/>
                                        </p:tgtEl>
                                        <p:attrNameLst>
                                          <p:attrName>style.visibility</p:attrName>
                                        </p:attrNameLst>
                                      </p:cBhvr>
                                      <p:to>
                                        <p:strVal val="visible"/>
                                      </p:to>
                                    </p:set>
                                    <p:anim calcmode="lin" valueType="num">
                                      <p:cBhvr additive="base">
                                        <p:cTn id="53" dur="500" fill="hold"/>
                                        <p:tgtEl>
                                          <p:spTgt spid="33"/>
                                        </p:tgtEl>
                                        <p:attrNameLst>
                                          <p:attrName>ppt_x</p:attrName>
                                        </p:attrNameLst>
                                      </p:cBhvr>
                                      <p:tavLst>
                                        <p:tav tm="0">
                                          <p:val>
                                            <p:strVal val="#ppt_x"/>
                                          </p:val>
                                        </p:tav>
                                        <p:tav tm="100000">
                                          <p:val>
                                            <p:strVal val="#ppt_x"/>
                                          </p:val>
                                        </p:tav>
                                      </p:tavLst>
                                    </p:anim>
                                    <p:anim calcmode="lin" valueType="num">
                                      <p:cBhvr additive="base">
                                        <p:cTn id="5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34"/>
                                        </p:tgtEl>
                                        <p:attrNameLst>
                                          <p:attrName>style.visibility</p:attrName>
                                        </p:attrNameLst>
                                      </p:cBhvr>
                                      <p:to>
                                        <p:strVal val="visible"/>
                                      </p:to>
                                    </p:set>
                                    <p:anim calcmode="lin" valueType="num">
                                      <p:cBhvr additive="base">
                                        <p:cTn id="59" dur="500" fill="hold"/>
                                        <p:tgtEl>
                                          <p:spTgt spid="34"/>
                                        </p:tgtEl>
                                        <p:attrNameLst>
                                          <p:attrName>ppt_x</p:attrName>
                                        </p:attrNameLst>
                                      </p:cBhvr>
                                      <p:tavLst>
                                        <p:tav tm="0">
                                          <p:val>
                                            <p:strVal val="#ppt_x"/>
                                          </p:val>
                                        </p:tav>
                                        <p:tav tm="100000">
                                          <p:val>
                                            <p:strVal val="#ppt_x"/>
                                          </p:val>
                                        </p:tav>
                                      </p:tavLst>
                                    </p:anim>
                                    <p:anim calcmode="lin" valueType="num">
                                      <p:cBhvr additive="base">
                                        <p:cTn id="6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35"/>
                                        </p:tgtEl>
                                        <p:attrNameLst>
                                          <p:attrName>style.visibility</p:attrName>
                                        </p:attrNameLst>
                                      </p:cBhvr>
                                      <p:to>
                                        <p:strVal val="visible"/>
                                      </p:to>
                                    </p:set>
                                    <p:anim calcmode="lin" valueType="num">
                                      <p:cBhvr additive="base">
                                        <p:cTn id="65" dur="500" fill="hold"/>
                                        <p:tgtEl>
                                          <p:spTgt spid="35"/>
                                        </p:tgtEl>
                                        <p:attrNameLst>
                                          <p:attrName>ppt_x</p:attrName>
                                        </p:attrNameLst>
                                      </p:cBhvr>
                                      <p:tavLst>
                                        <p:tav tm="0">
                                          <p:val>
                                            <p:strVal val="#ppt_x"/>
                                          </p:val>
                                        </p:tav>
                                        <p:tav tm="100000">
                                          <p:val>
                                            <p:strVal val="#ppt_x"/>
                                          </p:val>
                                        </p:tav>
                                      </p:tavLst>
                                    </p:anim>
                                    <p:anim calcmode="lin" valueType="num">
                                      <p:cBhvr additive="base">
                                        <p:cTn id="6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36"/>
                                        </p:tgtEl>
                                        <p:attrNameLst>
                                          <p:attrName>style.visibility</p:attrName>
                                        </p:attrNameLst>
                                      </p:cBhvr>
                                      <p:to>
                                        <p:strVal val="visible"/>
                                      </p:to>
                                    </p:set>
                                    <p:anim calcmode="lin" valueType="num">
                                      <p:cBhvr additive="base">
                                        <p:cTn id="71" dur="500" fill="hold"/>
                                        <p:tgtEl>
                                          <p:spTgt spid="36"/>
                                        </p:tgtEl>
                                        <p:attrNameLst>
                                          <p:attrName>ppt_x</p:attrName>
                                        </p:attrNameLst>
                                      </p:cBhvr>
                                      <p:tavLst>
                                        <p:tav tm="0">
                                          <p:val>
                                            <p:strVal val="#ppt_x"/>
                                          </p:val>
                                        </p:tav>
                                        <p:tav tm="100000">
                                          <p:val>
                                            <p:strVal val="#ppt_x"/>
                                          </p:val>
                                        </p:tav>
                                      </p:tavLst>
                                    </p:anim>
                                    <p:anim calcmode="lin" valueType="num">
                                      <p:cBhvr additive="base">
                                        <p:cTn id="7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37"/>
                                        </p:tgtEl>
                                        <p:attrNameLst>
                                          <p:attrName>style.visibility</p:attrName>
                                        </p:attrNameLst>
                                      </p:cBhvr>
                                      <p:to>
                                        <p:strVal val="visible"/>
                                      </p:to>
                                    </p:set>
                                    <p:anim calcmode="lin" valueType="num">
                                      <p:cBhvr additive="base">
                                        <p:cTn id="77" dur="500" fill="hold"/>
                                        <p:tgtEl>
                                          <p:spTgt spid="37"/>
                                        </p:tgtEl>
                                        <p:attrNameLst>
                                          <p:attrName>ppt_x</p:attrName>
                                        </p:attrNameLst>
                                      </p:cBhvr>
                                      <p:tavLst>
                                        <p:tav tm="0">
                                          <p:val>
                                            <p:strVal val="#ppt_x"/>
                                          </p:val>
                                        </p:tav>
                                        <p:tav tm="100000">
                                          <p:val>
                                            <p:strVal val="#ppt_x"/>
                                          </p:val>
                                        </p:tav>
                                      </p:tavLst>
                                    </p:anim>
                                    <p:anim calcmode="lin" valueType="num">
                                      <p:cBhvr additive="base">
                                        <p:cTn id="7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53" presetClass="entr" presetSubtype="16" fill="hold" grpId="0" nodeType="clickEffect">
                                  <p:stCondLst>
                                    <p:cond delay="0"/>
                                  </p:stCondLst>
                                  <p:childTnLst>
                                    <p:set>
                                      <p:cBhvr>
                                        <p:cTn id="82" dur="1" fill="hold">
                                          <p:stCondLst>
                                            <p:cond delay="0"/>
                                          </p:stCondLst>
                                        </p:cTn>
                                        <p:tgtEl>
                                          <p:spTgt spid="18"/>
                                        </p:tgtEl>
                                        <p:attrNameLst>
                                          <p:attrName>style.visibility</p:attrName>
                                        </p:attrNameLst>
                                      </p:cBhvr>
                                      <p:to>
                                        <p:strVal val="visible"/>
                                      </p:to>
                                    </p:set>
                                    <p:anim calcmode="lin" valueType="num">
                                      <p:cBhvr>
                                        <p:cTn id="83" dur="500" fill="hold"/>
                                        <p:tgtEl>
                                          <p:spTgt spid="18"/>
                                        </p:tgtEl>
                                        <p:attrNameLst>
                                          <p:attrName>ppt_w</p:attrName>
                                        </p:attrNameLst>
                                      </p:cBhvr>
                                      <p:tavLst>
                                        <p:tav tm="0">
                                          <p:val>
                                            <p:fltVal val="0"/>
                                          </p:val>
                                        </p:tav>
                                        <p:tav tm="100000">
                                          <p:val>
                                            <p:strVal val="#ppt_w"/>
                                          </p:val>
                                        </p:tav>
                                      </p:tavLst>
                                    </p:anim>
                                    <p:anim calcmode="lin" valueType="num">
                                      <p:cBhvr>
                                        <p:cTn id="84" dur="500" fill="hold"/>
                                        <p:tgtEl>
                                          <p:spTgt spid="18"/>
                                        </p:tgtEl>
                                        <p:attrNameLst>
                                          <p:attrName>ppt_h</p:attrName>
                                        </p:attrNameLst>
                                      </p:cBhvr>
                                      <p:tavLst>
                                        <p:tav tm="0">
                                          <p:val>
                                            <p:fltVal val="0"/>
                                          </p:val>
                                        </p:tav>
                                        <p:tav tm="100000">
                                          <p:val>
                                            <p:strVal val="#ppt_h"/>
                                          </p:val>
                                        </p:tav>
                                      </p:tavLst>
                                    </p:anim>
                                    <p:animEffect transition="in" filter="fade">
                                      <p:cBhvr>
                                        <p:cTn id="8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342900" indent="-342900">
              <a:buAutoNum type="alphaLcParenR"/>
            </a:pPr>
            <a:r>
              <a:rPr lang="de-DE" sz="2000" dirty="0" smtClean="0"/>
              <a:t>	</a:t>
            </a:r>
            <a:r>
              <a:rPr lang="de-DE" sz="2000" dirty="0"/>
              <a:t>Fälligkeit tritt gem. § 6 Abs. 1 S. 1 Nr. 1 GKG </a:t>
            </a:r>
            <a:r>
              <a:rPr lang="de-DE" sz="2000" u="sng" dirty="0"/>
              <a:t>mit Eingang des Widerspruchs </a:t>
            </a:r>
            <a:r>
              <a:rPr lang="de-DE" sz="2000" dirty="0"/>
              <a:t>ein.</a:t>
            </a: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der  </a:t>
            </a:r>
            <a:r>
              <a:rPr lang="de-DE" sz="2000" dirty="0" smtClean="0">
                <a:solidFill>
                  <a:srgbClr val="C00000"/>
                </a:solidFill>
              </a:rPr>
              <a:t>Antragsteller</a:t>
            </a:r>
            <a:r>
              <a:rPr lang="de-DE" sz="2000" dirty="0" smtClean="0"/>
              <a:t> gem. § 22 Abs. 1 Satz 1 GKG</a:t>
            </a:r>
            <a:endParaRPr lang="de-DE" sz="2000" dirty="0"/>
          </a:p>
        </p:txBody>
      </p:sp>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560,00 </a:t>
            </a:r>
            <a:r>
              <a:rPr lang="de-DE" sz="2000" dirty="0"/>
              <a:t>EUR zu fordern. Sie wird gem. §§ 4 Abs. 2, 15 Abs. 1 und 26 Abs. 1 + 6 </a:t>
            </a:r>
            <a:r>
              <a:rPr lang="de-DE" sz="2000" dirty="0" err="1"/>
              <a:t>KostVfg</a:t>
            </a:r>
            <a:r>
              <a:rPr lang="de-DE" sz="2000" dirty="0"/>
              <a:t> über den Prozessbevollmächtigten des </a:t>
            </a:r>
            <a:r>
              <a:rPr lang="de-DE" sz="2000" dirty="0" err="1" smtClean="0"/>
              <a:t>A´st</a:t>
            </a:r>
            <a:r>
              <a:rPr lang="de-DE" sz="2000" dirty="0" smtClean="0"/>
              <a:t>.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008z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1464237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3473</Words>
  <Application>Microsoft Office PowerPoint</Application>
  <PresentationFormat>Breitbild</PresentationFormat>
  <Paragraphs>792</Paragraphs>
  <Slides>36</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36</vt:i4>
      </vt:variant>
    </vt:vector>
  </HeadingPairs>
  <TitlesOfParts>
    <vt:vector size="42" baseType="lpstr">
      <vt:lpstr>Arial</vt:lpstr>
      <vt:lpstr>Calibri</vt:lpstr>
      <vt:lpstr>Calibri Light</vt:lpstr>
      <vt:lpstr>MV Boli</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78</cp:revision>
  <cp:lastPrinted>2023-10-26T09:55:40Z</cp:lastPrinted>
  <dcterms:created xsi:type="dcterms:W3CDTF">2023-10-24T11:11:57Z</dcterms:created>
  <dcterms:modified xsi:type="dcterms:W3CDTF">2024-03-15T08:42:41Z</dcterms:modified>
</cp:coreProperties>
</file>