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15" r:id="rId2"/>
    <p:sldId id="416" r:id="rId3"/>
    <p:sldId id="417" r:id="rId4"/>
    <p:sldId id="418" r:id="rId5"/>
    <p:sldId id="419" r:id="rId6"/>
    <p:sldId id="420" r:id="rId7"/>
    <p:sldId id="42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171888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08904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3659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2577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8895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09301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90068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43179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23404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26071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93948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5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42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91926" y="544840"/>
            <a:ext cx="4484105" cy="4930246"/>
            <a:chOff x="0" y="0"/>
            <a:chExt cx="896821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968214" cy="9860488"/>
            </a:xfrm>
            <a:custGeom>
              <a:avLst/>
              <a:gdLst/>
              <a:ahLst/>
              <a:cxnLst/>
              <a:rect l="l" t="t" r="r" b="b"/>
              <a:pathLst>
                <a:path w="8968214" h="9860488">
                  <a:moveTo>
                    <a:pt x="0" y="0"/>
                  </a:moveTo>
                  <a:lnTo>
                    <a:pt x="8968214" y="0"/>
                  </a:lnTo>
                  <a:lnTo>
                    <a:pt x="896821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2105" r="-8003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8968211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just" defTabSz="609630">
                <a:lnSpc>
                  <a:spcPts val="2916"/>
                </a:lnSpc>
              </a:pPr>
              <a:r>
                <a:rPr lang="en-US" sz="2700">
                  <a:solidFill>
                    <a:srgbClr val="AB7D7D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</a:p>
            <a:p>
              <a:pPr algn="just" defTabSz="609630">
                <a:lnSpc>
                  <a:spcPts val="2916"/>
                </a:lnSpc>
              </a:pPr>
              <a:r>
                <a:rPr lang="en-US" sz="2700">
                  <a:solidFill>
                    <a:srgbClr val="AB7D7D"/>
                  </a:solidFill>
                  <a:latin typeface="Inter"/>
                  <a:ea typeface="Inter"/>
                  <a:cs typeface="Inter"/>
                  <a:sym typeface="Inter"/>
                </a:rPr>
                <a:t>DES INSOLVENZVERFAHRENS </a:t>
              </a:r>
            </a:p>
            <a:p>
              <a:pPr algn="just" defTabSz="609630">
                <a:lnSpc>
                  <a:spcPts val="2916"/>
                </a:lnSpc>
              </a:pPr>
              <a:r>
                <a:rPr lang="en-US" sz="2700">
                  <a:solidFill>
                    <a:srgbClr val="AB7D7D"/>
                  </a:solidFill>
                  <a:latin typeface="Inter"/>
                  <a:ea typeface="Inter"/>
                  <a:cs typeface="Inter"/>
                  <a:sym typeface="Inter"/>
                </a:rPr>
                <a:t>§ 12 C ABS. 2 NR. 3 GBO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4784454" y="2047876"/>
            <a:ext cx="19043" cy="2762248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Verfahren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Zwangsvollstreckung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→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Gesamtvermögensvollstreckung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gesamte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benötigt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keinen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Titel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sondern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Forderungen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anzumelden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181" lvl="1"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sog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Tabelle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verzeichnet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&amp; in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gerichtlichen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Termin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überprüft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3264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Auszug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Insolvenztabelle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Vollstreckungstitel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dar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354262" y="4437250"/>
            <a:ext cx="2714973" cy="2100710"/>
          </a:xfrm>
          <a:custGeom>
            <a:avLst/>
            <a:gdLst/>
            <a:ahLst/>
            <a:cxnLst/>
            <a:rect l="l" t="t" r="r" b="b"/>
            <a:pathLst>
              <a:path w="4072459" h="3151065">
                <a:moveTo>
                  <a:pt x="0" y="0"/>
                </a:moveTo>
                <a:lnTo>
                  <a:pt x="4072459" y="0"/>
                </a:lnTo>
                <a:lnTo>
                  <a:pt x="4072459" y="3151065"/>
                </a:lnTo>
                <a:lnTo>
                  <a:pt x="0" y="31510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963880"/>
            <a:ext cx="3494361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4752"/>
                </a:lnSpc>
              </a:pPr>
              <a:r>
                <a:rPr lang="en-US" sz="4400">
                  <a:solidFill>
                    <a:srgbClr val="AB7D7D"/>
                  </a:solidFill>
                  <a:latin typeface="Recoleta"/>
                  <a:ea typeface="Recoleta"/>
                  <a:cs typeface="Recoleta"/>
                  <a:sym typeface="Recoleta"/>
                </a:rPr>
                <a:t>Zuständigkeit § 32 InsO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für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Vermerks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Insolvenzverfahrens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deren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UdG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4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4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vom</a:t>
              </a:r>
              <a:r>
                <a:rPr lang="en-US" sz="24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Insolvenzgericht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kommt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stellt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Antrag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so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zuständig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-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Löschung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963880"/>
            <a:ext cx="3494361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4752"/>
                </a:lnSpc>
              </a:pPr>
              <a:r>
                <a:rPr lang="en-US" sz="44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Wirkung der Eintragung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2755537" cy="98319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97885" lvl="1" indent="-19894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durch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Insolvenzvermerks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tritt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Sperre des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Grundbuchs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98943" lvl="1" defTabSz="609630">
                <a:lnSpc>
                  <a:spcPts val="2376"/>
                </a:lnSpc>
              </a:pP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7885" lvl="1" indent="-19894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Angabe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Uhrzeit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Beschluss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relevant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Vermerk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→ 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nach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 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Insolvenzverfahrens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getroffene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Grundbuchamt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eingereichte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dürfen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nicht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vollzogen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warden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marL="397885" lvl="1" indent="-19894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Insolvenzeröffnung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noch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unerledigte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Anträge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vorliegen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weitere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Verfahren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zuständigen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Rechtspfleger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abzusprechen</a:t>
              </a: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963880"/>
            <a:ext cx="3494361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4752"/>
                </a:lnSpc>
              </a:pPr>
              <a:r>
                <a:rPr lang="en-US" sz="44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Prüfung des Ersuchens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muss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geprüft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: </a:t>
              </a: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Siegel und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ob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richtig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bezeichnet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ob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Berechtigte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dem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übereinstimmt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Liegt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keine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Übereinstimmung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zurückzuweisen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993225" y="4210322"/>
            <a:ext cx="877211" cy="1199605"/>
          </a:xfrm>
          <a:custGeom>
            <a:avLst/>
            <a:gdLst/>
            <a:ahLst/>
            <a:cxnLst/>
            <a:rect l="l" t="t" r="r" b="b"/>
            <a:pathLst>
              <a:path w="1315816" h="1799407">
                <a:moveTo>
                  <a:pt x="0" y="0"/>
                </a:moveTo>
                <a:lnTo>
                  <a:pt x="1315816" y="0"/>
                </a:lnTo>
                <a:lnTo>
                  <a:pt x="1315816" y="1799407"/>
                </a:lnTo>
                <a:lnTo>
                  <a:pt x="0" y="17994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963880"/>
            <a:ext cx="3494361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4752"/>
                </a:lnSpc>
              </a:pPr>
              <a:r>
                <a:rPr lang="en-US" sz="44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12755537" cy="982239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Insolvenzvermerk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Abt. II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Abt. III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24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Abt. II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Gesamtschuldner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Grundstücks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 </a:t>
              </a:r>
              <a:r>
                <a:rPr lang="en-US" sz="24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Abt. III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der Gemeinschuldner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Gläubiger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592"/>
                </a:lnSpc>
              </a:pP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in der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Veränderungsspalte</a:t>
              </a:r>
              <a:r>
                <a:rPr lang="en-US" sz="24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24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3966333" y="4810124"/>
            <a:ext cx="917826" cy="515130"/>
          </a:xfrm>
          <a:custGeom>
            <a:avLst/>
            <a:gdLst/>
            <a:ahLst/>
            <a:cxnLst/>
            <a:rect l="l" t="t" r="r" b="b"/>
            <a:pathLst>
              <a:path w="1376739" h="772695">
                <a:moveTo>
                  <a:pt x="0" y="0"/>
                </a:moveTo>
                <a:lnTo>
                  <a:pt x="1376738" y="0"/>
                </a:lnTo>
                <a:lnTo>
                  <a:pt x="1376738" y="772694"/>
                </a:lnTo>
                <a:lnTo>
                  <a:pt x="0" y="7726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963880"/>
            <a:ext cx="3494361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4428"/>
                </a:lnSpc>
              </a:pPr>
              <a:r>
                <a:rPr lang="en-US" sz="41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Eintragungstext</a:t>
              </a:r>
            </a:p>
          </p:txBody>
        </p:sp>
      </p:grpSp>
      <p:sp>
        <p:nvSpPr>
          <p:cNvPr id="7" name="AutoShape 7"/>
          <p:cNvSpPr/>
          <p:nvPr/>
        </p:nvSpPr>
        <p:spPr>
          <a:xfrm rot="5376300">
            <a:off x="3273140" y="3422650"/>
            <a:ext cx="2762313" cy="0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5098998"/>
            <a:chOff x="0" y="0"/>
            <a:chExt cx="12755537" cy="1019799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10197992"/>
            </a:xfrm>
            <a:custGeom>
              <a:avLst/>
              <a:gdLst/>
              <a:ahLst/>
              <a:cxnLst/>
              <a:rect l="l" t="t" r="r" b="b"/>
              <a:pathLst>
                <a:path w="12755538" h="10197992">
                  <a:moveTo>
                    <a:pt x="0" y="0"/>
                  </a:moveTo>
                  <a:lnTo>
                    <a:pt x="12755538" y="0"/>
                  </a:lnTo>
                  <a:lnTo>
                    <a:pt x="12755538" y="10197992"/>
                  </a:lnTo>
                  <a:lnTo>
                    <a:pt x="0" y="1019799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 b="330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2755537" cy="101694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052"/>
                </a:lnSpc>
              </a:pP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Der Text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lautet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dann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052"/>
                </a:lnSpc>
              </a:pPr>
              <a:endParaRPr lang="en-US" sz="19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43870" lvl="1" indent="-171935" defTabSz="609630">
                <a:lnSpc>
                  <a:spcPts val="2052"/>
                </a:lnSpc>
                <a:buFont typeface="Arial"/>
                <a:buChar char="•"/>
              </a:pP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„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Hinsichtlich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Vermögens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/der…..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das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Insolvenzverfahren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eröffnet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…..,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am… und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Unterschrift</a:t>
              </a:r>
              <a:endParaRPr lang="en-US" sz="1900" b="1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052"/>
                </a:lnSpc>
              </a:pPr>
              <a:endParaRPr lang="en-US" sz="19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052"/>
                </a:lnSpc>
              </a:pP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Eröffnungsverfahren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kann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Insolvenzgericht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allgemeines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auferlegen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das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Verfügungen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Schuldners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vorläufigen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Insolvenzverwalters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endParaRPr lang="en-US" sz="19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052"/>
                </a:lnSpc>
              </a:pPr>
              <a:endParaRPr lang="en-US" sz="19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43870" lvl="1" indent="-171935" defTabSz="609630">
                <a:lnSpc>
                  <a:spcPts val="2052"/>
                </a:lnSpc>
                <a:buFont typeface="Arial"/>
                <a:buChar char="•"/>
              </a:pP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„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Hinsichtlich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Vermögens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des/der…..: Es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besteht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allgemeines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Verfügungsverbot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“</a:t>
              </a:r>
            </a:p>
            <a:p>
              <a:pPr defTabSz="609630">
                <a:lnSpc>
                  <a:spcPts val="2052"/>
                </a:lnSpc>
              </a:pPr>
              <a:endParaRPr lang="en-US" sz="19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052"/>
                </a:lnSpc>
              </a:pPr>
              <a:r>
                <a:rPr lang="en-US" sz="19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</a:p>
            <a:p>
              <a:pPr defTabSz="609630">
                <a:lnSpc>
                  <a:spcPts val="2052"/>
                </a:lnSpc>
              </a:pPr>
              <a:endParaRPr lang="en-US" sz="19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43870" lvl="1" indent="-171935" defTabSz="609630">
                <a:lnSpc>
                  <a:spcPts val="2052"/>
                </a:lnSpc>
                <a:buFont typeface="Arial"/>
                <a:buChar char="•"/>
              </a:pP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„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Hinsichtlich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Vermögens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des/der….: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Verfügungen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nur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Zustimmung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vorläufigen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Insolvenzverwalters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wirksam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gem. § 21 Abs. 2 Nr. 2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InsO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Amtsgericht</a:t>
              </a:r>
              <a:r>
                <a:rPr lang="en-US" sz="1900" b="1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1900" b="1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endParaRPr lang="en-US" sz="1900" b="1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1564" y="320040"/>
            <a:ext cx="11548872" cy="6217920"/>
            <a:chOff x="0" y="0"/>
            <a:chExt cx="23097744" cy="12435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97744" cy="12435840"/>
            </a:xfrm>
            <a:custGeom>
              <a:avLst/>
              <a:gdLst/>
              <a:ahLst/>
              <a:cxnLst/>
              <a:rect l="l" t="t" r="r" b="b"/>
              <a:pathLst>
                <a:path w="23097744" h="12435840">
                  <a:moveTo>
                    <a:pt x="0" y="0"/>
                  </a:moveTo>
                  <a:lnTo>
                    <a:pt x="23097744" y="0"/>
                  </a:lnTo>
                  <a:lnTo>
                    <a:pt x="23097744" y="12435840"/>
                  </a:lnTo>
                  <a:lnTo>
                    <a:pt x="0" y="12435840"/>
                  </a:lnTo>
                  <a:close/>
                </a:path>
              </a:pathLst>
            </a:custGeom>
            <a:solidFill>
              <a:srgbClr val="303030">
                <a:alpha val="392"/>
              </a:srgbClr>
            </a:solid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7926" y="-120122"/>
            <a:ext cx="3494361" cy="4930246"/>
            <a:chOff x="0" y="0"/>
            <a:chExt cx="6988721" cy="986049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88724" cy="9860488"/>
            </a:xfrm>
            <a:custGeom>
              <a:avLst/>
              <a:gdLst/>
              <a:ahLst/>
              <a:cxnLst/>
              <a:rect l="l" t="t" r="r" b="b"/>
              <a:pathLst>
                <a:path w="6988724" h="9860488">
                  <a:moveTo>
                    <a:pt x="0" y="0"/>
                  </a:moveTo>
                  <a:lnTo>
                    <a:pt x="6988724" y="0"/>
                  </a:lnTo>
                  <a:lnTo>
                    <a:pt x="6988724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31025" r="-131025"/>
              </a:stretch>
            </a:blip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988721" cy="97938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 defTabSz="609630">
                <a:lnSpc>
                  <a:spcPts val="4752"/>
                </a:lnSpc>
              </a:pPr>
              <a:r>
                <a:rPr lang="en-US" sz="4400">
                  <a:solidFill>
                    <a:srgbClr val="AB7D7D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Eintragung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4704637" y="1359457"/>
            <a:ext cx="19043" cy="2762248"/>
          </a:xfrm>
          <a:prstGeom prst="line">
            <a:avLst/>
          </a:prstGeom>
          <a:ln w="19050" cap="rnd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976032" y="963880"/>
            <a:ext cx="6377769" cy="4930246"/>
            <a:chOff x="0" y="0"/>
            <a:chExt cx="12755537" cy="986049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755538" cy="9860488"/>
            </a:xfrm>
            <a:custGeom>
              <a:avLst/>
              <a:gdLst/>
              <a:ahLst/>
              <a:cxnLst/>
              <a:rect l="l" t="t" r="r" b="b"/>
              <a:pathLst>
                <a:path w="12755538" h="9860488">
                  <a:moveTo>
                    <a:pt x="0" y="0"/>
                  </a:moveTo>
                  <a:lnTo>
                    <a:pt x="12755538" y="0"/>
                  </a:lnTo>
                  <a:lnTo>
                    <a:pt x="12755538" y="9860488"/>
                  </a:lnTo>
                  <a:lnTo>
                    <a:pt x="0" y="986048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49183" r="-4918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2755537" cy="983191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98165" lvl="1" indent="-19908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genau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prüfen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welcher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Vermerk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soll</a:t>
              </a: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99082" lvl="1" defTabSz="609630">
                <a:lnSpc>
                  <a:spcPts val="2376"/>
                </a:lnSpc>
              </a:pP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97885" lvl="1" indent="-198943" defTabSz="609630">
                <a:lnSpc>
                  <a:spcPts val="2376"/>
                </a:lnSpc>
                <a:buFont typeface="Arial"/>
                <a:buChar char="•"/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oft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steht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das um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Ermittlung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gebeten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ob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weitere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Grundstücke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Eigentum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Schuldners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stehen</a:t>
              </a: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→ es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wird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gebeten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auch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dort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    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vorzunehmen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→ dies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zulässig</a:t>
              </a: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376"/>
                </a:lnSpc>
              </a:pP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informiert</a:t>
              </a:r>
              <a:r>
                <a:rPr lang="en-US" sz="22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über</a:t>
              </a:r>
              <a:r>
                <a:rPr lang="en-US" sz="22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2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Eintragungen</a:t>
              </a:r>
              <a:r>
                <a:rPr lang="en-US" sz="22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u="sng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200" u="sng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: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-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ersuchende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Behörde</a:t>
              </a: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- der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Eigentümer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-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Zwangsversteigerungsvermerk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oder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Verwaltung die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Abteilung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zum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dortigen</a:t>
              </a: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</a:p>
            <a:p>
              <a:pPr defTabSz="609630">
                <a:lnSpc>
                  <a:spcPts val="2376"/>
                </a:lnSpc>
              </a:pPr>
              <a:r>
                <a:rPr lang="en-US" sz="2200" dirty="0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     </a:t>
              </a:r>
              <a:r>
                <a:rPr lang="en-US" sz="2200" dirty="0" err="1">
                  <a:solidFill>
                    <a:srgbClr val="302F2F"/>
                  </a:solidFill>
                  <a:latin typeface="Inter"/>
                  <a:ea typeface="Inter"/>
                  <a:cs typeface="Inter"/>
                  <a:sym typeface="Inter"/>
                </a:rPr>
                <a:t>Aktenzeichen</a:t>
              </a:r>
              <a:endParaRPr lang="en-US" sz="2200" dirty="0">
                <a:solidFill>
                  <a:srgbClr val="302F2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2934178" y="4010017"/>
            <a:ext cx="1686277" cy="1884108"/>
          </a:xfrm>
          <a:custGeom>
            <a:avLst/>
            <a:gdLst/>
            <a:ahLst/>
            <a:cxnLst/>
            <a:rect l="l" t="t" r="r" b="b"/>
            <a:pathLst>
              <a:path w="2529415" h="2826162">
                <a:moveTo>
                  <a:pt x="0" y="0"/>
                </a:moveTo>
                <a:lnTo>
                  <a:pt x="2529415" y="0"/>
                </a:lnTo>
                <a:lnTo>
                  <a:pt x="2529415" y="2826162"/>
                </a:lnTo>
                <a:lnTo>
                  <a:pt x="0" y="28261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Breitbild</PresentationFormat>
  <Paragraphs>66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Inter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2026-04-08T05:53:41Z</dcterms:created>
  <dcterms:modified xsi:type="dcterms:W3CDTF">2026-04-08T05:54:26Z</dcterms:modified>
</cp:coreProperties>
</file>