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9" d="100"/>
          <a:sy n="59" d="100"/>
        </p:scale>
        <p:origin x="88" y="2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6B6404-7853-4EA8-8167-95D87E814C5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5820B8C-B725-4CD1-AAD3-F2BE23D3EC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4F9C2785-749A-4176-956A-FC3A8E95A4F5}"/>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5" name="Fußzeilenplatzhalter 4">
            <a:extLst>
              <a:ext uri="{FF2B5EF4-FFF2-40B4-BE49-F238E27FC236}">
                <a16:creationId xmlns:a16="http://schemas.microsoft.com/office/drawing/2014/main" id="{39F973CF-E82B-4499-A7FA-930022A0265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6C1B8EB-5D87-4300-B58C-8E71799E3E7F}"/>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3927099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C979B-7E7A-4C83-B63B-EDC5CB5FEB4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1404B26-8723-4FB9-A90E-C3E27149AF7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3ED6B17-2EE4-43D5-84AF-0BACB56C0F33}"/>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5" name="Fußzeilenplatzhalter 4">
            <a:extLst>
              <a:ext uri="{FF2B5EF4-FFF2-40B4-BE49-F238E27FC236}">
                <a16:creationId xmlns:a16="http://schemas.microsoft.com/office/drawing/2014/main" id="{4E629204-25B4-4C63-B433-F6552517FB1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2E9862E-6DC8-4FFC-AA7D-E0726DDC6627}"/>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776204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12B5690-B891-4290-891A-5616902FCB4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8D8D745-CDB0-4E26-8A21-DF0C874963EF}"/>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7EECB05-1E87-4F87-B391-07097DFECA09}"/>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5" name="Fußzeilenplatzhalter 4">
            <a:extLst>
              <a:ext uri="{FF2B5EF4-FFF2-40B4-BE49-F238E27FC236}">
                <a16:creationId xmlns:a16="http://schemas.microsoft.com/office/drawing/2014/main" id="{8C66060D-F4F4-4160-8CC1-8362A85CF73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7DFAC7F-EF9F-48DA-8CDC-DD452F6B6780}"/>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162821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B821E0-2216-470A-966F-CEB191B3912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44C9A0E-A8CD-41DF-B69A-4D0C6A8AAEC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B370A76-5034-41BB-9F9B-A514B9111972}"/>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5" name="Fußzeilenplatzhalter 4">
            <a:extLst>
              <a:ext uri="{FF2B5EF4-FFF2-40B4-BE49-F238E27FC236}">
                <a16:creationId xmlns:a16="http://schemas.microsoft.com/office/drawing/2014/main" id="{6F37EB78-796D-4836-9478-0E5F975D9F7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D05B51A-26B7-405D-8604-11E9C2FFF92B}"/>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161353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FB9AE7-F0A2-497B-973A-A1BAF39B726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DB94CB8-C867-4005-971F-49CCFB22EF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7CD1678-0F07-4AA6-B1A6-C73337C12DB6}"/>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5" name="Fußzeilenplatzhalter 4">
            <a:extLst>
              <a:ext uri="{FF2B5EF4-FFF2-40B4-BE49-F238E27FC236}">
                <a16:creationId xmlns:a16="http://schemas.microsoft.com/office/drawing/2014/main" id="{D75E9AE1-451B-40BB-9D4E-F04089C0187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8BD3BD8-5714-45CD-B87E-0D115E872432}"/>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157457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9D7F1A-AC00-46F8-A276-A424DB818EF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273DE94-8D26-4B71-8852-9E8827F8836C}"/>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A9BE2B7-96B8-4506-9FB0-F2F84064302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7D950E9-F5D6-446A-97CF-CA626B616D45}"/>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6" name="Fußzeilenplatzhalter 5">
            <a:extLst>
              <a:ext uri="{FF2B5EF4-FFF2-40B4-BE49-F238E27FC236}">
                <a16:creationId xmlns:a16="http://schemas.microsoft.com/office/drawing/2014/main" id="{947A6632-E2CE-4CF9-A670-49C83B01E62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827EAFB-3E8B-4309-BDCD-2F8E2D053809}"/>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4097224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C1A2B8-2EA2-4826-9BC2-002C8DDE96AD}"/>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34DA577-A95C-4A39-908D-BE95C593DF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3993932-2670-41A1-B065-C388B8DD6FA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3745B0A-6DFC-4F60-95C1-639C658870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7DB3556-7779-46DE-AA52-814F53F3E35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9806292-22B5-4330-A7C7-18C9D6AC8161}"/>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8" name="Fußzeilenplatzhalter 7">
            <a:extLst>
              <a:ext uri="{FF2B5EF4-FFF2-40B4-BE49-F238E27FC236}">
                <a16:creationId xmlns:a16="http://schemas.microsoft.com/office/drawing/2014/main" id="{F46267CD-074A-4559-91CC-6AA7F7EA5C48}"/>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2C4D01F-0E22-44E7-A749-C30BE55AC0C5}"/>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2155320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A298D4-4CC4-4B88-A271-E5B49E560CD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7D3B50E-73B6-4C26-85C0-451154D3CC30}"/>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4" name="Fußzeilenplatzhalter 3">
            <a:extLst>
              <a:ext uri="{FF2B5EF4-FFF2-40B4-BE49-F238E27FC236}">
                <a16:creationId xmlns:a16="http://schemas.microsoft.com/office/drawing/2014/main" id="{43B8CFE2-91A0-4271-8E9C-5DF061C7E35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34E1F5F-BF27-4580-903D-E95D0AC1206F}"/>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3521871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FC419B5-5DC9-404C-ADC9-78E77B1134AD}"/>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3" name="Fußzeilenplatzhalter 2">
            <a:extLst>
              <a:ext uri="{FF2B5EF4-FFF2-40B4-BE49-F238E27FC236}">
                <a16:creationId xmlns:a16="http://schemas.microsoft.com/office/drawing/2014/main" id="{7ED1E6E6-61C8-43AD-A4CB-66A4C001308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4B7ED16F-C44D-4D62-861C-08A53C70FE8C}"/>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3232515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8CD298-5618-4392-A3F2-2BA82A7ABCC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B87F258-7ED2-433B-B3B7-19993ADE02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A7026F6-9A5C-4E50-9F1B-3C3CAFDA06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5CA2CB8-2EC3-4CF4-89A6-7E8CAA15FA29}"/>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6" name="Fußzeilenplatzhalter 5">
            <a:extLst>
              <a:ext uri="{FF2B5EF4-FFF2-40B4-BE49-F238E27FC236}">
                <a16:creationId xmlns:a16="http://schemas.microsoft.com/office/drawing/2014/main" id="{E040FA86-CBE5-4E08-A6BA-4D9F3E2A70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BBB05FA-11AE-41B1-8D06-C039310D2176}"/>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2832162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4E53CB-9532-4C79-872B-FD6268835BC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788BD96-CA03-4634-9EF4-E84F12E177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95C064F-65EE-476A-95F6-FBC3CDD935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C647825-75A2-447A-90D4-E95B7AC53F74}"/>
              </a:ext>
            </a:extLst>
          </p:cNvPr>
          <p:cNvSpPr>
            <a:spLocks noGrp="1"/>
          </p:cNvSpPr>
          <p:nvPr>
            <p:ph type="dt" sz="half" idx="10"/>
          </p:nvPr>
        </p:nvSpPr>
        <p:spPr/>
        <p:txBody>
          <a:bodyPr/>
          <a:lstStyle/>
          <a:p>
            <a:fld id="{DCDFA578-5440-4246-9115-EC767FE3F6F7}" type="datetimeFigureOut">
              <a:rPr lang="de-DE" smtClean="0"/>
              <a:t>23.11.2024</a:t>
            </a:fld>
            <a:endParaRPr lang="de-DE"/>
          </a:p>
        </p:txBody>
      </p:sp>
      <p:sp>
        <p:nvSpPr>
          <p:cNvPr id="6" name="Fußzeilenplatzhalter 5">
            <a:extLst>
              <a:ext uri="{FF2B5EF4-FFF2-40B4-BE49-F238E27FC236}">
                <a16:creationId xmlns:a16="http://schemas.microsoft.com/office/drawing/2014/main" id="{22DE58A0-BF62-45AF-980A-6FBB0EE2109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033D3D3-74A3-4854-9C11-790CC9512A6E}"/>
              </a:ext>
            </a:extLst>
          </p:cNvPr>
          <p:cNvSpPr>
            <a:spLocks noGrp="1"/>
          </p:cNvSpPr>
          <p:nvPr>
            <p:ph type="sldNum" sz="quarter" idx="12"/>
          </p:nvPr>
        </p:nvSpPr>
        <p:spPr/>
        <p:txBody>
          <a:bodyPr/>
          <a:lstStyle/>
          <a:p>
            <a:fld id="{42F1A67C-0B24-4D4B-A6CA-058A1B2CE494}" type="slidenum">
              <a:rPr lang="de-DE" smtClean="0"/>
              <a:t>‹Nr.›</a:t>
            </a:fld>
            <a:endParaRPr lang="de-DE"/>
          </a:p>
        </p:txBody>
      </p:sp>
    </p:spTree>
    <p:extLst>
      <p:ext uri="{BB962C8B-B14F-4D97-AF65-F5344CB8AC3E}">
        <p14:creationId xmlns:p14="http://schemas.microsoft.com/office/powerpoint/2010/main" val="3802286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22DEA9E-7A59-4149-8536-EAC787247D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532418A8-9B84-49E0-9433-DB052826B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C1EEDE9-553E-4188-9770-D43BBFBEB0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DFA578-5440-4246-9115-EC767FE3F6F7}" type="datetimeFigureOut">
              <a:rPr lang="de-DE" smtClean="0"/>
              <a:t>23.11.2024</a:t>
            </a:fld>
            <a:endParaRPr lang="de-DE"/>
          </a:p>
        </p:txBody>
      </p:sp>
      <p:sp>
        <p:nvSpPr>
          <p:cNvPr id="5" name="Fußzeilenplatzhalter 4">
            <a:extLst>
              <a:ext uri="{FF2B5EF4-FFF2-40B4-BE49-F238E27FC236}">
                <a16:creationId xmlns:a16="http://schemas.microsoft.com/office/drawing/2014/main" id="{6B621D04-584F-45E1-B4E0-5AC72E1D56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3E7C16B-3227-4FB9-A488-7BB3D00894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F1A67C-0B24-4D4B-A6CA-058A1B2CE494}" type="slidenum">
              <a:rPr lang="de-DE" smtClean="0"/>
              <a:t>‹Nr.›</a:t>
            </a:fld>
            <a:endParaRPr lang="de-DE"/>
          </a:p>
        </p:txBody>
      </p:sp>
    </p:spTree>
    <p:extLst>
      <p:ext uri="{BB962C8B-B14F-4D97-AF65-F5344CB8AC3E}">
        <p14:creationId xmlns:p14="http://schemas.microsoft.com/office/powerpoint/2010/main" val="2920519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D620CB-5044-4651-B9A7-9BA935B2E68B}"/>
              </a:ext>
            </a:extLst>
          </p:cNvPr>
          <p:cNvSpPr>
            <a:spLocks noGrp="1"/>
          </p:cNvSpPr>
          <p:nvPr>
            <p:ph type="title"/>
          </p:nvPr>
        </p:nvSpPr>
        <p:spPr>
          <a:xfrm>
            <a:off x="838200" y="365125"/>
            <a:ext cx="10515600" cy="1325563"/>
          </a:xfrm>
          <a:solidFill>
            <a:srgbClr val="00B0F0"/>
          </a:solidFill>
        </p:spPr>
        <p:txBody>
          <a:bodyPr/>
          <a:lstStyle/>
          <a:p>
            <a:r>
              <a:rPr lang="de-DE" b="1" u="sng" dirty="0">
                <a:latin typeface="Arial" panose="020B0604020202020204" pitchFamily="34" charset="0"/>
                <a:cs typeface="Arial" panose="020B0604020202020204" pitchFamily="34" charset="0"/>
              </a:rPr>
              <a:t>Ablauf einer mündlichen Verhandlung</a:t>
            </a:r>
          </a:p>
        </p:txBody>
      </p:sp>
      <p:sp>
        <p:nvSpPr>
          <p:cNvPr id="3" name="Inhaltsplatzhalter 2">
            <a:extLst>
              <a:ext uri="{FF2B5EF4-FFF2-40B4-BE49-F238E27FC236}">
                <a16:creationId xmlns:a16="http://schemas.microsoft.com/office/drawing/2014/main" id="{658D17BF-A1CF-47CB-AFDB-E2D893C8C85A}"/>
              </a:ext>
            </a:extLst>
          </p:cNvPr>
          <p:cNvSpPr>
            <a:spLocks noGrp="1"/>
          </p:cNvSpPr>
          <p:nvPr>
            <p:ph idx="1"/>
          </p:nvPr>
        </p:nvSpPr>
        <p:spPr>
          <a:xfrm>
            <a:off x="838200" y="1604865"/>
            <a:ext cx="10515600" cy="4572098"/>
          </a:xfrm>
          <a:solidFill>
            <a:srgbClr val="00B0F0"/>
          </a:solidFill>
        </p:spPr>
        <p:txBody>
          <a:bodyPr/>
          <a:lstStyle/>
          <a:p>
            <a:pPr marL="469265" indent="-457200">
              <a:lnSpc>
                <a:spcPct val="100000"/>
              </a:lnSpc>
              <a:spcBef>
                <a:spcPts val="675"/>
              </a:spcBef>
              <a:tabLst>
                <a:tab pos="240665" algn="l"/>
                <a:tab pos="241300" algn="l"/>
              </a:tabLst>
            </a:pPr>
            <a:r>
              <a:rPr lang="de-DE" dirty="0">
                <a:latin typeface="Arial" panose="020B0604020202020204" pitchFamily="34" charset="0"/>
                <a:cs typeface="Arial" panose="020B0604020202020204" pitchFamily="34" charset="0"/>
              </a:rPr>
              <a:t>Vorsitzende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eröffnet</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und</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leitet</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Verhandlung</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136</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a:t>
            </a:r>
            <a:r>
              <a:rPr lang="de-DE" spc="-1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p>
          <a:p>
            <a:pPr marL="12065" indent="0">
              <a:lnSpc>
                <a:spcPct val="100000"/>
              </a:lnSpc>
              <a:spcBef>
                <a:spcPts val="675"/>
              </a:spcBef>
              <a:buNone/>
              <a:tabLst>
                <a:tab pos="240665" algn="l"/>
                <a:tab pos="241300" algn="l"/>
              </a:tabLst>
            </a:pPr>
            <a:endParaRPr lang="de-DE" dirty="0">
              <a:latin typeface="Arial" panose="020B0604020202020204" pitchFamily="34" charset="0"/>
              <a:cs typeface="Arial" panose="020B0604020202020204" pitchFamily="34" charset="0"/>
            </a:endParaRPr>
          </a:p>
          <a:p>
            <a:pPr marL="469265" marR="5080" indent="-457200">
              <a:lnSpc>
                <a:spcPct val="100000"/>
              </a:lnSpc>
              <a:tabLst>
                <a:tab pos="240665" algn="l"/>
                <a:tab pos="241300" algn="l"/>
              </a:tabLst>
            </a:pPr>
            <a:r>
              <a:rPr lang="de-DE" dirty="0">
                <a:latin typeface="Arial" panose="020B0604020202020204" pitchFamily="34" charset="0"/>
                <a:cs typeface="Arial" panose="020B0604020202020204" pitchFamily="34" charset="0"/>
              </a:rPr>
              <a:t>Termin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beginnt</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stets</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mit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dem</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Aufruf</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Sache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220</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 ZPO)</a:t>
            </a:r>
            <a:r>
              <a:rPr lang="de-DE" spc="-25" dirty="0">
                <a:latin typeface="Arial" panose="020B0604020202020204" pitchFamily="34" charset="0"/>
                <a:cs typeface="Arial" panose="020B0604020202020204" pitchFamily="34" charset="0"/>
              </a:rPr>
              <a:t> </a:t>
            </a:r>
            <a:br>
              <a:rPr lang="de-DE" spc="-25"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a:t>
            </a:r>
            <a:r>
              <a:rPr lang="de-DE" spc="-20" dirty="0">
                <a:latin typeface="Arial" panose="020B0604020202020204" pitchFamily="34" charset="0"/>
                <a:cs typeface="Arial" panose="020B0604020202020204" pitchFamily="34" charset="0"/>
              </a:rPr>
              <a:t> d. </a:t>
            </a:r>
            <a:r>
              <a:rPr lang="de-DE" dirty="0">
                <a:latin typeface="Arial" panose="020B0604020202020204" pitchFamily="34" charset="0"/>
                <a:cs typeface="Arial" panose="020B0604020202020204" pitchFamily="34" charset="0"/>
              </a:rPr>
              <a:t>Vorsitzende</a:t>
            </a:r>
            <a:r>
              <a:rPr lang="de-DE" spc="-15"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benennt </a:t>
            </a:r>
            <a:r>
              <a:rPr lang="de-DE" dirty="0">
                <a:latin typeface="Arial" panose="020B0604020202020204" pitchFamily="34" charset="0"/>
                <a:cs typeface="Arial" panose="020B0604020202020204" pitchFamily="34" charset="0"/>
              </a:rPr>
              <a:t>das</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Aktenzeichen</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und</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10" dirty="0">
                <a:latin typeface="Arial" panose="020B0604020202020204" pitchFamily="34" charset="0"/>
                <a:cs typeface="Arial" panose="020B0604020202020204" pitchFamily="34" charset="0"/>
              </a:rPr>
              <a:t> Parteien</a:t>
            </a:r>
          </a:p>
          <a:p>
            <a:pPr marL="469265" marR="5080" indent="-457200">
              <a:lnSpc>
                <a:spcPct val="100000"/>
              </a:lnSpc>
              <a:tabLst>
                <a:tab pos="240665" algn="l"/>
                <a:tab pos="241300" algn="l"/>
              </a:tabLst>
            </a:pPr>
            <a:endParaRPr lang="de-DE" dirty="0">
              <a:latin typeface="Arial" panose="020B0604020202020204" pitchFamily="34" charset="0"/>
              <a:cs typeface="Arial" panose="020B0604020202020204" pitchFamily="34" charset="0"/>
            </a:endParaRPr>
          </a:p>
          <a:p>
            <a:pPr marL="469265" indent="-457200">
              <a:lnSpc>
                <a:spcPct val="100000"/>
              </a:lnSpc>
              <a:spcBef>
                <a:spcPts val="575"/>
              </a:spcBef>
              <a:tabLst>
                <a:tab pos="240665" algn="l"/>
                <a:tab pos="241300" algn="l"/>
              </a:tabLst>
            </a:pPr>
            <a:r>
              <a:rPr lang="de-DE" dirty="0">
                <a:latin typeface="Arial" panose="020B0604020202020204" pitchFamily="34" charset="0"/>
                <a:cs typeface="Arial" panose="020B0604020202020204" pitchFamily="34" charset="0"/>
              </a:rPr>
              <a:t>Feststellung</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Anwesenheit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160</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Nr.</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4</a:t>
            </a:r>
            <a:r>
              <a:rPr lang="de-DE" spc="-20" dirty="0">
                <a:latin typeface="Arial" panose="020B0604020202020204" pitchFamily="34" charset="0"/>
                <a:cs typeface="Arial" panose="020B0604020202020204" pitchFamily="34" charset="0"/>
              </a:rPr>
              <a:t> ZPO)</a:t>
            </a:r>
            <a:endParaRPr lang="de-DE" dirty="0">
              <a:latin typeface="Arial" panose="020B0604020202020204" pitchFamily="34" charset="0"/>
              <a:cs typeface="Arial" panose="020B0604020202020204" pitchFamily="34" charset="0"/>
            </a:endParaRPr>
          </a:p>
          <a:p>
            <a:pPr marL="0" indent="0">
              <a:buNone/>
            </a:pP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644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CC48384-EA70-456A-83C7-5DAD3A78CF88}"/>
              </a:ext>
            </a:extLst>
          </p:cNvPr>
          <p:cNvSpPr>
            <a:spLocks noGrp="1"/>
          </p:cNvSpPr>
          <p:nvPr>
            <p:ph idx="1"/>
          </p:nvPr>
        </p:nvSpPr>
        <p:spPr>
          <a:xfrm>
            <a:off x="838200" y="279919"/>
            <a:ext cx="10515600" cy="6102220"/>
          </a:xfrm>
          <a:solidFill>
            <a:srgbClr val="00B0F0"/>
          </a:solidFill>
        </p:spPr>
        <p:txBody>
          <a:bodyPr>
            <a:normAutofit fontScale="92500"/>
          </a:bodyPr>
          <a:lstStyle/>
          <a:p>
            <a:pPr marL="469265" indent="-457200">
              <a:lnSpc>
                <a:spcPct val="100000"/>
              </a:lnSpc>
              <a:spcBef>
                <a:spcPts val="590"/>
              </a:spcBef>
              <a:tabLst>
                <a:tab pos="240665" algn="l"/>
                <a:tab pos="241300" algn="l"/>
              </a:tabLst>
            </a:pPr>
            <a:endParaRPr lang="de-DE" dirty="0">
              <a:solidFill>
                <a:prstClr val="black"/>
              </a:solidFill>
              <a:latin typeface="Arial" panose="020B0604020202020204" pitchFamily="34" charset="0"/>
              <a:cs typeface="Arial" panose="020B0604020202020204" pitchFamily="34" charset="0"/>
            </a:endParaRPr>
          </a:p>
          <a:p>
            <a:pPr marL="469265" indent="-457200">
              <a:lnSpc>
                <a:spcPct val="100000"/>
              </a:lnSpc>
              <a:spcBef>
                <a:spcPts val="590"/>
              </a:spcBef>
              <a:tabLst>
                <a:tab pos="240665" algn="l"/>
                <a:tab pos="241300" algn="l"/>
              </a:tabLst>
            </a:pPr>
            <a:r>
              <a:rPr lang="de-DE" dirty="0">
                <a:solidFill>
                  <a:prstClr val="black"/>
                </a:solidFill>
                <a:latin typeface="Arial" panose="020B0604020202020204" pitchFamily="34" charset="0"/>
                <a:cs typeface="Arial" panose="020B0604020202020204" pitchFamily="34" charset="0"/>
              </a:rPr>
              <a:t>§ 278 II besagt, dass vor dem frühen ersten Termin bzw. vor dem Haupttermin „zum Zweck der gütlichen Beilegung des Rechtsstreits“ eine sogenannte</a:t>
            </a:r>
            <a:r>
              <a:rPr lang="de-DE" i="1" dirty="0">
                <a:solidFill>
                  <a:prstClr val="black"/>
                </a:solidFill>
                <a:latin typeface="Arial" panose="020B0604020202020204" pitchFamily="34" charset="0"/>
                <a:cs typeface="Arial" panose="020B0604020202020204" pitchFamily="34" charset="0"/>
              </a:rPr>
              <a:t> (obligatorische) </a:t>
            </a:r>
            <a:r>
              <a:rPr lang="de-DE" dirty="0">
                <a:solidFill>
                  <a:prstClr val="black"/>
                </a:solidFill>
                <a:latin typeface="Arial" panose="020B0604020202020204" pitchFamily="34" charset="0"/>
                <a:cs typeface="Arial" panose="020B0604020202020204" pitchFamily="34" charset="0"/>
              </a:rPr>
              <a:t>Güteverhandlung stattfinden </a:t>
            </a:r>
            <a:r>
              <a:rPr lang="de-DE" b="1" dirty="0">
                <a:solidFill>
                  <a:prstClr val="black"/>
                </a:solidFill>
                <a:latin typeface="Arial" panose="020B0604020202020204" pitchFamily="34" charset="0"/>
                <a:cs typeface="Arial" panose="020B0604020202020204" pitchFamily="34" charset="0"/>
              </a:rPr>
              <a:t>soll – </a:t>
            </a:r>
            <a:r>
              <a:rPr lang="de-DE" dirty="0">
                <a:solidFill>
                  <a:prstClr val="black"/>
                </a:solidFill>
                <a:latin typeface="Arial" panose="020B0604020202020204" pitchFamily="34" charset="0"/>
                <a:cs typeface="Arial" panose="020B0604020202020204" pitchFamily="34" charset="0"/>
              </a:rPr>
              <a:t>also jedenfalls vor der </a:t>
            </a:r>
            <a:r>
              <a:rPr lang="de-DE" b="1" dirty="0">
                <a:solidFill>
                  <a:prstClr val="black"/>
                </a:solidFill>
                <a:latin typeface="Arial" panose="020B0604020202020204" pitchFamily="34" charset="0"/>
                <a:cs typeface="Arial" panose="020B0604020202020204" pitchFamily="34" charset="0"/>
              </a:rPr>
              <a:t>(ersten</a:t>
            </a:r>
            <a:r>
              <a:rPr lang="de-DE" dirty="0">
                <a:solidFill>
                  <a:prstClr val="black"/>
                </a:solidFill>
                <a:latin typeface="Arial" panose="020B0604020202020204" pitchFamily="34" charset="0"/>
                <a:cs typeface="Arial" panose="020B0604020202020204" pitchFamily="34" charset="0"/>
              </a:rPr>
              <a:t>) mündlichen Verhandlung.</a:t>
            </a:r>
            <a:br>
              <a:rPr lang="de-DE" spc="-20" dirty="0">
                <a:solidFill>
                  <a:prstClr val="black"/>
                </a:solidFill>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marL="469265" indent="-457200">
              <a:lnSpc>
                <a:spcPct val="100000"/>
              </a:lnSpc>
              <a:spcBef>
                <a:spcPts val="590"/>
              </a:spcBef>
              <a:tabLst>
                <a:tab pos="240665" algn="l"/>
                <a:tab pos="241300" algn="l"/>
              </a:tabLst>
            </a:pPr>
            <a:r>
              <a:rPr lang="de-DE" dirty="0">
                <a:latin typeface="Arial" panose="020B0604020202020204" pitchFamily="34" charset="0"/>
                <a:cs typeface="Arial" panose="020B0604020202020204" pitchFamily="34" charset="0"/>
              </a:rPr>
              <a:t>Das Gericht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führt</a:t>
            </a:r>
            <a:r>
              <a:rPr lang="de-DE" spc="-20" dirty="0">
                <a:latin typeface="Arial" panose="020B0604020202020204" pitchFamily="34" charset="0"/>
                <a:cs typeface="Arial" panose="020B0604020202020204" pitchFamily="34" charset="0"/>
              </a:rPr>
              <a:t> </a:t>
            </a:r>
            <a:r>
              <a:rPr lang="de-DE" b="1" dirty="0">
                <a:latin typeface="Arial" panose="020B0604020202020204" pitchFamily="34" charset="0"/>
                <a:cs typeface="Arial" panose="020B0604020202020204" pitchFamily="34" charset="0"/>
              </a:rPr>
              <a:t>vor</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a:t>
            </a:r>
            <a:r>
              <a:rPr lang="de-DE" spc="-15"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streitigen </a:t>
            </a:r>
            <a:r>
              <a:rPr lang="de-DE" dirty="0">
                <a:latin typeface="Arial" panose="020B0604020202020204" pitchFamily="34" charset="0"/>
                <a:cs typeface="Arial" panose="020B0604020202020204" pitchFamily="34" charset="0"/>
              </a:rPr>
              <a:t>Verhandlung</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in</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Sach-</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und</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Streitstand</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ein (§</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139</a:t>
            </a:r>
            <a:r>
              <a:rPr lang="de-DE" spc="-1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p>
          <a:p>
            <a:pPr marL="12065" indent="0">
              <a:lnSpc>
                <a:spcPct val="100000"/>
              </a:lnSpc>
              <a:spcBef>
                <a:spcPts val="590"/>
              </a:spcBef>
              <a:buNone/>
              <a:tabLst>
                <a:tab pos="240665" algn="l"/>
                <a:tab pos="241300" algn="l"/>
              </a:tabLst>
            </a:pPr>
            <a:endParaRPr lang="de-DE" spc="-20" dirty="0">
              <a:latin typeface="Arial" panose="020B0604020202020204" pitchFamily="34" charset="0"/>
              <a:cs typeface="Arial" panose="020B0604020202020204" pitchFamily="34" charset="0"/>
            </a:endParaRPr>
          </a:p>
          <a:p>
            <a:pPr marL="469265" indent="-457200">
              <a:lnSpc>
                <a:spcPct val="100000"/>
              </a:lnSpc>
              <a:spcBef>
                <a:spcPts val="590"/>
              </a:spcBef>
              <a:tabLst>
                <a:tab pos="240665" algn="l"/>
                <a:tab pos="241300" algn="l"/>
              </a:tabLst>
            </a:pPr>
            <a:r>
              <a:rPr lang="de-DE" spc="-20" dirty="0">
                <a:latin typeface="Arial" panose="020B0604020202020204" pitchFamily="34" charset="0"/>
                <a:cs typeface="Arial" panose="020B0604020202020204" pitchFamily="34" charset="0"/>
              </a:rPr>
              <a:t>Dieser Versuch zur gütlichen Einigung gehört zwar nicht zur mündlichen Verhandlung, findet aber zweckmäßig unmittelbar vor dieser (§278 II) statt, da bei Scheitern des Versuchs sogleich in die – mündliche (streitige) – Verhandlung übergegangen werden kann.</a:t>
            </a:r>
            <a:endParaRPr lang="de-DE" dirty="0">
              <a:solidFill>
                <a:prstClr val="black"/>
              </a:solidFill>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04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580">
                                          <p:stCondLst>
                                            <p:cond delay="0"/>
                                          </p:stCondLst>
                                        </p:cTn>
                                        <p:tgtEl>
                                          <p:spTgt spid="3">
                                            <p:txEl>
                                              <p:pRg st="2" end="2"/>
                                            </p:txEl>
                                          </p:spTgt>
                                        </p:tgtEl>
                                      </p:cBhvr>
                                    </p:animEffect>
                                    <p:anim calcmode="lin" valueType="num">
                                      <p:cBhvr>
                                        <p:cTn id="1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2" end="2"/>
                                            </p:txEl>
                                          </p:spTgt>
                                        </p:tgtEl>
                                      </p:cBhvr>
                                      <p:to x="100000" y="60000"/>
                                    </p:animScale>
                                    <p:animScale>
                                      <p:cBhvr>
                                        <p:cTn id="18" dur="166" decel="50000">
                                          <p:stCondLst>
                                            <p:cond delay="676"/>
                                          </p:stCondLst>
                                        </p:cTn>
                                        <p:tgtEl>
                                          <p:spTgt spid="3">
                                            <p:txEl>
                                              <p:pRg st="2" end="2"/>
                                            </p:txEl>
                                          </p:spTgt>
                                        </p:tgtEl>
                                      </p:cBhvr>
                                      <p:to x="100000" y="100000"/>
                                    </p:animScale>
                                    <p:animScale>
                                      <p:cBhvr>
                                        <p:cTn id="19" dur="26">
                                          <p:stCondLst>
                                            <p:cond delay="1312"/>
                                          </p:stCondLst>
                                        </p:cTn>
                                        <p:tgtEl>
                                          <p:spTgt spid="3">
                                            <p:txEl>
                                              <p:pRg st="2" end="2"/>
                                            </p:txEl>
                                          </p:spTgt>
                                        </p:tgtEl>
                                      </p:cBhvr>
                                      <p:to x="100000" y="80000"/>
                                    </p:animScale>
                                    <p:animScale>
                                      <p:cBhvr>
                                        <p:cTn id="20" dur="166" decel="50000">
                                          <p:stCondLst>
                                            <p:cond delay="1338"/>
                                          </p:stCondLst>
                                        </p:cTn>
                                        <p:tgtEl>
                                          <p:spTgt spid="3">
                                            <p:txEl>
                                              <p:pRg st="2" end="2"/>
                                            </p:txEl>
                                          </p:spTgt>
                                        </p:tgtEl>
                                      </p:cBhvr>
                                      <p:to x="100000" y="100000"/>
                                    </p:animScale>
                                    <p:animScale>
                                      <p:cBhvr>
                                        <p:cTn id="21" dur="26">
                                          <p:stCondLst>
                                            <p:cond delay="1642"/>
                                          </p:stCondLst>
                                        </p:cTn>
                                        <p:tgtEl>
                                          <p:spTgt spid="3">
                                            <p:txEl>
                                              <p:pRg st="2" end="2"/>
                                            </p:txEl>
                                          </p:spTgt>
                                        </p:tgtEl>
                                      </p:cBhvr>
                                      <p:to x="100000" y="90000"/>
                                    </p:animScale>
                                    <p:animScale>
                                      <p:cBhvr>
                                        <p:cTn id="22" dur="166" decel="50000">
                                          <p:stCondLst>
                                            <p:cond delay="1668"/>
                                          </p:stCondLst>
                                        </p:cTn>
                                        <p:tgtEl>
                                          <p:spTgt spid="3">
                                            <p:txEl>
                                              <p:pRg st="2" end="2"/>
                                            </p:txEl>
                                          </p:spTgt>
                                        </p:tgtEl>
                                      </p:cBhvr>
                                      <p:to x="100000" y="100000"/>
                                    </p:animScale>
                                    <p:animScale>
                                      <p:cBhvr>
                                        <p:cTn id="23" dur="26">
                                          <p:stCondLst>
                                            <p:cond delay="1808"/>
                                          </p:stCondLst>
                                        </p:cTn>
                                        <p:tgtEl>
                                          <p:spTgt spid="3">
                                            <p:txEl>
                                              <p:pRg st="2" end="2"/>
                                            </p:txEl>
                                          </p:spTgt>
                                        </p:tgtEl>
                                      </p:cBhvr>
                                      <p:to x="100000" y="95000"/>
                                    </p:animScale>
                                    <p:animScale>
                                      <p:cBhvr>
                                        <p:cTn id="24" dur="166" decel="50000">
                                          <p:stCondLst>
                                            <p:cond delay="1834"/>
                                          </p:stCondLst>
                                        </p:cTn>
                                        <p:tgtEl>
                                          <p:spTgt spid="3">
                                            <p:txEl>
                                              <p:pRg st="2" end="2"/>
                                            </p:txEl>
                                          </p:spTgt>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ECC2817-ABC4-49C0-86E4-367411829D49}"/>
              </a:ext>
            </a:extLst>
          </p:cNvPr>
          <p:cNvSpPr>
            <a:spLocks noGrp="1"/>
          </p:cNvSpPr>
          <p:nvPr>
            <p:ph idx="1"/>
          </p:nvPr>
        </p:nvSpPr>
        <p:spPr>
          <a:xfrm>
            <a:off x="838200" y="410547"/>
            <a:ext cx="10515600" cy="5766416"/>
          </a:xfrm>
          <a:solidFill>
            <a:srgbClr val="00B0F0"/>
          </a:solidFill>
        </p:spPr>
        <p:txBody>
          <a:bodyPr>
            <a:normAutofit fontScale="92500" lnSpcReduction="10000"/>
          </a:bodyPr>
          <a:lstStyle/>
          <a:p>
            <a:endParaRPr lang="de-DE" dirty="0">
              <a:latin typeface="Arial" panose="020B0604020202020204" pitchFamily="34" charset="0"/>
              <a:cs typeface="Arial" panose="020B0604020202020204" pitchFamily="34" charset="0"/>
            </a:endParaRPr>
          </a:p>
          <a:p>
            <a:r>
              <a:rPr lang="de-DE" sz="2600" kern="1400" dirty="0">
                <a:latin typeface="Arial" panose="020B0604020202020204" pitchFamily="34" charset="0"/>
                <a:cs typeface="Arial" panose="020B0604020202020204" pitchFamily="34" charset="0"/>
              </a:rPr>
              <a:t>Nach § 278 II ZPO soll von der Güteverhandlung nur abgesehen werden, wenn die entsprechende Erfolgsaussicht fehlt.</a:t>
            </a:r>
            <a:br>
              <a:rPr lang="de-DE" sz="2600" kern="1400" dirty="0">
                <a:latin typeface="Arial" panose="020B0604020202020204" pitchFamily="34" charset="0"/>
                <a:cs typeface="Arial" panose="020B0604020202020204" pitchFamily="34" charset="0"/>
              </a:rPr>
            </a:br>
            <a:endParaRPr lang="de-DE" sz="2600" kern="1400" dirty="0">
              <a:latin typeface="Arial" panose="020B0604020202020204" pitchFamily="34" charset="0"/>
              <a:cs typeface="Arial" panose="020B0604020202020204" pitchFamily="34" charset="0"/>
            </a:endParaRPr>
          </a:p>
          <a:p>
            <a:r>
              <a:rPr lang="de-DE" sz="2600" kern="1400" dirty="0">
                <a:latin typeface="Arial" panose="020B0604020202020204" pitchFamily="34" charset="0"/>
                <a:cs typeface="Arial" panose="020B0604020202020204" pitchFamily="34" charset="0"/>
              </a:rPr>
              <a:t>Von der Güteverhandlung kann abgesehen werden, wenn ein vorausgegangener außergerichtlicher Schlichtungsversuch gescheitert ist.</a:t>
            </a:r>
            <a:br>
              <a:rPr lang="de-DE" sz="2600" kern="1400" dirty="0">
                <a:latin typeface="Arial" panose="020B0604020202020204" pitchFamily="34" charset="0"/>
                <a:cs typeface="Arial" panose="020B0604020202020204" pitchFamily="34" charset="0"/>
              </a:rPr>
            </a:br>
            <a:endParaRPr lang="de-DE" sz="2600" kern="1400" dirty="0">
              <a:latin typeface="Arial" panose="020B0604020202020204" pitchFamily="34" charset="0"/>
              <a:cs typeface="Arial" panose="020B0604020202020204" pitchFamily="34" charset="0"/>
            </a:endParaRPr>
          </a:p>
          <a:p>
            <a:r>
              <a:rPr lang="de-DE" sz="2600" kern="1400" dirty="0">
                <a:latin typeface="Arial" panose="020B0604020202020204" pitchFamily="34" charset="0"/>
                <a:cs typeface="Arial" panose="020B0604020202020204" pitchFamily="34" charset="0"/>
              </a:rPr>
              <a:t>Über die Güteverhandlung wird ein Protokoll geführt, </a:t>
            </a:r>
            <a:br>
              <a:rPr lang="de-DE" sz="2600" kern="1400" dirty="0">
                <a:latin typeface="Arial" panose="020B0604020202020204" pitchFamily="34" charset="0"/>
                <a:cs typeface="Arial" panose="020B0604020202020204" pitchFamily="34" charset="0"/>
              </a:rPr>
            </a:br>
            <a:r>
              <a:rPr lang="de-DE" sz="2600" kern="1400" dirty="0">
                <a:latin typeface="Arial" panose="020B0604020202020204" pitchFamily="34" charset="0"/>
                <a:cs typeface="Arial" panose="020B0604020202020204" pitchFamily="34" charset="0"/>
              </a:rPr>
              <a:t>§ 156 ZPO, in dem insbesondere das eventuelle Zustande-</a:t>
            </a:r>
            <a:br>
              <a:rPr lang="de-DE" sz="2600" kern="1400" dirty="0">
                <a:latin typeface="Arial" panose="020B0604020202020204" pitchFamily="34" charset="0"/>
                <a:cs typeface="Arial" panose="020B0604020202020204" pitchFamily="34" charset="0"/>
              </a:rPr>
            </a:br>
            <a:r>
              <a:rPr lang="de-DE" sz="2600" kern="1400" dirty="0">
                <a:latin typeface="Arial" panose="020B0604020202020204" pitchFamily="34" charset="0"/>
                <a:cs typeface="Arial" panose="020B0604020202020204" pitchFamily="34" charset="0"/>
              </a:rPr>
              <a:t>kommen eines Vergleichs (§160 II Nr. 1 ZPO) und das </a:t>
            </a:r>
            <a:br>
              <a:rPr lang="de-DE" sz="2600" kern="1400" dirty="0">
                <a:latin typeface="Arial" panose="020B0604020202020204" pitchFamily="34" charset="0"/>
                <a:cs typeface="Arial" panose="020B0604020202020204" pitchFamily="34" charset="0"/>
              </a:rPr>
            </a:br>
            <a:r>
              <a:rPr lang="de-DE" sz="2600" kern="1400" dirty="0">
                <a:latin typeface="Arial" panose="020B0604020202020204" pitchFamily="34" charset="0"/>
                <a:cs typeface="Arial" panose="020B0604020202020204" pitchFamily="34" charset="0"/>
              </a:rPr>
              <a:t>sonstige Ergebnis (§160 II Nr.10 ZPO) zu protokollieren ist.</a:t>
            </a:r>
            <a:br>
              <a:rPr lang="de-DE" sz="2600" kern="1400" dirty="0">
                <a:latin typeface="Arial" panose="020B0604020202020204" pitchFamily="34" charset="0"/>
                <a:cs typeface="Arial" panose="020B0604020202020204" pitchFamily="34" charset="0"/>
              </a:rPr>
            </a:br>
            <a:endParaRPr lang="de-DE" sz="2600" kern="1400" dirty="0">
              <a:latin typeface="Arial" panose="020B0604020202020204" pitchFamily="34" charset="0"/>
              <a:cs typeface="Arial" panose="020B0604020202020204" pitchFamily="34" charset="0"/>
            </a:endParaRPr>
          </a:p>
          <a:p>
            <a:r>
              <a:rPr lang="de-DE" sz="2600" kern="1400" dirty="0">
                <a:latin typeface="Arial" panose="020B0604020202020204" pitchFamily="34" charset="0"/>
                <a:cs typeface="Arial" panose="020B0604020202020204" pitchFamily="34" charset="0"/>
              </a:rPr>
              <a:t>Ist es in der Güteverhandlung nicht zum Abschluss eines Vergleichs, einer Klagerücknahme oder Erledigungserklärung gekommen, ist dies im Protokoll festzustellen und sofort, ggf. nach Bestimmung eines zeitnahen Termins, in eine mündliche Verhandlung (</a:t>
            </a:r>
            <a:r>
              <a:rPr lang="de-DE" sz="2600" kern="1400" dirty="0" err="1">
                <a:latin typeface="Arial" panose="020B0604020202020204" pitchFamily="34" charset="0"/>
                <a:cs typeface="Arial" panose="020B0604020202020204" pitchFamily="34" charset="0"/>
              </a:rPr>
              <a:t>fr.e.T</a:t>
            </a:r>
            <a:r>
              <a:rPr lang="de-DE" sz="2600" kern="1400" dirty="0">
                <a:latin typeface="Arial" panose="020B0604020202020204" pitchFamily="34" charset="0"/>
                <a:cs typeface="Arial" panose="020B0604020202020204" pitchFamily="34" charset="0"/>
              </a:rPr>
              <a:t>. oder HT) einzutreten.</a:t>
            </a:r>
          </a:p>
        </p:txBody>
      </p:sp>
    </p:spTree>
    <p:extLst>
      <p:ext uri="{BB962C8B-B14F-4D97-AF65-F5344CB8AC3E}">
        <p14:creationId xmlns:p14="http://schemas.microsoft.com/office/powerpoint/2010/main" val="226580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5118DD7-CFDD-4E0D-B377-14525A2F0C55}"/>
              </a:ext>
            </a:extLst>
          </p:cNvPr>
          <p:cNvSpPr>
            <a:spLocks noGrp="1"/>
          </p:cNvSpPr>
          <p:nvPr>
            <p:ph idx="1"/>
          </p:nvPr>
        </p:nvSpPr>
        <p:spPr>
          <a:xfrm>
            <a:off x="838200" y="419878"/>
            <a:ext cx="10515600" cy="5757085"/>
          </a:xfrm>
          <a:solidFill>
            <a:srgbClr val="00B0F0"/>
          </a:solidFill>
        </p:spPr>
        <p:txBody>
          <a:bodyPr>
            <a:normAutofit/>
          </a:bodyPr>
          <a:lstStyle/>
          <a:p>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Gleiches gilt auch, wenn eine Partei in der Güteverhandlung nicht erscheint, § 279 I ZPO. Auch dann schließt sich eine mündliche Verhandlung unmittelbar an.</a:t>
            </a:r>
            <a:br>
              <a:rPr lang="de-DE"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Die</a:t>
            </a:r>
            <a:r>
              <a:rPr lang="de-DE" spc="-4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mündliche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Verhandlung</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wird</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dadurch</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eingeleitet,</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dass</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Parteien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ihre</a:t>
            </a:r>
            <a:r>
              <a:rPr lang="de-DE" spc="-40"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Anträge </a:t>
            </a:r>
            <a:r>
              <a:rPr lang="de-DE" dirty="0">
                <a:latin typeface="Arial" panose="020B0604020202020204" pitchFamily="34" charset="0"/>
                <a:cs typeface="Arial" panose="020B0604020202020204" pitchFamily="34" charset="0"/>
              </a:rPr>
              <a:t>stellen</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137</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a:t>
            </a:r>
            <a:r>
              <a:rPr lang="de-DE" spc="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br>
              <a:rPr lang="de-DE" spc="-20" dirty="0">
                <a:latin typeface="Arial" panose="020B0604020202020204" pitchFamily="34" charset="0"/>
                <a:cs typeface="Arial" panose="020B0604020202020204" pitchFamily="34" charset="0"/>
              </a:rPr>
            </a:br>
            <a:endParaRPr lang="de-DE" spc="-20"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Vorträge</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Parteien</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sind</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freier</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Rede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halten;</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sie</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haben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das</a:t>
            </a:r>
            <a:r>
              <a:rPr lang="de-DE" spc="-25"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Streitverhältnis</a:t>
            </a:r>
            <a:r>
              <a:rPr lang="de-DE" spc="-5" dirty="0">
                <a:latin typeface="Arial" panose="020B0604020202020204" pitchFamily="34" charset="0"/>
                <a:cs typeface="Arial" panose="020B0604020202020204" pitchFamily="34" charset="0"/>
              </a:rPr>
              <a:t> </a:t>
            </a:r>
            <a:r>
              <a:rPr lang="de-DE" spc="-25" dirty="0">
                <a:latin typeface="Arial" panose="020B0604020202020204" pitchFamily="34" charset="0"/>
                <a:cs typeface="Arial" panose="020B0604020202020204" pitchFamily="34" charset="0"/>
              </a:rPr>
              <a:t>in </a:t>
            </a:r>
            <a:r>
              <a:rPr lang="de-DE" dirty="0">
                <a:latin typeface="Arial" panose="020B0604020202020204" pitchFamily="34" charset="0"/>
                <a:cs typeface="Arial" panose="020B0604020202020204" pitchFamily="34" charset="0"/>
              </a:rPr>
              <a:t>tatsächlicher</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und</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rechtlicher</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Beziehung</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umfassen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137</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II</a:t>
            </a:r>
            <a:r>
              <a:rPr lang="de-DE" spc="-2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endParaRPr lang="de-DE" dirty="0">
              <a:latin typeface="Arial" panose="020B0604020202020204" pitchFamily="34" charset="0"/>
              <a:cs typeface="Arial" panose="020B0604020202020204" pitchFamily="34" charset="0"/>
            </a:endParaRPr>
          </a:p>
          <a:p>
            <a:pPr marL="0" indent="0">
              <a:buNone/>
            </a:pP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212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C3FBF73-83F6-4FA1-A1BC-92B70019434B}"/>
              </a:ext>
            </a:extLst>
          </p:cNvPr>
          <p:cNvSpPr>
            <a:spLocks noGrp="1"/>
          </p:cNvSpPr>
          <p:nvPr>
            <p:ph idx="1"/>
          </p:nvPr>
        </p:nvSpPr>
        <p:spPr>
          <a:xfrm>
            <a:off x="838200" y="382554"/>
            <a:ext cx="10515600" cy="6083559"/>
          </a:xfrm>
          <a:solidFill>
            <a:srgbClr val="00B0F0"/>
          </a:solidFill>
        </p:spPr>
        <p:txBody>
          <a:bodyPr>
            <a:normAutofit fontScale="92500" lnSpcReduction="10000"/>
          </a:bodyPr>
          <a:lstStyle/>
          <a:p>
            <a:pPr marL="469265" marR="44450" indent="-457200">
              <a:lnSpc>
                <a:spcPct val="100000"/>
              </a:lnSpc>
              <a:spcBef>
                <a:spcPts val="5"/>
              </a:spcBef>
              <a:tabLst>
                <a:tab pos="240665" algn="l"/>
                <a:tab pos="241300" algn="l"/>
              </a:tabLst>
            </a:pPr>
            <a:endParaRPr lang="de-DE" dirty="0">
              <a:latin typeface="Arial" panose="020B0604020202020204" pitchFamily="34" charset="0"/>
              <a:cs typeface="Arial" panose="020B0604020202020204" pitchFamily="34" charset="0"/>
            </a:endParaRPr>
          </a:p>
          <a:p>
            <a:pPr marL="469265" marR="44450" indent="-457200">
              <a:lnSpc>
                <a:spcPct val="100000"/>
              </a:lnSpc>
              <a:spcBef>
                <a:spcPts val="5"/>
              </a:spcBef>
              <a:tabLst>
                <a:tab pos="240665" algn="l"/>
                <a:tab pos="241300" algn="l"/>
              </a:tabLst>
            </a:pPr>
            <a:r>
              <a:rPr lang="de-DE" dirty="0">
                <a:latin typeface="Arial" panose="020B0604020202020204" pitchFamily="34" charset="0"/>
                <a:cs typeface="Arial" panose="020B0604020202020204" pitchFamily="34" charset="0"/>
              </a:rPr>
              <a:t>Die Bezugnahme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auf</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Dokumente</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ist</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zulässig,</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wenn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keine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a:t>
            </a:r>
            <a:r>
              <a:rPr lang="de-DE" spc="-30" dirty="0">
                <a:latin typeface="Arial" panose="020B0604020202020204" pitchFamily="34" charset="0"/>
                <a:cs typeface="Arial" panose="020B0604020202020204" pitchFamily="34" charset="0"/>
              </a:rPr>
              <a:t> </a:t>
            </a:r>
            <a:br>
              <a:rPr lang="de-DE" spc="-30"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Parteien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widerspricht</a:t>
            </a:r>
            <a:r>
              <a:rPr lang="de-DE" spc="-20" dirty="0">
                <a:latin typeface="Arial" panose="020B0604020202020204" pitchFamily="34" charset="0"/>
                <a:cs typeface="Arial" panose="020B0604020202020204" pitchFamily="34" charset="0"/>
              </a:rPr>
              <a:t> </a:t>
            </a:r>
            <a:r>
              <a:rPr lang="de-DE" spc="-25" dirty="0">
                <a:latin typeface="Arial" panose="020B0604020202020204" pitchFamily="34" charset="0"/>
                <a:cs typeface="Arial" panose="020B0604020202020204" pitchFamily="34" charset="0"/>
              </a:rPr>
              <a:t>und </a:t>
            </a:r>
            <a:r>
              <a:rPr lang="de-DE" dirty="0">
                <a:latin typeface="Arial" panose="020B0604020202020204" pitchFamily="34" charset="0"/>
                <a:cs typeface="Arial" panose="020B0604020202020204" pitchFamily="34" charset="0"/>
              </a:rPr>
              <a:t>das</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Gericht</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sie</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für</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angemessen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hält</a:t>
            </a:r>
            <a:r>
              <a:rPr lang="de-DE" spc="-20" dirty="0">
                <a:latin typeface="Arial" panose="020B0604020202020204" pitchFamily="34" charset="0"/>
                <a:cs typeface="Arial" panose="020B0604020202020204" pitchFamily="34" charset="0"/>
              </a:rPr>
              <a:t> </a:t>
            </a:r>
            <a:br>
              <a:rPr lang="de-DE" spc="-20"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137</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III</a:t>
            </a:r>
            <a:r>
              <a:rPr lang="de-DE" spc="-1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br>
              <a:rPr lang="de-DE" spc="-20" dirty="0">
                <a:latin typeface="Arial" panose="020B0604020202020204" pitchFamily="34" charset="0"/>
                <a:cs typeface="Arial" panose="020B0604020202020204" pitchFamily="34" charset="0"/>
              </a:rPr>
            </a:br>
            <a:endParaRPr lang="de-DE" sz="4000" dirty="0">
              <a:latin typeface="Arial" panose="020B0604020202020204" pitchFamily="34" charset="0"/>
              <a:cs typeface="Arial" panose="020B0604020202020204" pitchFamily="34" charset="0"/>
            </a:endParaRPr>
          </a:p>
          <a:p>
            <a:pPr marL="469265" marR="225425" indent="-457200">
              <a:lnSpc>
                <a:spcPct val="100000"/>
              </a:lnSpc>
              <a:tabLst>
                <a:tab pos="240665" algn="l"/>
                <a:tab pos="241300" algn="l"/>
              </a:tabLst>
            </a:pPr>
            <a:r>
              <a:rPr lang="de-DE" dirty="0">
                <a:latin typeface="Arial" panose="020B0604020202020204" pitchFamily="34" charset="0"/>
                <a:cs typeface="Arial" panose="020B0604020202020204" pitchFamily="34" charset="0"/>
              </a:rPr>
              <a:t>In</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Anwaltsprozessen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ist</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neben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dem</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Anwalt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auch</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Partei</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selbst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auf</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Antrag</a:t>
            </a:r>
            <a:r>
              <a:rPr lang="de-DE" spc="-20" dirty="0">
                <a:latin typeface="Arial" panose="020B0604020202020204" pitchFamily="34" charset="0"/>
                <a:cs typeface="Arial" panose="020B0604020202020204" pitchFamily="34" charset="0"/>
              </a:rPr>
              <a:t> </a:t>
            </a:r>
            <a:r>
              <a:rPr lang="de-DE" spc="-25" dirty="0">
                <a:latin typeface="Arial" panose="020B0604020202020204" pitchFamily="34" charset="0"/>
                <a:cs typeface="Arial" panose="020B0604020202020204" pitchFamily="34" charset="0"/>
              </a:rPr>
              <a:t>das </a:t>
            </a:r>
            <a:r>
              <a:rPr lang="de-DE" dirty="0">
                <a:latin typeface="Arial" panose="020B0604020202020204" pitchFamily="34" charset="0"/>
                <a:cs typeface="Arial" panose="020B0604020202020204" pitchFamily="34" charset="0"/>
              </a:rPr>
              <a:t>Wort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gestatten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137</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IV</a:t>
            </a:r>
            <a:r>
              <a:rPr lang="de-DE" spc="-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br>
              <a:rPr lang="de-DE" spc="-20"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marL="469265" marR="76200" indent="-457200">
              <a:lnSpc>
                <a:spcPct val="110000"/>
              </a:lnSpc>
              <a:spcBef>
                <a:spcPts val="105"/>
              </a:spcBef>
              <a:tabLst>
                <a:tab pos="240665" algn="l"/>
                <a:tab pos="241300" algn="l"/>
              </a:tabLst>
            </a:pPr>
            <a:r>
              <a:rPr lang="de-DE" dirty="0">
                <a:latin typeface="Arial" panose="020B0604020202020204" pitchFamily="34" charset="0"/>
                <a:cs typeface="Arial" panose="020B0604020202020204" pitchFamily="34" charset="0"/>
              </a:rPr>
              <a:t>D. Vorsitzende</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erteilt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das</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Wort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und</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kann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es</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 Person,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den</a:t>
            </a:r>
            <a:r>
              <a:rPr lang="de-DE" spc="-20"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Anordnungen </a:t>
            </a:r>
            <a:r>
              <a:rPr lang="de-DE" dirty="0">
                <a:latin typeface="Arial" panose="020B0604020202020204" pitchFamily="34" charset="0"/>
                <a:cs typeface="Arial" panose="020B0604020202020204" pitchFamily="34" charset="0"/>
              </a:rPr>
              <a:t>nicht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Folge</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leistet,</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entziehen</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136</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II</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ZPO)</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Es ist jedem</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Mitglied</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des</a:t>
            </a:r>
            <a:r>
              <a:rPr lang="de-DE" spc="-10" dirty="0">
                <a:latin typeface="Arial" panose="020B0604020202020204" pitchFamily="34" charset="0"/>
                <a:cs typeface="Arial" panose="020B0604020202020204" pitchFamily="34" charset="0"/>
              </a:rPr>
              <a:t> Gerichts </a:t>
            </a:r>
            <a:r>
              <a:rPr lang="de-DE" dirty="0">
                <a:latin typeface="Arial" panose="020B0604020202020204" pitchFamily="34" charset="0"/>
                <a:cs typeface="Arial" panose="020B0604020202020204" pitchFamily="34" charset="0"/>
              </a:rPr>
              <a:t>auf</a:t>
            </a:r>
            <a:r>
              <a:rPr lang="de-DE" spc="-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Verlangen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gestatten,</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Fragen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stellen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136 II</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2</a:t>
            </a:r>
            <a:r>
              <a:rPr lang="de-DE" spc="-2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br>
              <a:rPr lang="de-DE" spc="-20" dirty="0">
                <a:latin typeface="Arial" panose="020B0604020202020204" pitchFamily="34" charset="0"/>
                <a:cs typeface="Arial" panose="020B0604020202020204" pitchFamily="34" charset="0"/>
              </a:rPr>
            </a:br>
            <a:endParaRPr lang="de-DE" spc="-20" dirty="0">
              <a:latin typeface="Arial" panose="020B0604020202020204" pitchFamily="34" charset="0"/>
              <a:cs typeface="Arial" panose="020B0604020202020204" pitchFamily="34" charset="0"/>
            </a:endParaRPr>
          </a:p>
          <a:p>
            <a:pPr marL="469265" marR="76200" indent="-457200">
              <a:lnSpc>
                <a:spcPct val="110000"/>
              </a:lnSpc>
              <a:spcBef>
                <a:spcPts val="105"/>
              </a:spcBef>
              <a:tabLst>
                <a:tab pos="240665" algn="l"/>
                <a:tab pos="241300" algn="l"/>
              </a:tabLst>
            </a:pPr>
            <a:r>
              <a:rPr lang="de-DE" dirty="0">
                <a:latin typeface="Arial" panose="020B0604020202020204" pitchFamily="34" charset="0"/>
                <a:cs typeface="Arial" panose="020B0604020202020204" pitchFamily="34" charset="0"/>
              </a:rPr>
              <a:t>Die</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Parteien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haben</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ihre</a:t>
            </a:r>
            <a:r>
              <a:rPr lang="de-DE" spc="-5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Erklärungen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über</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tatsächliche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Umstände</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vollständig</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und</a:t>
            </a:r>
            <a:r>
              <a:rPr lang="de-DE" spc="-35" dirty="0">
                <a:latin typeface="Arial" panose="020B0604020202020204" pitchFamily="34" charset="0"/>
                <a:cs typeface="Arial" panose="020B0604020202020204" pitchFamily="34" charset="0"/>
              </a:rPr>
              <a:t> w</a:t>
            </a:r>
            <a:r>
              <a:rPr lang="de-DE" dirty="0">
                <a:latin typeface="Arial" panose="020B0604020202020204" pitchFamily="34" charset="0"/>
                <a:cs typeface="Arial" panose="020B0604020202020204" pitchFamily="34" charset="0"/>
              </a:rPr>
              <a:t>ahrheitsgemäß</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abzugeben</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138</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a:t>
            </a:r>
            <a:r>
              <a:rPr lang="de-DE" spc="-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111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73A0D27-6468-4CCD-A5AC-F54123BDB10B}"/>
              </a:ext>
            </a:extLst>
          </p:cNvPr>
          <p:cNvSpPr>
            <a:spLocks noGrp="1"/>
          </p:cNvSpPr>
          <p:nvPr>
            <p:ph idx="1"/>
          </p:nvPr>
        </p:nvSpPr>
        <p:spPr>
          <a:xfrm>
            <a:off x="838200" y="494522"/>
            <a:ext cx="10515600" cy="6027576"/>
          </a:xfrm>
          <a:solidFill>
            <a:srgbClr val="00B0F0"/>
          </a:solidFill>
        </p:spPr>
        <p:txBody>
          <a:bodyPr>
            <a:normAutofit fontScale="92500" lnSpcReduction="10000"/>
          </a:bodyPr>
          <a:lstStyle/>
          <a:p>
            <a:pPr marL="469265" marR="255270" indent="-457200">
              <a:lnSpc>
                <a:spcPct val="100000"/>
              </a:lnSpc>
              <a:tabLst>
                <a:tab pos="240665" algn="l"/>
                <a:tab pos="241300" algn="l"/>
              </a:tabLst>
            </a:pPr>
            <a:endParaRPr lang="de-DE" dirty="0">
              <a:latin typeface="Arial" panose="020B0604020202020204" pitchFamily="34" charset="0"/>
              <a:cs typeface="Arial" panose="020B0604020202020204" pitchFamily="34" charset="0"/>
            </a:endParaRPr>
          </a:p>
          <a:p>
            <a:pPr marL="469265" marR="255270" indent="-457200">
              <a:lnSpc>
                <a:spcPct val="100000"/>
              </a:lnSpc>
              <a:tabLst>
                <a:tab pos="240665" algn="l"/>
                <a:tab pos="241300" algn="l"/>
              </a:tabLst>
            </a:pPr>
            <a:r>
              <a:rPr lang="de-DE" dirty="0">
                <a:latin typeface="Arial" panose="020B0604020202020204" pitchFamily="34" charset="0"/>
                <a:cs typeface="Arial" panose="020B0604020202020204" pitchFamily="34" charset="0"/>
              </a:rPr>
              <a:t>Jede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Partei</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hat</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sich</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über</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von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dem</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Gegner</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behaupteten</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Tatsachen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a:t>
            </a:r>
            <a:r>
              <a:rPr lang="de-DE" spc="-15"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erklären </a:t>
            </a:r>
            <a:r>
              <a:rPr lang="de-DE" dirty="0">
                <a:latin typeface="Arial" panose="020B0604020202020204" pitchFamily="34" charset="0"/>
                <a:cs typeface="Arial" panose="020B0604020202020204" pitchFamily="34" charset="0"/>
              </a:rPr>
              <a:t>(§</a:t>
            </a:r>
            <a:r>
              <a:rPr lang="de-DE" spc="-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138</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II</a:t>
            </a:r>
            <a:r>
              <a:rPr lang="de-DE" spc="10"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br>
              <a:rPr lang="de-DE" spc="-20" dirty="0">
                <a:latin typeface="Arial" panose="020B0604020202020204" pitchFamily="34" charset="0"/>
                <a:cs typeface="Arial" panose="020B0604020202020204" pitchFamily="34" charset="0"/>
              </a:rPr>
            </a:br>
            <a:endParaRPr lang="de-DE" sz="4400" dirty="0">
              <a:latin typeface="Arial" panose="020B0604020202020204" pitchFamily="34" charset="0"/>
              <a:cs typeface="Arial" panose="020B0604020202020204" pitchFamily="34" charset="0"/>
            </a:endParaRPr>
          </a:p>
          <a:p>
            <a:pPr marL="469265" marR="17145" indent="-457200">
              <a:lnSpc>
                <a:spcPct val="100000"/>
              </a:lnSpc>
              <a:tabLst>
                <a:tab pos="240665" algn="l"/>
                <a:tab pos="241300" algn="l"/>
              </a:tabLst>
            </a:pPr>
            <a:r>
              <a:rPr lang="de-DE" dirty="0">
                <a:latin typeface="Arial" panose="020B0604020202020204" pitchFamily="34" charset="0"/>
                <a:cs typeface="Arial" panose="020B0604020202020204" pitchFamily="34" charset="0"/>
              </a:rPr>
              <a:t>Tatsachen,</a:t>
            </a:r>
            <a:r>
              <a:rPr lang="de-DE" spc="-5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nicht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ausdrücklich</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bestritten</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werden,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sind</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als</a:t>
            </a:r>
            <a:r>
              <a:rPr lang="de-DE" spc="-4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zugestanden</a:t>
            </a:r>
            <a:r>
              <a:rPr lang="de-DE" spc="-40"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anzusehen </a:t>
            </a:r>
            <a:r>
              <a:rPr lang="de-DE" dirty="0">
                <a:latin typeface="Arial" panose="020B0604020202020204" pitchFamily="34" charset="0"/>
                <a:cs typeface="Arial" panose="020B0604020202020204" pitchFamily="34" charset="0"/>
              </a:rPr>
              <a: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138</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III</a:t>
            </a:r>
            <a:r>
              <a:rPr lang="de-DE" spc="-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br>
              <a:rPr lang="de-DE" spc="-20" dirty="0">
                <a:latin typeface="Arial" panose="020B0604020202020204" pitchFamily="34" charset="0"/>
                <a:cs typeface="Arial" panose="020B0604020202020204" pitchFamily="34" charset="0"/>
              </a:rPr>
            </a:br>
            <a:endParaRPr lang="de-DE" sz="4400" dirty="0">
              <a:latin typeface="Arial" panose="020B0604020202020204" pitchFamily="34" charset="0"/>
              <a:cs typeface="Arial" panose="020B0604020202020204" pitchFamily="34" charset="0"/>
            </a:endParaRPr>
          </a:p>
          <a:p>
            <a:pPr marL="469265" marR="232410" indent="-457200">
              <a:lnSpc>
                <a:spcPct val="100000"/>
              </a:lnSpc>
              <a:tabLst>
                <a:tab pos="240665" algn="l"/>
                <a:tab pos="241300" algn="l"/>
              </a:tabLst>
            </a:pPr>
            <a:r>
              <a:rPr lang="de-DE" dirty="0">
                <a:latin typeface="Arial" panose="020B0604020202020204" pitchFamily="34" charset="0"/>
                <a:cs typeface="Arial" panose="020B0604020202020204" pitchFamily="34" charset="0"/>
              </a:rPr>
              <a:t>D.</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Vorsitzende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hat</a:t>
            </a:r>
            <a:r>
              <a:rPr lang="de-DE" spc="-30" dirty="0">
                <a:latin typeface="Arial" panose="020B0604020202020204" pitchFamily="34" charset="0"/>
                <a:cs typeface="Arial" panose="020B0604020202020204" pitchFamily="34" charset="0"/>
              </a:rPr>
              <a:t> dafür </a:t>
            </a:r>
            <a:r>
              <a:rPr lang="de-DE" dirty="0">
                <a:latin typeface="Arial" panose="020B0604020202020204" pitchFamily="34" charset="0"/>
                <a:cs typeface="Arial" panose="020B0604020202020204" pitchFamily="34" charset="0"/>
              </a:rPr>
              <a:t>Sorge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tragen,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dass</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Sache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erschöpfend</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erörtert</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und</a:t>
            </a:r>
            <a:r>
              <a:rPr lang="de-DE" spc="-25" dirty="0">
                <a:latin typeface="Arial" panose="020B0604020202020204" pitchFamily="34" charset="0"/>
                <a:cs typeface="Arial" panose="020B0604020202020204" pitchFamily="34" charset="0"/>
              </a:rPr>
              <a:t> die </a:t>
            </a:r>
            <a:r>
              <a:rPr lang="de-DE" dirty="0">
                <a:latin typeface="Arial" panose="020B0604020202020204" pitchFamily="34" charset="0"/>
                <a:cs typeface="Arial" panose="020B0604020202020204" pitchFamily="34" charset="0"/>
              </a:rPr>
              <a:t>Verhandlung</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ohne</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Unterbrechung</a:t>
            </a:r>
            <a:r>
              <a:rPr lang="de-DE" spc="-25" dirty="0">
                <a:latin typeface="Arial" panose="020B0604020202020204" pitchFamily="34" charset="0"/>
                <a:cs typeface="Arial" panose="020B0604020202020204" pitchFamily="34" charset="0"/>
              </a:rPr>
              <a:t> </a:t>
            </a:r>
            <a:br>
              <a:rPr lang="de-DE" spc="-25" dirty="0">
                <a:latin typeface="Arial" panose="020B0604020202020204" pitchFamily="34" charset="0"/>
                <a:cs typeface="Arial" panose="020B0604020202020204" pitchFamily="34" charset="0"/>
              </a:rPr>
            </a:br>
            <a:r>
              <a:rPr lang="de-DE" dirty="0" err="1">
                <a:latin typeface="Arial" panose="020B0604020202020204" pitchFamily="34" charset="0"/>
                <a:cs typeface="Arial" panose="020B0604020202020204" pitchFamily="34" charset="0"/>
              </a:rPr>
              <a:t>zuende</a:t>
            </a:r>
            <a:r>
              <a:rPr lang="de-DE" spc="-4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geführt</a:t>
            </a:r>
            <a:r>
              <a:rPr lang="de-DE" spc="-3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wird.</a:t>
            </a:r>
            <a:br>
              <a:rPr lang="de-DE" spc="-20" dirty="0">
                <a:latin typeface="Arial" panose="020B0604020202020204" pitchFamily="34" charset="0"/>
                <a:cs typeface="Arial" panose="020B0604020202020204" pitchFamily="34" charset="0"/>
              </a:rPr>
            </a:br>
            <a:endParaRPr lang="de-DE" dirty="0">
              <a:latin typeface="Arial" panose="020B0604020202020204" pitchFamily="34" charset="0"/>
              <a:cs typeface="Arial" panose="020B0604020202020204" pitchFamily="34" charset="0"/>
            </a:endParaRPr>
          </a:p>
          <a:p>
            <a:pPr marL="469265" marR="172720" indent="-457200">
              <a:lnSpc>
                <a:spcPct val="100000"/>
              </a:lnSpc>
              <a:tabLst>
                <a:tab pos="240665" algn="l"/>
                <a:tab pos="241300" algn="l"/>
              </a:tabLst>
            </a:pPr>
            <a:r>
              <a:rPr lang="de-DE" dirty="0">
                <a:latin typeface="Arial" panose="020B0604020202020204" pitchFamily="34" charset="0"/>
                <a:cs typeface="Arial" panose="020B0604020202020204" pitchFamily="34" charset="0"/>
              </a:rPr>
              <a:t>D. Vorsitzende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schließt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Verhandlung,</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wenn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nach</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Ansicht</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des</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Gerichts</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Sache</a:t>
            </a:r>
            <a:r>
              <a:rPr lang="de-DE" spc="-30"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vollständig </a:t>
            </a:r>
            <a:r>
              <a:rPr lang="de-DE" dirty="0">
                <a:latin typeface="Arial" panose="020B0604020202020204" pitchFamily="34" charset="0"/>
                <a:cs typeface="Arial" panose="020B0604020202020204" pitchFamily="34" charset="0"/>
              </a:rPr>
              <a:t>erörtert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ist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und</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verkündet</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das</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Urteil</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und die </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Beschlüsse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des</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Gerichts</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136</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IV</a:t>
            </a:r>
            <a:r>
              <a:rPr lang="de-DE" spc="-20" dirty="0">
                <a:latin typeface="Arial" panose="020B0604020202020204" pitchFamily="34" charset="0"/>
                <a:cs typeface="Arial" panose="020B0604020202020204" pitchFamily="34" charset="0"/>
              </a:rPr>
              <a:t> ZPO).</a:t>
            </a:r>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6630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3688264-C236-4293-BD4D-ABB4BCED60F6}"/>
              </a:ext>
            </a:extLst>
          </p:cNvPr>
          <p:cNvSpPr>
            <a:spLocks noGrp="1"/>
          </p:cNvSpPr>
          <p:nvPr>
            <p:ph idx="1"/>
          </p:nvPr>
        </p:nvSpPr>
        <p:spPr>
          <a:xfrm>
            <a:off x="838200" y="270588"/>
            <a:ext cx="10515600" cy="6279502"/>
          </a:xfrm>
          <a:solidFill>
            <a:srgbClr val="00B0F0"/>
          </a:solidFill>
        </p:spPr>
        <p:txBody>
          <a:bodyPr/>
          <a:lstStyle/>
          <a:p>
            <a:pPr marL="469265" marR="5080" indent="-457200">
              <a:lnSpc>
                <a:spcPct val="100000"/>
              </a:lnSpc>
              <a:tabLst>
                <a:tab pos="240665" algn="l"/>
                <a:tab pos="241300" algn="l"/>
              </a:tabLst>
            </a:pPr>
            <a:endParaRPr lang="de-DE" dirty="0">
              <a:latin typeface="Arial" panose="020B0604020202020204" pitchFamily="34" charset="0"/>
              <a:cs typeface="Arial" panose="020B0604020202020204" pitchFamily="34" charset="0"/>
            </a:endParaRPr>
          </a:p>
          <a:p>
            <a:pPr marL="469265" marR="5080" indent="-457200">
              <a:lnSpc>
                <a:spcPct val="100000"/>
              </a:lnSpc>
              <a:tabLst>
                <a:tab pos="240665" algn="l"/>
                <a:tab pos="241300" algn="l"/>
              </a:tabLst>
            </a:pPr>
            <a:r>
              <a:rPr lang="de-DE" dirty="0">
                <a:latin typeface="Arial" panose="020B0604020202020204" pitchFamily="34" charset="0"/>
                <a:cs typeface="Arial" panose="020B0604020202020204" pitchFamily="34" charset="0"/>
              </a:rPr>
              <a:t>Sind</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erhebliche</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Tatsachen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zwischen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Parteien</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streitig,</a:t>
            </a:r>
            <a:r>
              <a:rPr lang="de-DE" spc="-30" dirty="0">
                <a:latin typeface="Arial" panose="020B0604020202020204" pitchFamily="34" charset="0"/>
                <a:cs typeface="Arial" panose="020B0604020202020204" pitchFamily="34" charset="0"/>
              </a:rPr>
              <a:t> </a:t>
            </a:r>
            <a:br>
              <a:rPr lang="de-DE" spc="-30"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findet – soweit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35"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Tatsachen </a:t>
            </a:r>
            <a:r>
              <a:rPr lang="de-DE" dirty="0">
                <a:latin typeface="Arial" panose="020B0604020202020204" pitchFamily="34" charset="0"/>
                <a:cs typeface="Arial" panose="020B0604020202020204" pitchFamily="34" charset="0"/>
              </a:rPr>
              <a:t>beweisbedürftig</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sind – eine</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Beweisaufnahme</a:t>
            </a:r>
            <a:r>
              <a:rPr lang="de-DE" spc="-4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statt.</a:t>
            </a:r>
          </a:p>
          <a:p>
            <a:pPr marL="469265" marR="5080" indent="-457200">
              <a:lnSpc>
                <a:spcPct val="100000"/>
              </a:lnSpc>
              <a:tabLst>
                <a:tab pos="240665" algn="l"/>
                <a:tab pos="241300" algn="l"/>
              </a:tabLst>
            </a:pPr>
            <a:endParaRPr lang="de-DE" spc="-20" dirty="0">
              <a:latin typeface="Arial" panose="020B0604020202020204" pitchFamily="34" charset="0"/>
              <a:cs typeface="Arial" panose="020B0604020202020204" pitchFamily="34" charset="0"/>
            </a:endParaRPr>
          </a:p>
          <a:p>
            <a:pPr marL="469265" marR="5080" indent="-457200">
              <a:lnSpc>
                <a:spcPct val="100000"/>
              </a:lnSpc>
              <a:tabLst>
                <a:tab pos="240665" algn="l"/>
                <a:tab pos="241300" algn="l"/>
              </a:tabLst>
            </a:pPr>
            <a:r>
              <a:rPr lang="de-DE" dirty="0">
                <a:latin typeface="Arial" panose="020B0604020202020204" pitchFamily="34" charset="0"/>
                <a:cs typeface="Arial" panose="020B0604020202020204" pitchFamily="34" charset="0"/>
              </a:rPr>
              <a:t>D</a:t>
            </a:r>
            <a:r>
              <a:rPr lang="de-DE" sz="2800" dirty="0">
                <a:latin typeface="Arial" panose="020B0604020202020204" pitchFamily="34" charset="0"/>
                <a:cs typeface="Arial" panose="020B0604020202020204" pitchFamily="34" charset="0"/>
              </a:rPr>
              <a:t>ie</a:t>
            </a:r>
            <a:r>
              <a:rPr lang="de-DE" sz="2800" spc="-50" dirty="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Beweisaufnahme</a:t>
            </a:r>
            <a:r>
              <a:rPr lang="de-DE" sz="2800" spc="-40" dirty="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soll</a:t>
            </a:r>
            <a:r>
              <a:rPr lang="de-DE" sz="2800" spc="-35" dirty="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der</a:t>
            </a:r>
            <a:r>
              <a:rPr lang="de-DE" sz="2800" spc="-40" dirty="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streitigen</a:t>
            </a:r>
            <a:r>
              <a:rPr lang="de-DE" sz="2800" spc="-35" dirty="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Verhandlung</a:t>
            </a:r>
            <a:r>
              <a:rPr lang="de-DE" sz="2800" spc="-40" dirty="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unmittelbar</a:t>
            </a:r>
            <a:r>
              <a:rPr lang="de-DE" sz="2800" spc="-35" dirty="0">
                <a:latin typeface="Arial" panose="020B0604020202020204" pitchFamily="34" charset="0"/>
                <a:cs typeface="Arial" panose="020B0604020202020204" pitchFamily="34" charset="0"/>
              </a:rPr>
              <a:t> </a:t>
            </a:r>
            <a:r>
              <a:rPr lang="de-DE" sz="2800" spc="-10" dirty="0">
                <a:latin typeface="Arial" panose="020B0604020202020204" pitchFamily="34" charset="0"/>
                <a:cs typeface="Arial" panose="020B0604020202020204" pitchFamily="34" charset="0"/>
              </a:rPr>
              <a:t>nachfolgen </a:t>
            </a:r>
            <a:r>
              <a:rPr lang="de-DE" sz="2800" dirty="0">
                <a:latin typeface="Arial" panose="020B0604020202020204" pitchFamily="34" charset="0"/>
                <a:cs typeface="Arial" panose="020B0604020202020204" pitchFamily="34" charset="0"/>
              </a:rPr>
              <a:t>(§</a:t>
            </a:r>
            <a:r>
              <a:rPr lang="de-DE" sz="2800" spc="-5" dirty="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279</a:t>
            </a:r>
            <a:r>
              <a:rPr lang="de-DE" sz="2800" spc="-15" dirty="0">
                <a:latin typeface="Arial" panose="020B0604020202020204" pitchFamily="34" charset="0"/>
                <a:cs typeface="Arial" panose="020B0604020202020204" pitchFamily="34" charset="0"/>
              </a:rPr>
              <a:t> </a:t>
            </a:r>
            <a:r>
              <a:rPr lang="de-DE" sz="2800" dirty="0">
                <a:latin typeface="Arial" panose="020B0604020202020204" pitchFamily="34" charset="0"/>
                <a:cs typeface="Arial" panose="020B0604020202020204" pitchFamily="34" charset="0"/>
              </a:rPr>
              <a:t>II</a:t>
            </a:r>
            <a:r>
              <a:rPr lang="de-DE" sz="2800" spc="10" dirty="0">
                <a:latin typeface="Arial" panose="020B0604020202020204" pitchFamily="34" charset="0"/>
                <a:cs typeface="Arial" panose="020B0604020202020204" pitchFamily="34" charset="0"/>
              </a:rPr>
              <a:t> </a:t>
            </a:r>
            <a:r>
              <a:rPr lang="de-DE" sz="2800" spc="-20" dirty="0">
                <a:latin typeface="Arial" panose="020B0604020202020204" pitchFamily="34" charset="0"/>
                <a:cs typeface="Arial" panose="020B0604020202020204" pitchFamily="34" charset="0"/>
              </a:rPr>
              <a:t>ZPO).</a:t>
            </a:r>
            <a:endParaRPr lang="de-DE" spc="-20" dirty="0">
              <a:latin typeface="Arial" panose="020B0604020202020204" pitchFamily="34" charset="0"/>
              <a:cs typeface="Arial" panose="020B0604020202020204" pitchFamily="34" charset="0"/>
            </a:endParaRPr>
          </a:p>
          <a:p>
            <a:pPr marL="297815" marR="5080" indent="-285750">
              <a:lnSpc>
                <a:spcPct val="100000"/>
              </a:lnSpc>
              <a:tabLst>
                <a:tab pos="240665" algn="l"/>
                <a:tab pos="241300" algn="l"/>
              </a:tabLst>
            </a:pPr>
            <a:endParaRPr lang="de-DE" sz="1500" dirty="0">
              <a:latin typeface="Arial" panose="020B0604020202020204" pitchFamily="34" charset="0"/>
              <a:cs typeface="Arial" panose="020B0604020202020204" pitchFamily="34" charset="0"/>
            </a:endParaRPr>
          </a:p>
          <a:p>
            <a:pPr marL="469265" marR="140335" indent="-457200">
              <a:lnSpc>
                <a:spcPct val="100000"/>
              </a:lnSpc>
              <a:tabLst>
                <a:tab pos="241300" algn="l"/>
              </a:tabLst>
            </a:pPr>
            <a:r>
              <a:rPr lang="de-DE" dirty="0">
                <a:latin typeface="Arial" panose="020B0604020202020204" pitchFamily="34" charset="0"/>
                <a:cs typeface="Arial" panose="020B0604020202020204" pitchFamily="34" charset="0"/>
              </a:rPr>
              <a:t>Nach</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Beweisaufnahme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wird</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mündliche</a:t>
            </a:r>
            <a:r>
              <a:rPr lang="de-DE" spc="-30" dirty="0">
                <a:latin typeface="Arial" panose="020B0604020202020204" pitchFamily="34" charset="0"/>
                <a:cs typeface="Arial" panose="020B0604020202020204" pitchFamily="34" charset="0"/>
              </a:rPr>
              <a:t> </a:t>
            </a:r>
            <a:br>
              <a:rPr lang="de-DE" spc="-30"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Verhandlung</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fortgesetzt und der</a:t>
            </a:r>
            <a:r>
              <a:rPr lang="de-DE" spc="-20"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Sach- </a:t>
            </a:r>
            <a:r>
              <a:rPr lang="de-DE" dirty="0">
                <a:latin typeface="Arial" panose="020B0604020202020204" pitchFamily="34" charset="0"/>
                <a:cs typeface="Arial" panose="020B0604020202020204" pitchFamily="34" charset="0"/>
              </a:rPr>
              <a:t>und</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Streitstand</a:t>
            </a:r>
            <a:r>
              <a:rPr lang="de-DE" spc="-25" dirty="0">
                <a:latin typeface="Arial" panose="020B0604020202020204" pitchFamily="34" charset="0"/>
                <a:cs typeface="Arial" panose="020B0604020202020204" pitchFamily="34" charset="0"/>
              </a:rPr>
              <a:t> </a:t>
            </a:r>
            <a:br>
              <a:rPr lang="de-DE" spc="-25"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sowie</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das</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Ergebnis</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a:t>
            </a:r>
            <a:r>
              <a:rPr lang="de-DE" spc="-10" dirty="0">
                <a:latin typeface="Arial" panose="020B0604020202020204" pitchFamily="34" charset="0"/>
                <a:cs typeface="Arial" panose="020B0604020202020204" pitchFamily="34" charset="0"/>
              </a:rPr>
              <a:t> Beweisaufnahme</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werden</a:t>
            </a:r>
            <a:r>
              <a:rPr lang="de-DE" spc="-15" dirty="0">
                <a:latin typeface="Arial" panose="020B0604020202020204" pitchFamily="34" charset="0"/>
                <a:cs typeface="Arial" panose="020B0604020202020204" pitchFamily="34" charset="0"/>
              </a:rPr>
              <a:t> </a:t>
            </a:r>
            <a:br>
              <a:rPr lang="de-DE" spc="-15"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nochmals</a:t>
            </a:r>
            <a:r>
              <a:rPr lang="de-DE" spc="-10" dirty="0">
                <a:latin typeface="Arial" panose="020B0604020202020204" pitchFamily="34" charset="0"/>
                <a:cs typeface="Arial" panose="020B0604020202020204" pitchFamily="34" charset="0"/>
              </a:rPr>
              <a:t> erörtert </a:t>
            </a:r>
            <a:r>
              <a:rPr lang="de-DE" dirty="0">
                <a:latin typeface="Arial" panose="020B0604020202020204" pitchFamily="34" charset="0"/>
                <a:cs typeface="Arial" panose="020B0604020202020204" pitchFamily="34" charset="0"/>
              </a:rPr>
              <a: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279</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III</a:t>
            </a:r>
            <a:r>
              <a:rPr lang="de-DE" spc="-5"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a:t>
            </a:r>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876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E93426B-8D78-498B-A5C1-917DB6FB7263}"/>
              </a:ext>
            </a:extLst>
          </p:cNvPr>
          <p:cNvSpPr>
            <a:spLocks noGrp="1"/>
          </p:cNvSpPr>
          <p:nvPr>
            <p:ph idx="1"/>
          </p:nvPr>
        </p:nvSpPr>
        <p:spPr>
          <a:xfrm>
            <a:off x="838200" y="429208"/>
            <a:ext cx="10515600" cy="6036906"/>
          </a:xfrm>
          <a:solidFill>
            <a:srgbClr val="00B0F0"/>
          </a:solidFill>
        </p:spPr>
        <p:txBody>
          <a:bodyPr>
            <a:normAutofit lnSpcReduction="10000"/>
          </a:bodyPr>
          <a:lstStyle/>
          <a:p>
            <a:pPr marL="469265" marR="708660" indent="-457200">
              <a:lnSpc>
                <a:spcPct val="100000"/>
              </a:lnSpc>
              <a:tabLst>
                <a:tab pos="240665" algn="l"/>
                <a:tab pos="241300" algn="l"/>
              </a:tabLst>
            </a:pPr>
            <a:endParaRPr lang="de-DE" dirty="0">
              <a:latin typeface="Arial" panose="020B0604020202020204" pitchFamily="34" charset="0"/>
              <a:cs typeface="Arial" panose="020B0604020202020204" pitchFamily="34" charset="0"/>
            </a:endParaRPr>
          </a:p>
          <a:p>
            <a:pPr marL="469265" marR="708660" indent="-457200">
              <a:lnSpc>
                <a:spcPct val="100000"/>
              </a:lnSpc>
              <a:tabLst>
                <a:tab pos="240665" algn="l"/>
                <a:tab pos="241300" algn="l"/>
              </a:tabLst>
            </a:pPr>
            <a:r>
              <a:rPr lang="de-DE" dirty="0">
                <a:latin typeface="Arial" panose="020B0604020202020204" pitchFamily="34" charset="0"/>
                <a:cs typeface="Arial" panose="020B0604020202020204" pitchFamily="34" charset="0"/>
              </a:rPr>
              <a:t>Das</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Gericht</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muss</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insbesondere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darlegen,</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ob</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es</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unter</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Beweis</a:t>
            </a:r>
            <a:r>
              <a:rPr lang="de-DE" spc="-20"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gestellte </a:t>
            </a:r>
            <a:r>
              <a:rPr lang="de-DE" dirty="0">
                <a:latin typeface="Arial" panose="020B0604020202020204" pitchFamily="34" charset="0"/>
                <a:cs typeface="Arial" panose="020B0604020202020204" pitchFamily="34" charset="0"/>
              </a:rPr>
              <a:t>Behauptung</a:t>
            </a:r>
            <a:r>
              <a:rPr lang="de-DE" spc="-4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für</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bewiesen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hält</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oder</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nicht</a:t>
            </a:r>
            <a:r>
              <a:rPr lang="de-DE" spc="-10" dirty="0">
                <a:latin typeface="Arial" panose="020B0604020202020204" pitchFamily="34" charset="0"/>
                <a:cs typeface="Arial" panose="020B0604020202020204" pitchFamily="34" charset="0"/>
              </a:rPr>
              <a:t>; </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wesentlichen</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Aspekte</a:t>
            </a:r>
            <a:r>
              <a:rPr lang="de-DE" spc="-35" dirty="0">
                <a:latin typeface="Arial" panose="020B0604020202020204" pitchFamily="34" charset="0"/>
                <a:cs typeface="Arial" panose="020B0604020202020204" pitchFamily="34" charset="0"/>
              </a:rPr>
              <a:t> </a:t>
            </a:r>
            <a:r>
              <a:rPr lang="de-DE" spc="-25" dirty="0">
                <a:latin typeface="Arial" panose="020B0604020202020204" pitchFamily="34" charset="0"/>
                <a:cs typeface="Arial" panose="020B0604020202020204" pitchFamily="34" charset="0"/>
              </a:rPr>
              <a:t>der </a:t>
            </a:r>
            <a:r>
              <a:rPr lang="de-DE" spc="-10" dirty="0">
                <a:latin typeface="Arial" panose="020B0604020202020204" pitchFamily="34" charset="0"/>
                <a:cs typeface="Arial" panose="020B0604020202020204" pitchFamily="34" charset="0"/>
              </a:rPr>
              <a:t>Beweiswürdigung </a:t>
            </a:r>
            <a:r>
              <a:rPr lang="de-DE" dirty="0">
                <a:latin typeface="Arial" panose="020B0604020202020204" pitchFamily="34" charset="0"/>
                <a:cs typeface="Arial" panose="020B0604020202020204" pitchFamily="34" charset="0"/>
              </a:rPr>
              <a:t>muss</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es zur</a:t>
            </a:r>
            <a:r>
              <a:rPr lang="de-DE" spc="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Diskussion</a:t>
            </a:r>
            <a:r>
              <a:rPr lang="de-DE" spc="5"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stellen.</a:t>
            </a:r>
            <a:endParaRPr lang="de-DE" dirty="0">
              <a:latin typeface="Arial" panose="020B0604020202020204" pitchFamily="34" charset="0"/>
              <a:cs typeface="Arial" panose="020B0604020202020204" pitchFamily="34" charset="0"/>
            </a:endParaRPr>
          </a:p>
          <a:p>
            <a:pPr>
              <a:lnSpc>
                <a:spcPct val="100000"/>
              </a:lnSpc>
              <a:spcBef>
                <a:spcPts val="5"/>
              </a:spcBef>
            </a:pPr>
            <a:endParaRPr lang="de-DE" sz="4400" dirty="0">
              <a:latin typeface="Arial" panose="020B0604020202020204" pitchFamily="34" charset="0"/>
              <a:cs typeface="Arial" panose="020B0604020202020204" pitchFamily="34" charset="0"/>
            </a:endParaRPr>
          </a:p>
          <a:p>
            <a:pPr marL="469265" marR="546100" indent="-457200">
              <a:lnSpc>
                <a:spcPct val="100000"/>
              </a:lnSpc>
              <a:tabLst>
                <a:tab pos="240665" algn="l"/>
                <a:tab pos="241300" algn="l"/>
              </a:tabLst>
            </a:pPr>
            <a:r>
              <a:rPr lang="de-DE" dirty="0">
                <a:latin typeface="Arial" panose="020B0604020202020204" pitchFamily="34" charset="0"/>
                <a:cs typeface="Arial" panose="020B0604020202020204" pitchFamily="34" charset="0"/>
              </a:rPr>
              <a:t>Sobald</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der</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Rechtsstreit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zur</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Entscheidung</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reif</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ist,</a:t>
            </a:r>
            <a:r>
              <a:rPr lang="de-DE" spc="-1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schließt</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das</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Gericht</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a:t>
            </a:r>
            <a:r>
              <a:rPr lang="de-DE" spc="-30"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mündliche Verhandlung.</a:t>
            </a:r>
            <a:br>
              <a:rPr lang="de-DE" spc="-10" dirty="0">
                <a:latin typeface="Arial" panose="020B0604020202020204" pitchFamily="34" charset="0"/>
                <a:cs typeface="Arial" panose="020B0604020202020204" pitchFamily="34" charset="0"/>
              </a:rPr>
            </a:br>
            <a:endParaRPr lang="de-DE" sz="4400" dirty="0">
              <a:latin typeface="Arial" panose="020B0604020202020204" pitchFamily="34" charset="0"/>
              <a:cs typeface="Arial" panose="020B0604020202020204" pitchFamily="34" charset="0"/>
            </a:endParaRPr>
          </a:p>
          <a:p>
            <a:pPr marL="469265" marR="76835" indent="-457200">
              <a:lnSpc>
                <a:spcPct val="100000"/>
              </a:lnSpc>
              <a:tabLst>
                <a:tab pos="240665" algn="l"/>
                <a:tab pos="241300" algn="l"/>
              </a:tabLst>
            </a:pPr>
            <a:r>
              <a:rPr lang="de-DE" dirty="0">
                <a:latin typeface="Arial" panose="020B0604020202020204" pitchFamily="34" charset="0"/>
                <a:cs typeface="Arial" panose="020B0604020202020204" pitchFamily="34" charset="0"/>
              </a:rPr>
              <a:t>Die</a:t>
            </a:r>
            <a:r>
              <a:rPr lang="de-DE" spc="-15"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Urteilsverkündung</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kann</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entweder</a:t>
            </a:r>
            <a:r>
              <a:rPr lang="de-DE" spc="-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sofort</a:t>
            </a:r>
            <a:r>
              <a:rPr lang="de-DE" spc="-2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oder</a:t>
            </a:r>
            <a:r>
              <a:rPr lang="de-DE" spc="-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in</a:t>
            </a:r>
            <a:r>
              <a:rPr lang="de-DE" spc="-1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einem</a:t>
            </a:r>
            <a:r>
              <a:rPr lang="de-DE" spc="-15" dirty="0">
                <a:latin typeface="Arial" panose="020B0604020202020204" pitchFamily="34" charset="0"/>
                <a:cs typeface="Arial" panose="020B0604020202020204" pitchFamily="34" charset="0"/>
              </a:rPr>
              <a:t> </a:t>
            </a:r>
            <a:r>
              <a:rPr lang="de-DE" spc="-10" dirty="0">
                <a:latin typeface="Arial" panose="020B0604020202020204" pitchFamily="34" charset="0"/>
                <a:cs typeface="Arial" panose="020B0604020202020204" pitchFamily="34" charset="0"/>
              </a:rPr>
              <a:t>gesonderten </a:t>
            </a:r>
            <a:r>
              <a:rPr lang="de-DE" dirty="0">
                <a:latin typeface="Arial" panose="020B0604020202020204" pitchFamily="34" charset="0"/>
                <a:cs typeface="Arial" panose="020B0604020202020204" pitchFamily="34" charset="0"/>
              </a:rPr>
              <a:t>Verkündungstermin erfolgen,</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dieser</a:t>
            </a:r>
            <a:r>
              <a:rPr lang="de-DE" spc="-30" dirty="0">
                <a:latin typeface="Arial" panose="020B0604020202020204" pitchFamily="34" charset="0"/>
                <a:cs typeface="Arial" panose="020B0604020202020204" pitchFamily="34" charset="0"/>
              </a:rPr>
              <a:t> wird </a:t>
            </a:r>
            <a:r>
              <a:rPr lang="de-DE" dirty="0">
                <a:latin typeface="Arial" panose="020B0604020202020204" pitchFamily="34" charset="0"/>
                <a:cs typeface="Arial" panose="020B0604020202020204" pitchFamily="34" charset="0"/>
              </a:rPr>
              <a:t>am Schluss der Sitzung</a:t>
            </a:r>
            <a:r>
              <a:rPr lang="de-DE" spc="-2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anberaumt</a:t>
            </a:r>
            <a:r>
              <a:rPr lang="de-DE" spc="-30"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a:t>
            </a:r>
            <a:r>
              <a:rPr lang="de-DE" spc="-3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310</a:t>
            </a:r>
            <a:r>
              <a:rPr lang="de-DE" spc="-5" dirty="0">
                <a:latin typeface="Arial" panose="020B0604020202020204" pitchFamily="34" charset="0"/>
                <a:cs typeface="Arial" panose="020B0604020202020204" pitchFamily="34" charset="0"/>
              </a:rPr>
              <a:t> </a:t>
            </a:r>
            <a:r>
              <a:rPr lang="de-DE" dirty="0">
                <a:latin typeface="Arial" panose="020B0604020202020204" pitchFamily="34" charset="0"/>
                <a:cs typeface="Arial" panose="020B0604020202020204" pitchFamily="34" charset="0"/>
              </a:rPr>
              <a:t>I</a:t>
            </a:r>
            <a:r>
              <a:rPr lang="de-DE" spc="-30" dirty="0">
                <a:latin typeface="Arial" panose="020B0604020202020204" pitchFamily="34" charset="0"/>
                <a:cs typeface="Arial" panose="020B0604020202020204" pitchFamily="34" charset="0"/>
              </a:rPr>
              <a:t> </a:t>
            </a:r>
            <a:r>
              <a:rPr lang="de-DE" spc="-20" dirty="0">
                <a:latin typeface="Arial" panose="020B0604020202020204" pitchFamily="34" charset="0"/>
                <a:cs typeface="Arial" panose="020B0604020202020204" pitchFamily="34" charset="0"/>
              </a:rPr>
              <a:t>ZPO) und muss innerhalb der folgenden 3 Wochen stattfinden.</a:t>
            </a:r>
          </a:p>
          <a:p>
            <a:pPr marL="469265" marR="76835" indent="-457200">
              <a:lnSpc>
                <a:spcPct val="100000"/>
              </a:lnSpc>
              <a:tabLst>
                <a:tab pos="240665" algn="l"/>
                <a:tab pos="241300" algn="l"/>
              </a:tabLst>
            </a:pP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495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3FDD7D8-6042-4C99-BDB9-56BDF874FED7}"/>
              </a:ext>
            </a:extLst>
          </p:cNvPr>
          <p:cNvSpPr>
            <a:spLocks noGrp="1"/>
          </p:cNvSpPr>
          <p:nvPr>
            <p:ph idx="1"/>
          </p:nvPr>
        </p:nvSpPr>
        <p:spPr>
          <a:xfrm>
            <a:off x="499621" y="261258"/>
            <a:ext cx="10699422" cy="6375212"/>
          </a:xfrm>
          <a:solidFill>
            <a:srgbClr val="00B0F0"/>
          </a:solidFill>
        </p:spPr>
        <p:txBody>
          <a:bodyPr>
            <a:normAutofit fontScale="32500" lnSpcReduction="20000"/>
          </a:bodyPr>
          <a:lstStyle/>
          <a:p>
            <a:pPr marL="514350" indent="-514350">
              <a:buAutoNum type="arabicPeriod"/>
            </a:pPr>
            <a:endParaRPr lang="de-DE" sz="33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Aufruf der Sache</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Feststellung der Erschienenen</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Einführung in den Sach- und Streitstand durch das Gericht</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Versuch der gütlichen Beilegung des Rechtsstreits – erfolglos, dann:</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Stellen der Sachanträge (§ 137 ZPO)</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Anhörung der verschiedenen Parteien</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Beweiserhebung</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Erörterung des Sach- und Streitgegenstandes – nochmaliger Versuch einer gütlichen Beilegung des Rechtsstreits</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Verhandeln der Parteien über das Ergebnis der Beweisaufnahme, Darlegung des Streitverhältnisses</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Erneut Antragstellung (z.B.: „Die Parteien verhandeln mit den eingangs gestellten Anträgen.“)</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Schließung der Verhandlung durch den Vorsitzenden</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Verkündung der Entscheidung oder Bekanntgabe eines Verkündungstermins</a:t>
            </a:r>
            <a:br>
              <a:rPr lang="de-DE" sz="4900" dirty="0">
                <a:latin typeface="Arial" panose="020B0604020202020204" pitchFamily="34" charset="0"/>
                <a:cs typeface="Arial" panose="020B0604020202020204" pitchFamily="34" charset="0"/>
              </a:rPr>
            </a:br>
            <a:endParaRPr lang="de-DE" sz="4900" dirty="0">
              <a:latin typeface="Arial" panose="020B0604020202020204" pitchFamily="34" charset="0"/>
              <a:cs typeface="Arial" panose="020B0604020202020204" pitchFamily="34" charset="0"/>
            </a:endParaRPr>
          </a:p>
          <a:p>
            <a:pPr marL="514350" indent="-514350">
              <a:buAutoNum type="arabicPeriod"/>
            </a:pPr>
            <a:r>
              <a:rPr lang="de-DE" sz="4900" dirty="0">
                <a:latin typeface="Arial" panose="020B0604020202020204" pitchFamily="34" charset="0"/>
                <a:cs typeface="Arial" panose="020B0604020202020204" pitchFamily="34" charset="0"/>
              </a:rPr>
              <a:t>ggf. Verkündungstermin</a:t>
            </a:r>
          </a:p>
        </p:txBody>
      </p:sp>
    </p:spTree>
    <p:extLst>
      <p:ext uri="{BB962C8B-B14F-4D97-AF65-F5344CB8AC3E}">
        <p14:creationId xmlns:p14="http://schemas.microsoft.com/office/powerpoint/2010/main" val="164114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819</Words>
  <Application>Microsoft Office PowerPoint</Application>
  <PresentationFormat>Breitbild</PresentationFormat>
  <Paragraphs>55</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Calibri Light</vt:lpstr>
      <vt:lpstr>Office</vt:lpstr>
      <vt:lpstr>Ablauf einer mündlichen Verhandlung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Ablauf einer mündlichen Verhandlung</dc:title>
  <dc:creator>Simmerl-Hübner, Susanne</dc:creator>
  <cp:lastModifiedBy>Hinz, Sandy</cp:lastModifiedBy>
  <cp:revision>18</cp:revision>
  <dcterms:created xsi:type="dcterms:W3CDTF">2024-11-21T15:17:57Z</dcterms:created>
  <dcterms:modified xsi:type="dcterms:W3CDTF">2024-11-23T13:02:30Z</dcterms:modified>
</cp:coreProperties>
</file>