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6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4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58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44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41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12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44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23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93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122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02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43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614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B95CE-F67A-458A-ACFA-6E7842CB9C4D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DA174-C368-4243-967D-BF6EB1EBB3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46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26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Mietsachen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b="1" dirty="0">
                <a:solidFill>
                  <a:schemeClr val="tx1"/>
                </a:solidFill>
              </a:rPr>
              <a:t>Klage auf Zahlung von rückständiger Miete in Höhe von 2345 € aus einem Mietverhältnis.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Lösungzu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Ü004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2345,00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357,00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(357,00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357,00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88005" y="486061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 rot="213404">
            <a:off x="188504" y="1572869"/>
            <a:ext cx="887813" cy="8430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618157" y="5529602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357,00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Gefaltete Ecke 18"/>
          <p:cNvSpPr/>
          <p:nvPr/>
        </p:nvSpPr>
        <p:spPr>
          <a:xfrm rot="21054758">
            <a:off x="9488355" y="4331147"/>
            <a:ext cx="1940569" cy="1878298"/>
          </a:xfrm>
          <a:prstGeom prst="foldedCorner">
            <a:avLst/>
          </a:prstGeom>
          <a:solidFill>
            <a:srgbClr val="F466B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Forderungs-summe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02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71538" y="2647271"/>
            <a:ext cx="10458451" cy="11217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 tritt gem. § 6 Abs. 1 S. 1 Nr. 1 GKG mit Eingang der Klage ein.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 - Mietsachen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77595" y="559238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871538" y="3797980"/>
            <a:ext cx="10458451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ist der Kläger gem. § 22 Abs. 1 S. 1 GKG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71539" y="4741372"/>
            <a:ext cx="10458450" cy="15022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Gem. § 12 Abs. 1 S. 1 GKG ist mit Kostennachricht Muster Kost40 gem.</a:t>
            </a:r>
          </a:p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26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eine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i.H.v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114,00 EUR zu fordern. Sie wird gem. §§ 4 Abs. 2, 15 Abs. 1 und 26 Abs. 1 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über den Kläger erfordert.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8084" y="267384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a.</a:t>
            </a:r>
            <a:endParaRPr lang="de-DE" sz="3200" b="1" dirty="0"/>
          </a:p>
        </p:txBody>
      </p:sp>
      <p:sp>
        <p:nvSpPr>
          <p:cNvPr id="11" name="Ellipse 10"/>
          <p:cNvSpPr/>
          <p:nvPr/>
        </p:nvSpPr>
        <p:spPr>
          <a:xfrm>
            <a:off x="168084" y="3812476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b.</a:t>
            </a:r>
            <a:endParaRPr lang="de-DE" sz="3200" b="1" dirty="0"/>
          </a:p>
        </p:txBody>
      </p:sp>
      <p:sp>
        <p:nvSpPr>
          <p:cNvPr id="12" name="Ellipse 11"/>
          <p:cNvSpPr/>
          <p:nvPr/>
        </p:nvSpPr>
        <p:spPr>
          <a:xfrm>
            <a:off x="168084" y="4951112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c</a:t>
            </a:r>
            <a:r>
              <a:rPr lang="de-DE" sz="3200" b="1" dirty="0" smtClean="0"/>
              <a:t>.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79398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bgerundetes Rechteck 18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Mietsachen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6" y="858196"/>
            <a:ext cx="9728616" cy="1174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b="1" dirty="0">
                <a:solidFill>
                  <a:schemeClr val="tx1"/>
                </a:solidFill>
              </a:rPr>
              <a:t>Klage auf Zustimmung zur Mieterhöhung für die letzten 6 Monate. Die Nettokaltmiete beträgt aktuell 888,00 €. Die Nebenkosten betragen 198,00 €. Die Mieterhöhung hat </a:t>
            </a:r>
            <a:endParaRPr lang="de-DE" sz="2000" b="1" dirty="0" smtClean="0">
              <a:solidFill>
                <a:schemeClr val="tx1"/>
              </a:solidFill>
            </a:endParaRPr>
          </a:p>
          <a:p>
            <a:pPr lvl="0"/>
            <a:r>
              <a:rPr lang="de-DE" sz="2000" b="1" dirty="0" smtClean="0">
                <a:solidFill>
                  <a:schemeClr val="tx1"/>
                </a:solidFill>
              </a:rPr>
              <a:t>68,00 </a:t>
            </a:r>
            <a:r>
              <a:rPr lang="de-DE" sz="2000" b="1" dirty="0">
                <a:solidFill>
                  <a:schemeClr val="tx1"/>
                </a:solidFill>
              </a:rPr>
              <a:t>€ ausgemacht.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Lösungzu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Ü004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408,00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114,00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(114,00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114,00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30583" y="482160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 rot="213404">
            <a:off x="188504" y="1572869"/>
            <a:ext cx="887813" cy="8430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618157" y="5529602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114,00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 rot="21054758">
            <a:off x="9488355" y="4331147"/>
            <a:ext cx="1940569" cy="1878298"/>
          </a:xfrm>
          <a:prstGeom prst="foldedCorner">
            <a:avLst/>
          </a:prstGeom>
          <a:solidFill>
            <a:srgbClr val="F466B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68 € x 6=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408 €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52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71538" y="2647271"/>
            <a:ext cx="10458451" cy="11217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 tritt gem. § 6 Abs. 1 S. 1 Nr. 1 GKG mit Eingang der Klage ein.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 - Mietsachen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77595" y="559238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871538" y="3797980"/>
            <a:ext cx="10458451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ist der Kläger gem. § 22 Abs. 1 S. 1 GKG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71539" y="4741372"/>
            <a:ext cx="10458450" cy="15022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Gem. § 12 Abs. 1 S. 1 GKG ist mit Kostennachricht Muster Kost40 gem.</a:t>
            </a:r>
          </a:p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26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eine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i.H.v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114,00 EUR zu fordern. Sie wird gem. §§ 4 Abs. 2, 15 Abs. 1 und 26 Abs. 1 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über den Kläger erfordert.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8084" y="267384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a.</a:t>
            </a:r>
            <a:endParaRPr lang="de-DE" sz="3200" b="1" dirty="0"/>
          </a:p>
        </p:txBody>
      </p:sp>
      <p:sp>
        <p:nvSpPr>
          <p:cNvPr id="11" name="Ellipse 10"/>
          <p:cNvSpPr/>
          <p:nvPr/>
        </p:nvSpPr>
        <p:spPr>
          <a:xfrm>
            <a:off x="168084" y="3812476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b.</a:t>
            </a:r>
            <a:endParaRPr lang="de-DE" sz="3200" b="1" dirty="0"/>
          </a:p>
        </p:txBody>
      </p:sp>
      <p:sp>
        <p:nvSpPr>
          <p:cNvPr id="12" name="Ellipse 11"/>
          <p:cNvSpPr/>
          <p:nvPr/>
        </p:nvSpPr>
        <p:spPr>
          <a:xfrm>
            <a:off x="168084" y="4951112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c</a:t>
            </a:r>
            <a:r>
              <a:rPr lang="de-DE" sz="3200" b="1" dirty="0" smtClean="0"/>
              <a:t>.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86332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71538" y="2647271"/>
            <a:ext cx="10458451" cy="11217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 tritt gem. § 6 Abs. 1 S. 1 Nr. 1 GKG mit Eingang der Klage ein.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 - Mietsachen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77595" y="559238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871538" y="3797980"/>
            <a:ext cx="10458451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ist der Kläger gem. § 22 Abs. 1 S. 1 GKG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71539" y="4741372"/>
            <a:ext cx="10458450" cy="15022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Gem. § 12 Abs. 1 S. 1 GKG ist mit Kostennachricht gem.</a:t>
            </a:r>
          </a:p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26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eine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i.H.v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357,00 EUR zu fordern. Sie wird gem. §§ 4 Abs. 2, 15 Abs. 1 und 26 Abs. 1 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über den Kläger erfordert.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8084" y="267384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a.</a:t>
            </a:r>
            <a:endParaRPr lang="de-DE" sz="3200" b="1" dirty="0"/>
          </a:p>
        </p:txBody>
      </p:sp>
      <p:sp>
        <p:nvSpPr>
          <p:cNvPr id="11" name="Ellipse 10"/>
          <p:cNvSpPr/>
          <p:nvPr/>
        </p:nvSpPr>
        <p:spPr>
          <a:xfrm>
            <a:off x="168084" y="3812476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b.</a:t>
            </a:r>
            <a:endParaRPr lang="de-DE" sz="3200" b="1" dirty="0"/>
          </a:p>
        </p:txBody>
      </p:sp>
      <p:sp>
        <p:nvSpPr>
          <p:cNvPr id="12" name="Ellipse 11"/>
          <p:cNvSpPr/>
          <p:nvPr/>
        </p:nvSpPr>
        <p:spPr>
          <a:xfrm>
            <a:off x="168084" y="4951112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c</a:t>
            </a:r>
            <a:r>
              <a:rPr lang="de-DE" sz="3200" b="1" dirty="0" smtClean="0"/>
              <a:t>.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72106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b="1">
                <a:solidFill>
                  <a:schemeClr val="tx1"/>
                </a:solidFill>
              </a:rPr>
              <a:t>Klage auf Feststellung des Fortbestehens eines Mietverhältnisses. Die monatliche Nettokaltmiete beträgt 485,00 €, die Nebenkosten betragen 125,00 €.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Lösungzu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Ü004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5820,00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546,00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(546,00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546,00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88005" y="486061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 rot="213404">
            <a:off x="188504" y="1572869"/>
            <a:ext cx="887813" cy="8430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618157" y="5529602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546,00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Mietsachen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Gefaltete Ecke 19"/>
          <p:cNvSpPr/>
          <p:nvPr/>
        </p:nvSpPr>
        <p:spPr>
          <a:xfrm rot="21054758">
            <a:off x="9488355" y="4331147"/>
            <a:ext cx="1940569" cy="1878298"/>
          </a:xfrm>
          <a:prstGeom prst="foldedCorner">
            <a:avLst/>
          </a:prstGeom>
          <a:solidFill>
            <a:srgbClr val="F466B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485 € x 12=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5820 €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71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71538" y="2647271"/>
            <a:ext cx="10458451" cy="11217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 tritt gem. § 6 Abs. 1 S. 1 Nr. 1 GKG mit Eingang der Klage ein.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 - Mietsachen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77595" y="559238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871538" y="3797980"/>
            <a:ext cx="10458451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ist der Kläger gem. § 22 Abs. 1 S. 1 GKG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71539" y="4741372"/>
            <a:ext cx="10458450" cy="15022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Gem. § 12 Abs. 1 S. 1 GKG ist mit Kostennachricht Muster Kost40 gem.</a:t>
            </a:r>
          </a:p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26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eine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i.H.v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546,00 EUR zu fordern. Sie wird gem. §§ 4 Abs. 2, 15 Abs. 1 und 26 Abs. 1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über den Kläger erfordert.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8084" y="267384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a.</a:t>
            </a:r>
            <a:endParaRPr lang="de-DE" sz="3200" b="1" dirty="0"/>
          </a:p>
        </p:txBody>
      </p:sp>
      <p:sp>
        <p:nvSpPr>
          <p:cNvPr id="11" name="Ellipse 10"/>
          <p:cNvSpPr/>
          <p:nvPr/>
        </p:nvSpPr>
        <p:spPr>
          <a:xfrm>
            <a:off x="168084" y="3812476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b.</a:t>
            </a:r>
            <a:endParaRPr lang="de-DE" sz="3200" b="1" dirty="0"/>
          </a:p>
        </p:txBody>
      </p:sp>
      <p:sp>
        <p:nvSpPr>
          <p:cNvPr id="12" name="Ellipse 11"/>
          <p:cNvSpPr/>
          <p:nvPr/>
        </p:nvSpPr>
        <p:spPr>
          <a:xfrm>
            <a:off x="168084" y="4951112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c</a:t>
            </a:r>
            <a:r>
              <a:rPr lang="de-DE" sz="3200" b="1" dirty="0" smtClean="0"/>
              <a:t>.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417499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26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b="1">
                <a:solidFill>
                  <a:schemeClr val="tx1"/>
                </a:solidFill>
              </a:rPr>
              <a:t>Klage auf Räumung einer Mietwohnung. Die monatliche Nettokaltmiete beträgt 687,00 €, die Nebenkosten betragen 175,00 €.	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Lösungzu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Ü004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8244,00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735,00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(735,00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735,00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88005" y="486061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 rot="213404">
            <a:off x="188504" y="1572869"/>
            <a:ext cx="887813" cy="8430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618157" y="5529602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735,00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Mietsachen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Gefaltete Ecke 19"/>
          <p:cNvSpPr/>
          <p:nvPr/>
        </p:nvSpPr>
        <p:spPr>
          <a:xfrm rot="21054758">
            <a:off x="9488355" y="4331147"/>
            <a:ext cx="1940569" cy="1878298"/>
          </a:xfrm>
          <a:prstGeom prst="foldedCorner">
            <a:avLst/>
          </a:prstGeom>
          <a:solidFill>
            <a:srgbClr val="F466B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687 € x 12=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8244 €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94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71538" y="2647271"/>
            <a:ext cx="10458451" cy="11217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 tritt gem. § 6 Abs. 1 S. 1 Nr. 1 GKG mit Eingang der Klage ein.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 - Mietsachen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77595" y="559238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871538" y="3797980"/>
            <a:ext cx="10458451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ist der Kläger gem. § 22 Abs. 1 S. 1 GKG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71539" y="4741372"/>
            <a:ext cx="10458450" cy="15022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Gem. § 12 Abs. 1 S. 1 GKG ist mit Kostennachricht Muster Kost40 gem.</a:t>
            </a:r>
          </a:p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26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eine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i.H.v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735,00 EUR zu fordern. Sie wird gem. §§ 4 Abs. 2, 15 Abs. 1 und 26 Abs. 1 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über den Kläger erfordert.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8084" y="267384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a.</a:t>
            </a:r>
            <a:endParaRPr lang="de-DE" sz="3200" b="1" dirty="0"/>
          </a:p>
        </p:txBody>
      </p:sp>
      <p:sp>
        <p:nvSpPr>
          <p:cNvPr id="11" name="Ellipse 10"/>
          <p:cNvSpPr/>
          <p:nvPr/>
        </p:nvSpPr>
        <p:spPr>
          <a:xfrm>
            <a:off x="168084" y="3812476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b.</a:t>
            </a:r>
            <a:endParaRPr lang="de-DE" sz="3200" b="1" dirty="0"/>
          </a:p>
        </p:txBody>
      </p:sp>
      <p:sp>
        <p:nvSpPr>
          <p:cNvPr id="12" name="Ellipse 11"/>
          <p:cNvSpPr/>
          <p:nvPr/>
        </p:nvSpPr>
        <p:spPr>
          <a:xfrm>
            <a:off x="168084" y="4951112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c</a:t>
            </a:r>
            <a:r>
              <a:rPr lang="de-DE" sz="3200" b="1" dirty="0" smtClean="0"/>
              <a:t>.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43019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bgerundetes Rechteck 18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Mietsachen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6" y="858196"/>
            <a:ext cx="9728616" cy="1174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b="1" dirty="0" smtClean="0">
              <a:solidFill>
                <a:schemeClr val="tx1"/>
              </a:solidFill>
            </a:endParaRPr>
          </a:p>
          <a:p>
            <a:pPr lvl="0"/>
            <a:r>
              <a:rPr lang="de-DE" b="1" dirty="0">
                <a:solidFill>
                  <a:schemeClr val="tx1"/>
                </a:solidFill>
              </a:rPr>
              <a:t>Klage auf  </a:t>
            </a:r>
          </a:p>
          <a:p>
            <a:r>
              <a:rPr lang="de-DE" b="1" dirty="0">
                <a:solidFill>
                  <a:schemeClr val="tx1"/>
                </a:solidFill>
              </a:rPr>
              <a:t>1. Räumung einer Mietwohnung. Die monatliche Miete beträgt 789,00 €.  </a:t>
            </a:r>
          </a:p>
          <a:p>
            <a:r>
              <a:rPr lang="de-DE" b="1" dirty="0">
                <a:solidFill>
                  <a:schemeClr val="tx1"/>
                </a:solidFill>
              </a:rPr>
              <a:t>     Zuzüglich der Nebenkosten als Pauschale zur Miete, mit 145 €. </a:t>
            </a:r>
          </a:p>
          <a:p>
            <a:r>
              <a:rPr lang="de-DE" b="1" dirty="0">
                <a:solidFill>
                  <a:schemeClr val="tx1"/>
                </a:solidFill>
              </a:rPr>
              <a:t>2. Zahlung noch offener Mietrückstände in Höhe von 2367,00 €.</a:t>
            </a:r>
          </a:p>
          <a:p>
            <a:pPr lvl="0"/>
            <a:r>
              <a:rPr lang="de-DE" sz="2000" b="1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Lösungzu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Ü004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 flipV="1">
            <a:off x="0" y="6857999"/>
            <a:ext cx="871538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13575,00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972,00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(972,00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5" name="Rechteck 14"/>
          <p:cNvSpPr/>
          <p:nvPr/>
        </p:nvSpPr>
        <p:spPr>
          <a:xfrm>
            <a:off x="6788005" y="4860613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 rot="213404">
            <a:off x="188504" y="1572869"/>
            <a:ext cx="887813" cy="8430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054758">
            <a:off x="7998491" y="4334737"/>
            <a:ext cx="1940569" cy="1878298"/>
          </a:xfrm>
          <a:prstGeom prst="foldedCorner">
            <a:avLst/>
          </a:prstGeom>
          <a:solidFill>
            <a:srgbClr val="F466B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789 + 145€ x 12=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11208€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054758">
            <a:off x="9833517" y="4046349"/>
            <a:ext cx="1940569" cy="1878298"/>
          </a:xfrm>
          <a:prstGeom prst="foldedCorner">
            <a:avLst/>
          </a:prstGeom>
          <a:solidFill>
            <a:srgbClr val="F466B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11208 €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+ 2367 €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13575 €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730583" y="413070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972,00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684977" y="5571413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972,00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38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71538" y="2647271"/>
            <a:ext cx="10458451" cy="11217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 tritt gem. § 6 Abs. 1 S. 1 Nr. 1 GKG mit Eingang der Klage ein.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142507" y="1395386"/>
            <a:ext cx="8165797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</a:t>
            </a:r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 - Mietsachen</a:t>
            </a:r>
            <a:endParaRPr lang="de-DE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1359453">
            <a:off x="677595" y="559238"/>
            <a:ext cx="1534511" cy="155009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eitere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Lösungen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871538" y="3797980"/>
            <a:ext cx="10458451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ist der Kläger gem. § 22 Abs. 1 S. 1 GKG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71539" y="4741372"/>
            <a:ext cx="10458450" cy="15022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Gem. § 12 Abs. 1 S. 1 GKG ist mit Kostennachricht Muster Kost40 gem.</a:t>
            </a:r>
          </a:p>
          <a:p>
            <a:pPr marL="1036638" indent="0">
              <a:buNone/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26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eine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i.H.v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885,00 EUR zu fordern. Sie wird gem. §§ 4 Abs. 2, 15 Abs. 1 und 26 Abs. 1  </a:t>
            </a:r>
            <a:r>
              <a:rPr lang="de-D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KostVfg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über den Kläger erfordert.</a:t>
            </a: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8084" y="267384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a.</a:t>
            </a:r>
            <a:endParaRPr lang="de-DE" sz="3200" b="1" dirty="0"/>
          </a:p>
        </p:txBody>
      </p:sp>
      <p:sp>
        <p:nvSpPr>
          <p:cNvPr id="11" name="Ellipse 10"/>
          <p:cNvSpPr/>
          <p:nvPr/>
        </p:nvSpPr>
        <p:spPr>
          <a:xfrm>
            <a:off x="168084" y="3812476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/>
              <a:t>b.</a:t>
            </a:r>
            <a:endParaRPr lang="de-DE" sz="3200" b="1" dirty="0"/>
          </a:p>
        </p:txBody>
      </p:sp>
      <p:sp>
        <p:nvSpPr>
          <p:cNvPr id="12" name="Ellipse 11"/>
          <p:cNvSpPr/>
          <p:nvPr/>
        </p:nvSpPr>
        <p:spPr>
          <a:xfrm>
            <a:off x="168084" y="4951112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c</a:t>
            </a:r>
            <a:r>
              <a:rPr lang="de-DE" sz="3200" b="1" dirty="0" smtClean="0"/>
              <a:t>.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394929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bgerundetes Rechteck 18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Mietsachen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6" y="858196"/>
            <a:ext cx="9728616" cy="1174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b="1" dirty="0">
                <a:solidFill>
                  <a:schemeClr val="tx1"/>
                </a:solidFill>
              </a:rPr>
              <a:t>Klage auf Forderung einer Mietminderung für die letzten 24 Monate. Die Nettokaltmiete beträgt 498,00 €, die Nebenkosten betragen 112,00 €. Die Mietminderung soll auf monatlich 40,00 € festgesetzt werden.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Lösungzu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Ü004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469036" y="353975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1210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54553" y="3510879"/>
            <a:ext cx="2251062" cy="3916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480,00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114,00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197081" y="345838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(114,00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6618157" y="4113604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114,00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730583" y="4876405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0,00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Gefaltete Ecke 16"/>
          <p:cNvSpPr/>
          <p:nvPr/>
        </p:nvSpPr>
        <p:spPr>
          <a:xfrm rot="213404">
            <a:off x="188504" y="1572869"/>
            <a:ext cx="887813" cy="8430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618157" y="5529602"/>
            <a:ext cx="1139252" cy="501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1400" b="1" dirty="0"/>
              <a:t> </a:t>
            </a:r>
            <a:r>
              <a:rPr lang="de-DE" sz="1400" b="1" dirty="0" smtClean="0"/>
              <a:t> 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114,00</a:t>
            </a:r>
            <a:endParaRPr lang="de-DE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 rot="21054758">
            <a:off x="9488355" y="4331147"/>
            <a:ext cx="1940569" cy="1878298"/>
          </a:xfrm>
          <a:prstGeom prst="foldedCorner">
            <a:avLst/>
          </a:prstGeom>
          <a:solidFill>
            <a:srgbClr val="F466B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40 € x 12=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480 €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25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2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1384</Words>
  <Application>Microsoft Office PowerPoint</Application>
  <PresentationFormat>Breitbild</PresentationFormat>
  <Paragraphs>370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17</cp:revision>
  <dcterms:created xsi:type="dcterms:W3CDTF">2023-05-30T09:25:41Z</dcterms:created>
  <dcterms:modified xsi:type="dcterms:W3CDTF">2024-03-11T13:13:55Z</dcterms:modified>
</cp:coreProperties>
</file>