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25.02.2025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9838900" y="19738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D18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466730" y="1755457"/>
            <a:ext cx="7911548" cy="126919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a) In welchen Abschnitt befinden sich die Mitteilungen bei familiengerichtliche Maßnahmen betreffend in der Vorschrift „Mitteilungen in Zivilsachen“ (</a:t>
            </a:r>
            <a:r>
              <a:rPr lang="de-DE" sz="2000" dirty="0" err="1"/>
              <a:t>MiZi</a:t>
            </a:r>
            <a:r>
              <a:rPr lang="de-DE" sz="2000" dirty="0"/>
              <a:t>)?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2220686" y="2979267"/>
            <a:ext cx="9504584" cy="12691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2. Teil/4. Abschnitt/XV – Mitteilungen in Kindschaftssachen, Abstammungssachen und Verfahren nach dem Transsexuellengesetz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7" name="Gefaltete Ecke 4">
            <a:extLst>
              <a:ext uri="{FF2B5EF4-FFF2-40B4-BE49-F238E27FC236}">
                <a16:creationId xmlns:a16="http://schemas.microsoft.com/office/drawing/2014/main" id="{1D1ED5EF-07A7-4DA4-B358-4BEC60D53AC6}"/>
              </a:ext>
            </a:extLst>
          </p:cNvPr>
          <p:cNvSpPr/>
          <p:nvPr/>
        </p:nvSpPr>
        <p:spPr>
          <a:xfrm>
            <a:off x="983382" y="145128"/>
            <a:ext cx="1483428" cy="132348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MiZi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67BD238-D16F-4571-90C2-927F77ED5E76}"/>
              </a:ext>
            </a:extLst>
          </p:cNvPr>
          <p:cNvSpPr/>
          <p:nvPr/>
        </p:nvSpPr>
        <p:spPr>
          <a:xfrm>
            <a:off x="5303522" y="629149"/>
            <a:ext cx="4180518" cy="65525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dirty="0" err="1"/>
              <a:t>Kindesherrausgabe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9838900" y="19738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D18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1569816" y="1191978"/>
            <a:ext cx="7911548" cy="126919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b) Welche Mitteilungen müssen Sie hier veranlassen? (Mitteilungsgegenstand, -empfänger) Nennen Sie die entsprechende Vorschrift!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1690530" y="2627521"/>
            <a:ext cx="9504584" cy="41037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u="dotted" dirty="0">
                <a:solidFill>
                  <a:schemeClr val="tx1"/>
                </a:solidFill>
              </a:rPr>
              <a:t>Mitteilungsgegenstand: </a:t>
            </a:r>
            <a:endParaRPr lang="de-DE" sz="2000" dirty="0">
              <a:solidFill>
                <a:schemeClr val="tx1"/>
              </a:solidFill>
            </a:endParaRPr>
          </a:p>
          <a:p>
            <a:pPr lvl="0"/>
            <a:r>
              <a:rPr lang="de-DE" sz="2000" dirty="0">
                <a:solidFill>
                  <a:schemeClr val="tx1"/>
                </a:solidFill>
              </a:rPr>
              <a:t>a) familiengerichtliche Maßnahmen bei anhängigen Ermittlungs- oder Strafverfahren (2. Teil/</a:t>
            </a:r>
            <a:br>
              <a:rPr lang="de-DE" sz="2000" dirty="0">
                <a:solidFill>
                  <a:schemeClr val="tx1"/>
                </a:solidFill>
              </a:rPr>
            </a:br>
            <a:r>
              <a:rPr lang="de-DE" sz="2000" dirty="0">
                <a:solidFill>
                  <a:schemeClr val="tx1"/>
                </a:solidFill>
              </a:rPr>
              <a:t>4. Abschnitt/XV/5 </a:t>
            </a:r>
            <a:r>
              <a:rPr lang="de-DE" sz="2000" dirty="0" err="1">
                <a:solidFill>
                  <a:schemeClr val="tx1"/>
                </a:solidFill>
              </a:rPr>
              <a:t>MiZi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  <a:br>
              <a:rPr lang="de-DE" sz="2000" dirty="0">
                <a:solidFill>
                  <a:schemeClr val="tx1"/>
                </a:solidFill>
              </a:rPr>
            </a:br>
            <a:r>
              <a:rPr lang="de-DE" sz="2000" dirty="0">
                <a:solidFill>
                  <a:schemeClr val="tx1"/>
                </a:solidFill>
              </a:rPr>
              <a:t>b) </a:t>
            </a:r>
            <a:r>
              <a:rPr lang="de-DE" sz="2000" dirty="0" err="1">
                <a:solidFill>
                  <a:schemeClr val="tx1"/>
                </a:solidFill>
              </a:rPr>
              <a:t>MiZi</a:t>
            </a:r>
            <a:r>
              <a:rPr lang="de-DE" sz="2000" dirty="0">
                <a:solidFill>
                  <a:schemeClr val="tx1"/>
                </a:solidFill>
              </a:rPr>
              <a:t> ist vom Richter zu veranlassen</a:t>
            </a:r>
          </a:p>
          <a:p>
            <a:pPr lvl="0"/>
            <a:r>
              <a:rPr lang="de-DE" sz="2000" dirty="0">
                <a:solidFill>
                  <a:schemeClr val="tx1"/>
                </a:solidFill>
              </a:rPr>
              <a:t>familiengerichtliche Maßnahmen bei Minderjährigen (2. Teil/4. Abschnitt/XV/6 </a:t>
            </a:r>
            <a:r>
              <a:rPr lang="de-DE" sz="2000" dirty="0" err="1">
                <a:solidFill>
                  <a:schemeClr val="tx1"/>
                </a:solidFill>
              </a:rPr>
              <a:t>MiZi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  <a:p>
            <a:r>
              <a:rPr lang="de-DE" sz="2000" u="dotted" dirty="0">
                <a:solidFill>
                  <a:schemeClr val="tx1"/>
                </a:solidFill>
              </a:rPr>
              <a:t>Mitteilungsempfänger: </a:t>
            </a:r>
            <a:endParaRPr lang="de-DE" sz="2000" dirty="0">
              <a:solidFill>
                <a:schemeClr val="tx1"/>
              </a:solidFill>
            </a:endParaRPr>
          </a:p>
          <a:p>
            <a:pPr lvl="0"/>
            <a:r>
              <a:rPr lang="de-DE" sz="2000" dirty="0">
                <a:solidFill>
                  <a:schemeClr val="tx1"/>
                </a:solidFill>
              </a:rPr>
              <a:t>a) Jugendstaatsanwaltschaft (2. Teil/4. Abschnitt/XV/5 </a:t>
            </a:r>
            <a:r>
              <a:rPr lang="de-DE" sz="2000" dirty="0" err="1">
                <a:solidFill>
                  <a:schemeClr val="tx1"/>
                </a:solidFill>
              </a:rPr>
              <a:t>MiZi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  <a:p>
            <a:pPr lvl="0"/>
            <a:r>
              <a:rPr lang="de-DE" sz="2000" dirty="0">
                <a:solidFill>
                  <a:schemeClr val="tx1"/>
                </a:solidFill>
              </a:rPr>
              <a:t>b) Bundesamt für Justiz (2. Teil/4. Abschnitt/XV/6 </a:t>
            </a:r>
            <a:r>
              <a:rPr lang="de-DE" sz="2000" dirty="0" err="1">
                <a:solidFill>
                  <a:schemeClr val="tx1"/>
                </a:solidFill>
              </a:rPr>
              <a:t>MiZi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  <a:p>
            <a:r>
              <a:rPr lang="de-DE" sz="2000" u="dotted" dirty="0">
                <a:solidFill>
                  <a:schemeClr val="tx1"/>
                </a:solidFill>
              </a:rPr>
              <a:t>Mitteilungsart: </a:t>
            </a:r>
            <a:endParaRPr lang="de-DE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Form richtet sich nach den allgemeinen Verwaltungsvorschriften</a:t>
            </a:r>
          </a:p>
        </p:txBody>
      </p:sp>
      <p:sp>
        <p:nvSpPr>
          <p:cNvPr id="7" name="Gefaltete Ecke 4">
            <a:extLst>
              <a:ext uri="{FF2B5EF4-FFF2-40B4-BE49-F238E27FC236}">
                <a16:creationId xmlns:a16="http://schemas.microsoft.com/office/drawing/2014/main" id="{1D1ED5EF-07A7-4DA4-B358-4BEC60D53AC6}"/>
              </a:ext>
            </a:extLst>
          </p:cNvPr>
          <p:cNvSpPr/>
          <p:nvPr/>
        </p:nvSpPr>
        <p:spPr>
          <a:xfrm>
            <a:off x="983382" y="145128"/>
            <a:ext cx="1483428" cy="132348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MiZi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0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Breitbild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14</cp:revision>
  <dcterms:created xsi:type="dcterms:W3CDTF">2025-01-06T11:40:08Z</dcterms:created>
  <dcterms:modified xsi:type="dcterms:W3CDTF">2025-02-25T10:06:21Z</dcterms:modified>
</cp:coreProperties>
</file>