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77" r:id="rId4"/>
    <p:sldId id="258" r:id="rId5"/>
    <p:sldId id="259" r:id="rId6"/>
    <p:sldId id="260" r:id="rId7"/>
    <p:sldId id="261" r:id="rId8"/>
    <p:sldId id="262" r:id="rId9"/>
    <p:sldId id="264" r:id="rId10"/>
    <p:sldId id="266" r:id="rId11"/>
    <p:sldId id="263" r:id="rId12"/>
    <p:sldId id="268" r:id="rId13"/>
    <p:sldId id="267" r:id="rId14"/>
    <p:sldId id="271" r:id="rId15"/>
    <p:sldId id="273" r:id="rId16"/>
    <p:sldId id="272" r:id="rId17"/>
    <p:sldId id="274" r:id="rId18"/>
    <p:sldId id="275" r:id="rId19"/>
    <p:sldId id="278" r:id="rId20"/>
    <p:sldId id="279" r:id="rId21"/>
    <p:sldId id="280" r:id="rId22"/>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showGuides="1">
      <p:cViewPr varScale="1">
        <p:scale>
          <a:sx n="66" d="100"/>
          <a:sy n="66" d="100"/>
        </p:scale>
        <p:origin x="678" y="30"/>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AF51BBF8-AA73-4D29-B252-2952A42235A4}" type="datetimeFigureOut">
              <a:rPr lang="de-DE" smtClean="0"/>
              <a:t>21.11.2024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127700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F51BBF8-AA73-4D29-B252-2952A42235A4}" type="datetimeFigureOut">
              <a:rPr lang="de-DE" smtClean="0"/>
              <a:t>21.11.2024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962483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F51BBF8-AA73-4D29-B252-2952A42235A4}" type="datetimeFigureOut">
              <a:rPr lang="de-DE" smtClean="0"/>
              <a:t>21.11.2024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1488348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F51BBF8-AA73-4D29-B252-2952A42235A4}" type="datetimeFigureOut">
              <a:rPr lang="de-DE" smtClean="0"/>
              <a:t>21.11.2024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27599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AF51BBF8-AA73-4D29-B252-2952A42235A4}" type="datetimeFigureOut">
              <a:rPr lang="de-DE" smtClean="0"/>
              <a:t>21.11.2024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176468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AF51BBF8-AA73-4D29-B252-2952A42235A4}" type="datetimeFigureOut">
              <a:rPr lang="de-DE" smtClean="0"/>
              <a:t>21.11.2024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40437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AF51BBF8-AA73-4D29-B252-2952A42235A4}" type="datetimeFigureOut">
              <a:rPr lang="de-DE" smtClean="0"/>
              <a:t>21.11.2024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341734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AF51BBF8-AA73-4D29-B252-2952A42235A4}" type="datetimeFigureOut">
              <a:rPr lang="de-DE" smtClean="0"/>
              <a:t>21.11.2024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1561773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F51BBF8-AA73-4D29-B252-2952A42235A4}" type="datetimeFigureOut">
              <a:rPr lang="de-DE" smtClean="0"/>
              <a:t>21.11.2024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280879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AF51BBF8-AA73-4D29-B252-2952A42235A4}" type="datetimeFigureOut">
              <a:rPr lang="de-DE" smtClean="0"/>
              <a:t>21.11.2024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3900498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AF51BBF8-AA73-4D29-B252-2952A42235A4}" type="datetimeFigureOut">
              <a:rPr lang="de-DE" smtClean="0"/>
              <a:t>21.11.2024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BB97C06-63A0-4922-BD43-7EE8FF06A265}" type="slidenum">
              <a:rPr lang="de-DE" smtClean="0"/>
              <a:t>‹Nr.›</a:t>
            </a:fld>
            <a:endParaRPr lang="de-DE"/>
          </a:p>
        </p:txBody>
      </p:sp>
    </p:spTree>
    <p:extLst>
      <p:ext uri="{BB962C8B-B14F-4D97-AF65-F5344CB8AC3E}">
        <p14:creationId xmlns:p14="http://schemas.microsoft.com/office/powerpoint/2010/main" val="125450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51BBF8-AA73-4D29-B252-2952A42235A4}" type="datetimeFigureOut">
              <a:rPr lang="de-DE" smtClean="0"/>
              <a:t>21.11.2024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97C06-63A0-4922-BD43-7EE8FF06A265}" type="slidenum">
              <a:rPr lang="de-DE" smtClean="0"/>
              <a:t>‹Nr.›</a:t>
            </a:fld>
            <a:endParaRPr lang="de-DE"/>
          </a:p>
        </p:txBody>
      </p:sp>
    </p:spTree>
    <p:extLst>
      <p:ext uri="{BB962C8B-B14F-4D97-AF65-F5344CB8AC3E}">
        <p14:creationId xmlns:p14="http://schemas.microsoft.com/office/powerpoint/2010/main" val="1885663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5" y="1400175"/>
            <a:ext cx="10244138" cy="8572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a:solidFill>
                  <a:schemeClr val="tx1"/>
                </a:solidFill>
              </a:rPr>
              <a:t>Klassenspiegel-M3/24</a:t>
            </a:r>
            <a:endParaRPr lang="de-DE" sz="3600" i="1" dirty="0">
              <a:solidFill>
                <a:schemeClr val="tx1"/>
              </a:solidFill>
            </a:endParaRPr>
          </a:p>
        </p:txBody>
      </p:sp>
      <p:sp>
        <p:nvSpPr>
          <p:cNvPr id="3" name="Abgerundetes Rechteck 2"/>
          <p:cNvSpPr/>
          <p:nvPr/>
        </p:nvSpPr>
        <p:spPr>
          <a:xfrm>
            <a:off x="2533303" y="414168"/>
            <a:ext cx="7051271"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 vom 27.11.2024</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graphicFrame>
        <p:nvGraphicFramePr>
          <p:cNvPr id="7" name="Tabelle 6"/>
          <p:cNvGraphicFramePr>
            <a:graphicFrameLocks noGrp="1"/>
          </p:cNvGraphicFramePr>
          <p:nvPr>
            <p:extLst>
              <p:ext uri="{D42A27DB-BD31-4B8C-83A1-F6EECF244321}">
                <p14:modId xmlns:p14="http://schemas.microsoft.com/office/powerpoint/2010/main" val="2555289116"/>
              </p:ext>
            </p:extLst>
          </p:nvPr>
        </p:nvGraphicFramePr>
        <p:xfrm>
          <a:off x="1629296" y="2886075"/>
          <a:ext cx="8296098" cy="1380354"/>
        </p:xfrm>
        <a:graphic>
          <a:graphicData uri="http://schemas.openxmlformats.org/drawingml/2006/table">
            <a:tbl>
              <a:tblPr firstRow="1" bandRow="1">
                <a:tableStyleId>{21E4AEA4-8DFA-4A89-87EB-49C32662AFE0}</a:tableStyleId>
              </a:tblPr>
              <a:tblGrid>
                <a:gridCol w="1382683">
                  <a:extLst>
                    <a:ext uri="{9D8B030D-6E8A-4147-A177-3AD203B41FA5}">
                      <a16:colId xmlns:a16="http://schemas.microsoft.com/office/drawing/2014/main" val="373370314"/>
                    </a:ext>
                  </a:extLst>
                </a:gridCol>
                <a:gridCol w="1382683">
                  <a:extLst>
                    <a:ext uri="{9D8B030D-6E8A-4147-A177-3AD203B41FA5}">
                      <a16:colId xmlns:a16="http://schemas.microsoft.com/office/drawing/2014/main" val="233771249"/>
                    </a:ext>
                  </a:extLst>
                </a:gridCol>
                <a:gridCol w="1382683">
                  <a:extLst>
                    <a:ext uri="{9D8B030D-6E8A-4147-A177-3AD203B41FA5}">
                      <a16:colId xmlns:a16="http://schemas.microsoft.com/office/drawing/2014/main" val="227034489"/>
                    </a:ext>
                  </a:extLst>
                </a:gridCol>
                <a:gridCol w="1382683">
                  <a:extLst>
                    <a:ext uri="{9D8B030D-6E8A-4147-A177-3AD203B41FA5}">
                      <a16:colId xmlns:a16="http://schemas.microsoft.com/office/drawing/2014/main" val="3331807314"/>
                    </a:ext>
                  </a:extLst>
                </a:gridCol>
                <a:gridCol w="1382683">
                  <a:extLst>
                    <a:ext uri="{9D8B030D-6E8A-4147-A177-3AD203B41FA5}">
                      <a16:colId xmlns:a16="http://schemas.microsoft.com/office/drawing/2014/main" val="2899265930"/>
                    </a:ext>
                  </a:extLst>
                </a:gridCol>
                <a:gridCol w="1382683">
                  <a:extLst>
                    <a:ext uri="{9D8B030D-6E8A-4147-A177-3AD203B41FA5}">
                      <a16:colId xmlns:a16="http://schemas.microsoft.com/office/drawing/2014/main" val="2683839286"/>
                    </a:ext>
                  </a:extLst>
                </a:gridCol>
              </a:tblGrid>
              <a:tr h="690177">
                <a:tc>
                  <a:txBody>
                    <a:bodyPr/>
                    <a:lstStyle/>
                    <a:p>
                      <a:pPr algn="ctr"/>
                      <a:r>
                        <a:rPr lang="de-DE" sz="2800" dirty="0"/>
                        <a:t>1</a:t>
                      </a:r>
                    </a:p>
                  </a:txBody>
                  <a:tcPr/>
                </a:tc>
                <a:tc>
                  <a:txBody>
                    <a:bodyPr/>
                    <a:lstStyle/>
                    <a:p>
                      <a:pPr algn="ctr"/>
                      <a:r>
                        <a:rPr lang="de-DE" sz="2800" dirty="0"/>
                        <a:t>2</a:t>
                      </a:r>
                    </a:p>
                  </a:txBody>
                  <a:tcPr/>
                </a:tc>
                <a:tc>
                  <a:txBody>
                    <a:bodyPr/>
                    <a:lstStyle/>
                    <a:p>
                      <a:pPr algn="ctr"/>
                      <a:r>
                        <a:rPr lang="de-DE" sz="2800" dirty="0"/>
                        <a:t>3</a:t>
                      </a:r>
                    </a:p>
                  </a:txBody>
                  <a:tcPr/>
                </a:tc>
                <a:tc>
                  <a:txBody>
                    <a:bodyPr/>
                    <a:lstStyle/>
                    <a:p>
                      <a:pPr algn="ctr"/>
                      <a:r>
                        <a:rPr lang="de-DE" sz="2800" dirty="0"/>
                        <a:t>4</a:t>
                      </a:r>
                    </a:p>
                  </a:txBody>
                  <a:tcPr/>
                </a:tc>
                <a:tc>
                  <a:txBody>
                    <a:bodyPr/>
                    <a:lstStyle/>
                    <a:p>
                      <a:pPr algn="ctr"/>
                      <a:r>
                        <a:rPr lang="de-DE" sz="2800" dirty="0"/>
                        <a:t>5</a:t>
                      </a:r>
                    </a:p>
                  </a:txBody>
                  <a:tcPr/>
                </a:tc>
                <a:tc>
                  <a:txBody>
                    <a:bodyPr/>
                    <a:lstStyle/>
                    <a:p>
                      <a:pPr algn="ctr"/>
                      <a:r>
                        <a:rPr lang="de-DE" sz="2800" dirty="0"/>
                        <a:t>6</a:t>
                      </a:r>
                    </a:p>
                  </a:txBody>
                  <a:tcPr/>
                </a:tc>
                <a:extLst>
                  <a:ext uri="{0D108BD9-81ED-4DB2-BD59-A6C34878D82A}">
                    <a16:rowId xmlns:a16="http://schemas.microsoft.com/office/drawing/2014/main" val="1356968156"/>
                  </a:ext>
                </a:extLst>
              </a:tr>
              <a:tr h="690177">
                <a:tc>
                  <a:txBody>
                    <a:bodyPr/>
                    <a:lstStyle/>
                    <a:p>
                      <a:pPr algn="ctr"/>
                      <a:r>
                        <a:rPr lang="de-DE" sz="2800" dirty="0"/>
                        <a:t>2</a:t>
                      </a:r>
                    </a:p>
                  </a:txBody>
                  <a:tcPr/>
                </a:tc>
                <a:tc>
                  <a:txBody>
                    <a:bodyPr/>
                    <a:lstStyle/>
                    <a:p>
                      <a:pPr algn="ctr"/>
                      <a:r>
                        <a:rPr lang="de-DE" sz="2800" dirty="0"/>
                        <a:t>2</a:t>
                      </a:r>
                    </a:p>
                  </a:txBody>
                  <a:tcPr/>
                </a:tc>
                <a:tc>
                  <a:txBody>
                    <a:bodyPr/>
                    <a:lstStyle/>
                    <a:p>
                      <a:pPr algn="ctr"/>
                      <a:r>
                        <a:rPr lang="de-DE" sz="2800" dirty="0"/>
                        <a:t>4</a:t>
                      </a:r>
                    </a:p>
                  </a:txBody>
                  <a:tcPr/>
                </a:tc>
                <a:tc>
                  <a:txBody>
                    <a:bodyPr/>
                    <a:lstStyle/>
                    <a:p>
                      <a:pPr algn="ctr"/>
                      <a:r>
                        <a:rPr lang="de-DE" sz="2800" dirty="0"/>
                        <a:t>3</a:t>
                      </a:r>
                    </a:p>
                  </a:txBody>
                  <a:tcPr/>
                </a:tc>
                <a:tc>
                  <a:txBody>
                    <a:bodyPr/>
                    <a:lstStyle/>
                    <a:p>
                      <a:pPr algn="ctr"/>
                      <a:r>
                        <a:rPr lang="de-DE" sz="2800" dirty="0"/>
                        <a:t>-</a:t>
                      </a:r>
                    </a:p>
                  </a:txBody>
                  <a:tcPr/>
                </a:tc>
                <a:tc>
                  <a:txBody>
                    <a:bodyPr/>
                    <a:lstStyle/>
                    <a:p>
                      <a:pPr algn="ctr"/>
                      <a:r>
                        <a:rPr lang="de-DE" sz="2800" dirty="0"/>
                        <a:t>-</a:t>
                      </a:r>
                    </a:p>
                  </a:txBody>
                  <a:tcPr/>
                </a:tc>
                <a:extLst>
                  <a:ext uri="{0D108BD9-81ED-4DB2-BD59-A6C34878D82A}">
                    <a16:rowId xmlns:a16="http://schemas.microsoft.com/office/drawing/2014/main" val="2477353496"/>
                  </a:ext>
                </a:extLst>
              </a:tr>
            </a:tbl>
          </a:graphicData>
        </a:graphic>
      </p:graphicFrame>
      <p:sp>
        <p:nvSpPr>
          <p:cNvPr id="9" name="Ovale Legende 8"/>
          <p:cNvSpPr/>
          <p:nvPr/>
        </p:nvSpPr>
        <p:spPr>
          <a:xfrm>
            <a:off x="9584574" y="4738255"/>
            <a:ext cx="2028306" cy="1186217"/>
          </a:xfrm>
          <a:prstGeom prst="wedgeEllipseCallout">
            <a:avLst>
              <a:gd name="adj1" fmla="val -73252"/>
              <a:gd name="adj2" fmla="val -84221"/>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Durchschnitt:</a:t>
            </a:r>
          </a:p>
          <a:p>
            <a:pPr algn="ctr"/>
            <a:r>
              <a:rPr lang="de-DE" sz="2400" b="1" dirty="0"/>
              <a:t>2,7</a:t>
            </a:r>
          </a:p>
        </p:txBody>
      </p:sp>
    </p:spTree>
    <p:extLst>
      <p:ext uri="{BB962C8B-B14F-4D97-AF65-F5344CB8AC3E}">
        <p14:creationId xmlns:p14="http://schemas.microsoft.com/office/powerpoint/2010/main" val="171868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59135" y="4761768"/>
            <a:ext cx="4841678"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124 </a:t>
            </a:r>
            <a:r>
              <a:rPr lang="de-DE" sz="2400" dirty="0">
                <a:solidFill>
                  <a:srgbClr val="FF0000"/>
                </a:solidFill>
                <a:cs typeface="MV Boli" panose="02000500030200090000" pitchFamily="2" charset="0"/>
              </a:rPr>
              <a:t>0,5</a:t>
            </a:r>
            <a:r>
              <a:rPr lang="de-DE" sz="2400" baseline="30000" dirty="0">
                <a:solidFill>
                  <a:schemeClr val="tx1"/>
                </a:solidFill>
              </a:rPr>
              <a:t> </a:t>
            </a:r>
            <a:r>
              <a:rPr lang="de-DE" sz="2400" dirty="0">
                <a:solidFill>
                  <a:schemeClr val="tx1"/>
                </a:solidFill>
              </a:rPr>
              <a:t>F </a:t>
            </a:r>
            <a:r>
              <a:rPr lang="de-DE" sz="2400" dirty="0">
                <a:solidFill>
                  <a:srgbClr val="FF0000"/>
                </a:solidFill>
                <a:cs typeface="MV Boli" panose="02000500030200090000" pitchFamily="2" charset="0"/>
              </a:rPr>
              <a:t>0,5</a:t>
            </a:r>
            <a:r>
              <a:rPr lang="de-DE" sz="2400" dirty="0">
                <a:solidFill>
                  <a:schemeClr val="tx1"/>
                </a:solidFill>
              </a:rPr>
              <a:t> __</a:t>
            </a:r>
            <a:r>
              <a:rPr lang="de-DE" sz="2400" dirty="0">
                <a:solidFill>
                  <a:srgbClr val="FF0000"/>
                </a:solidFill>
                <a:cs typeface="MV Boli" panose="02000500030200090000" pitchFamily="2" charset="0"/>
              </a:rPr>
              <a:t> </a:t>
            </a:r>
            <a:r>
              <a:rPr lang="de-DE" sz="2400" u="sng" dirty="0">
                <a:solidFill>
                  <a:srgbClr val="FF0000"/>
                </a:solidFill>
                <a:cs typeface="MV Boli" panose="02000500030200090000" pitchFamily="2" charset="0"/>
              </a:rPr>
              <a:t>0,5 </a:t>
            </a:r>
            <a:r>
              <a:rPr lang="de-DE" sz="2400" dirty="0">
                <a:solidFill>
                  <a:schemeClr val="tx1"/>
                </a:solidFill>
              </a:rPr>
              <a:t>____ </a:t>
            </a:r>
            <a:r>
              <a:rPr lang="de-DE" sz="2400" baseline="30000" dirty="0">
                <a:solidFill>
                  <a:schemeClr val="tx1"/>
                </a:solidFill>
              </a:rPr>
              <a:t> </a:t>
            </a:r>
            <a:r>
              <a:rPr lang="de-DE" sz="2400" dirty="0">
                <a:solidFill>
                  <a:schemeClr val="tx1"/>
                </a:solidFill>
              </a:rPr>
              <a:t>/</a:t>
            </a:r>
            <a:r>
              <a:rPr lang="de-DE" sz="2400" dirty="0">
                <a:solidFill>
                  <a:srgbClr val="FF0000"/>
                </a:solidFill>
                <a:cs typeface="MV Boli" panose="02000500030200090000" pitchFamily="2" charset="0"/>
              </a:rPr>
              <a:t> </a:t>
            </a:r>
            <a:r>
              <a:rPr lang="de-DE" sz="2400" dirty="0">
                <a:solidFill>
                  <a:schemeClr val="tx1"/>
                </a:solidFill>
              </a:rPr>
              <a:t>24</a:t>
            </a:r>
            <a:r>
              <a:rPr lang="de-DE" sz="2400" dirty="0">
                <a:solidFill>
                  <a:srgbClr val="FF0000"/>
                </a:solidFill>
                <a:cs typeface="MV Boli" panose="02000500030200090000" pitchFamily="2" charset="0"/>
              </a:rPr>
              <a:t> 0,5</a:t>
            </a:r>
            <a:r>
              <a:rPr lang="de-DE" sz="2400" dirty="0">
                <a:solidFill>
                  <a:schemeClr val="tx1"/>
                </a:solidFill>
              </a:rPr>
              <a:t> </a:t>
            </a:r>
          </a:p>
          <a:p>
            <a:r>
              <a:rPr lang="de-DE" sz="2400" b="1" baseline="30000" dirty="0">
                <a:solidFill>
                  <a:schemeClr val="tx1"/>
                </a:solidFill>
              </a:rPr>
              <a:t> </a:t>
            </a:r>
            <a:endParaRPr lang="de-DE" sz="2400" dirty="0">
              <a:solidFill>
                <a:schemeClr val="tx1"/>
              </a:solidFill>
            </a:endParaRPr>
          </a:p>
        </p:txBody>
      </p:sp>
      <p:sp>
        <p:nvSpPr>
          <p:cNvPr id="8" name="Rechteck 7"/>
          <p:cNvSpPr/>
          <p:nvPr/>
        </p:nvSpPr>
        <p:spPr>
          <a:xfrm>
            <a:off x="1171574" y="3709620"/>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c) Wie kann das Aktenzeichen lauten, wenn Sie in der Abteilung 124</a:t>
            </a:r>
          </a:p>
          <a:p>
            <a:r>
              <a:rPr lang="de-DE" b="1" dirty="0">
                <a:solidFill>
                  <a:schemeClr val="tx1"/>
                </a:solidFill>
              </a:rPr>
              <a:t>     tätig sind?								</a:t>
            </a:r>
            <a:r>
              <a:rPr lang="de-DE" b="1" i="1" dirty="0">
                <a:solidFill>
                  <a:schemeClr val="tx1"/>
                </a:solidFill>
              </a:rPr>
              <a:t>(2 Punkte)</a:t>
            </a:r>
            <a:endParaRPr lang="de-DE" b="1" dirty="0">
              <a:solidFill>
                <a:schemeClr val="tx1"/>
              </a:solidFill>
            </a:endParaRPr>
          </a:p>
        </p:txBody>
      </p:sp>
      <p:sp>
        <p:nvSpPr>
          <p:cNvPr id="9" name="Rechteck 8"/>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7)</a:t>
            </a:r>
            <a:r>
              <a:rPr lang="de-DE" dirty="0">
                <a:solidFill>
                  <a:schemeClr val="tx1"/>
                </a:solidFill>
              </a:rPr>
              <a:t> </a:t>
            </a:r>
          </a:p>
          <a:p>
            <a:r>
              <a:rPr lang="de-DE" b="1" dirty="0">
                <a:solidFill>
                  <a:schemeClr val="tx1"/>
                </a:solidFill>
              </a:rPr>
              <a:t>Felix und Lena haben am 07.05.2017 die Ehe vor dem Standesamt Mitte in Berlin die Ehe geschlossen. Nach der Hochzeit zeihen sie in eine Eigentumswohnung in Berlin Schöneberg. Am 10.10.2018 kommt die gemeinsame Tochter Hannah zur Welt. Anfang 2022 leben sich die Eheleute immer mehr auseinander und es ist nicht zu erwarten, dass die Ehe wiederhergestellt wird. Darum zieht Felix am 08.05.2022, allein, in eine eigene Wohnung in Berlin Kreuzberg.</a:t>
            </a:r>
            <a:endParaRPr lang="de-DE" dirty="0">
              <a:solidFill>
                <a:schemeClr val="tx1"/>
              </a:solidFill>
            </a:endParaRPr>
          </a:p>
        </p:txBody>
      </p:sp>
      <p:sp>
        <p:nvSpPr>
          <p:cNvPr id="12" name="Rechteck 11"/>
          <p:cNvSpPr/>
          <p:nvPr/>
        </p:nvSpPr>
        <p:spPr>
          <a:xfrm>
            <a:off x="1171575" y="3228975"/>
            <a:ext cx="10244138" cy="357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0000"/>
                </a:solidFill>
                <a:effectLst>
                  <a:outerShdw blurRad="38100" dist="38100" dir="2700000" algn="tl">
                    <a:srgbClr val="000000">
                      <a:alpha val="43137"/>
                    </a:srgbClr>
                  </a:outerShdw>
                </a:effectLst>
              </a:rPr>
              <a:t>Am 10.02.2024 reicht Fabian einen Antrag auf Ehescheidung ein.</a:t>
            </a:r>
            <a:endParaRPr lang="de-DE"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7561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59135" y="4761768"/>
            <a:ext cx="6527603"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Beginn: </a:t>
            </a:r>
            <a:r>
              <a:rPr lang="de-DE" sz="2000" u="sng" dirty="0">
                <a:solidFill>
                  <a:schemeClr val="tx1"/>
                </a:solidFill>
              </a:rPr>
              <a:t>01.06.2008 </a:t>
            </a:r>
            <a:r>
              <a:rPr lang="de-DE" sz="2000" dirty="0">
                <a:solidFill>
                  <a:srgbClr val="FF0000"/>
                </a:solidFill>
              </a:rPr>
              <a:t>1</a:t>
            </a:r>
            <a:endParaRPr lang="de-DE" sz="2000" u="sng" dirty="0">
              <a:solidFill>
                <a:schemeClr val="tx1"/>
              </a:solidFill>
            </a:endParaRPr>
          </a:p>
          <a:p>
            <a:r>
              <a:rPr lang="de-DE" sz="2000" dirty="0">
                <a:solidFill>
                  <a:schemeClr val="tx1"/>
                </a:solidFill>
              </a:rPr>
              <a:t>Ende: </a:t>
            </a:r>
            <a:r>
              <a:rPr lang="de-DE" sz="2000" u="sng" dirty="0">
                <a:solidFill>
                  <a:schemeClr val="tx1"/>
                </a:solidFill>
              </a:rPr>
              <a:t>31.01.2024 </a:t>
            </a:r>
            <a:r>
              <a:rPr lang="de-DE" sz="2000" dirty="0">
                <a:solidFill>
                  <a:srgbClr val="FF0000"/>
                </a:solidFill>
              </a:rPr>
              <a:t>1</a:t>
            </a:r>
            <a:endParaRPr lang="de-DE" sz="2000" u="sng" dirty="0">
              <a:solidFill>
                <a:schemeClr val="tx1"/>
              </a:solidFill>
            </a:endParaRPr>
          </a:p>
        </p:txBody>
      </p:sp>
      <p:sp>
        <p:nvSpPr>
          <p:cNvPr id="7" name="Rechteck 6"/>
          <p:cNvSpPr/>
          <p:nvPr/>
        </p:nvSpPr>
        <p:spPr>
          <a:xfrm>
            <a:off x="1171575" y="3228975"/>
            <a:ext cx="10244138" cy="357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0000"/>
                </a:solidFill>
                <a:effectLst>
                  <a:outerShdw blurRad="38100" dist="38100" dir="2700000" algn="tl">
                    <a:srgbClr val="000000">
                      <a:alpha val="43137"/>
                    </a:srgbClr>
                  </a:outerShdw>
                </a:effectLst>
              </a:rPr>
              <a:t>Am 22.02.2024 wird der Scheidungsantrag zugestellt.</a:t>
            </a:r>
            <a:endParaRPr lang="de-DE" dirty="0">
              <a:solidFill>
                <a:srgbClr val="FF0000"/>
              </a:solidFill>
              <a:effectLst>
                <a:outerShdw blurRad="38100" dist="38100" dir="2700000" algn="tl">
                  <a:srgbClr val="000000">
                    <a:alpha val="43137"/>
                  </a:srgbClr>
                </a:outerShdw>
              </a:effectLst>
            </a:endParaRPr>
          </a:p>
        </p:txBody>
      </p:sp>
      <p:sp>
        <p:nvSpPr>
          <p:cNvPr id="8" name="Rechteck 7"/>
          <p:cNvSpPr/>
          <p:nvPr/>
        </p:nvSpPr>
        <p:spPr>
          <a:xfrm>
            <a:off x="1171574" y="3709620"/>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d)  Berechnen Sie die Ehezeit von Marlene und Fabian?				</a:t>
            </a:r>
            <a:r>
              <a:rPr lang="de-DE" b="1" i="1" dirty="0">
                <a:solidFill>
                  <a:schemeClr val="tx1"/>
                </a:solidFill>
              </a:rPr>
              <a:t>(2 Punkte)</a:t>
            </a:r>
            <a:endParaRPr lang="de-DE" b="1" dirty="0">
              <a:solidFill>
                <a:schemeClr val="tx1"/>
              </a:solidFill>
            </a:endParaRP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7)</a:t>
            </a:r>
            <a:r>
              <a:rPr lang="de-DE" dirty="0">
                <a:solidFill>
                  <a:schemeClr val="tx1"/>
                </a:solidFill>
              </a:rPr>
              <a:t> </a:t>
            </a:r>
          </a:p>
          <a:p>
            <a:r>
              <a:rPr lang="de-DE" b="1" dirty="0">
                <a:solidFill>
                  <a:schemeClr val="tx1"/>
                </a:solidFill>
              </a:rPr>
              <a:t>Marlene und Fabian haben am 06.06.2008 die Ehe vor dem Standesamt Reinickendorf in Berlin geschlossen. Nach der Hochzeit ziehen sie in eine gemeinsame Wohnung in Berlin Kreuzberg. Am 22.09.2012 kommt der gemeinsame Sohn Erik zur Welt.</a:t>
            </a:r>
            <a:endParaRPr lang="de-DE" dirty="0">
              <a:solidFill>
                <a:schemeClr val="tx1"/>
              </a:solidFill>
            </a:endParaRPr>
          </a:p>
          <a:p>
            <a:r>
              <a:rPr lang="de-DE" b="1" dirty="0">
                <a:solidFill>
                  <a:schemeClr val="tx1"/>
                </a:solidFill>
              </a:rPr>
              <a:t>Die Eheleute leben sich auseinander und entfremden sich immer mehr, sodass Fabian, am 04.01.2023, allein in eine eigene Wohnung in Berlin-Pankow zieht. </a:t>
            </a:r>
            <a:endParaRPr lang="de-DE" dirty="0">
              <a:solidFill>
                <a:schemeClr val="tx1"/>
              </a:solidFill>
            </a:endParaRPr>
          </a:p>
        </p:txBody>
      </p:sp>
    </p:spTree>
    <p:extLst>
      <p:ext uri="{BB962C8B-B14F-4D97-AF65-F5344CB8AC3E}">
        <p14:creationId xmlns:p14="http://schemas.microsoft.com/office/powerpoint/2010/main" val="303783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59134" y="4761768"/>
            <a:ext cx="8856465"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	</a:t>
            </a:r>
            <a:r>
              <a:rPr lang="de-DE" sz="2000" dirty="0">
                <a:solidFill>
                  <a:srgbClr val="FF0000"/>
                </a:solidFill>
              </a:rPr>
              <a:t>Je</a:t>
            </a:r>
            <a:r>
              <a:rPr lang="de-DE" sz="2000" dirty="0">
                <a:solidFill>
                  <a:schemeClr val="tx1"/>
                </a:solidFill>
              </a:rPr>
              <a:t> </a:t>
            </a:r>
            <a:r>
              <a:rPr lang="de-DE" sz="2000" dirty="0">
                <a:solidFill>
                  <a:srgbClr val="FF0000"/>
                </a:solidFill>
              </a:rPr>
              <a:t>1 Punkt </a:t>
            </a:r>
            <a:r>
              <a:rPr lang="de-DE" sz="2000" dirty="0">
                <a:solidFill>
                  <a:schemeClr val="tx1"/>
                </a:solidFill>
              </a:rPr>
              <a:t>(insges. 2 Punkte): VA, Unterhaltssachen, Ehewohnungs- und 	Haushaltssachen, Güterrechtssachen, Übertragung oder Entziehung der 	</a:t>
            </a:r>
            <a:r>
              <a:rPr lang="de-DE" sz="2000" dirty="0" err="1">
                <a:solidFill>
                  <a:schemeClr val="tx1"/>
                </a:solidFill>
              </a:rPr>
              <a:t>eSo</a:t>
            </a:r>
            <a:r>
              <a:rPr lang="de-DE" sz="2000" dirty="0">
                <a:solidFill>
                  <a:schemeClr val="tx1"/>
                </a:solidFill>
              </a:rPr>
              <a:t>, Umgangsrecht, Kindesherausgabe</a:t>
            </a:r>
          </a:p>
          <a:p>
            <a:endParaRPr lang="de-DE" sz="2000" dirty="0">
              <a:solidFill>
                <a:schemeClr val="tx1"/>
              </a:solidFill>
            </a:endParaRPr>
          </a:p>
          <a:p>
            <a:r>
              <a:rPr lang="de-DE" sz="2000" dirty="0">
                <a:solidFill>
                  <a:schemeClr val="tx1"/>
                </a:solidFill>
              </a:rPr>
              <a:t>	§ 137 </a:t>
            </a:r>
            <a:r>
              <a:rPr lang="de-DE" sz="2000" dirty="0">
                <a:solidFill>
                  <a:srgbClr val="FF0000"/>
                </a:solidFill>
                <a:cs typeface="MV Boli" panose="02000500030200090000" pitchFamily="2" charset="0"/>
              </a:rPr>
              <a:t>0,5</a:t>
            </a:r>
            <a:r>
              <a:rPr lang="de-DE" sz="2000" dirty="0">
                <a:solidFill>
                  <a:schemeClr val="tx1"/>
                </a:solidFill>
              </a:rPr>
              <a:t>  </a:t>
            </a:r>
            <a:r>
              <a:rPr lang="de-DE" sz="2000" baseline="30000" dirty="0">
                <a:solidFill>
                  <a:schemeClr val="tx1"/>
                </a:solidFill>
              </a:rPr>
              <a:t>  </a:t>
            </a:r>
            <a:r>
              <a:rPr lang="de-DE" sz="2000" dirty="0">
                <a:solidFill>
                  <a:schemeClr val="tx1"/>
                </a:solidFill>
              </a:rPr>
              <a:t>II </a:t>
            </a:r>
            <a:r>
              <a:rPr lang="de-DE" sz="2000" dirty="0">
                <a:solidFill>
                  <a:srgbClr val="FF0000"/>
                </a:solidFill>
                <a:cs typeface="MV Boli" panose="02000500030200090000" pitchFamily="2" charset="0"/>
              </a:rPr>
              <a:t>0,5</a:t>
            </a:r>
            <a:r>
              <a:rPr lang="de-DE" sz="2000" baseline="30000" dirty="0">
                <a:solidFill>
                  <a:schemeClr val="tx1"/>
                </a:solidFill>
              </a:rPr>
              <a:t> </a:t>
            </a:r>
            <a:r>
              <a:rPr lang="de-DE" sz="2000" dirty="0">
                <a:solidFill>
                  <a:schemeClr val="tx1"/>
                </a:solidFill>
              </a:rPr>
              <a:t> und III </a:t>
            </a:r>
            <a:r>
              <a:rPr lang="de-DE" sz="2000" dirty="0">
                <a:solidFill>
                  <a:srgbClr val="FF0000"/>
                </a:solidFill>
                <a:cs typeface="MV Boli" panose="02000500030200090000" pitchFamily="2" charset="0"/>
              </a:rPr>
              <a:t>0,5</a:t>
            </a:r>
            <a:r>
              <a:rPr lang="de-DE" sz="2000" dirty="0">
                <a:solidFill>
                  <a:schemeClr val="tx1"/>
                </a:solidFill>
              </a:rPr>
              <a:t>  </a:t>
            </a:r>
            <a:r>
              <a:rPr lang="de-DE" sz="2000" dirty="0" err="1">
                <a:solidFill>
                  <a:schemeClr val="tx1"/>
                </a:solidFill>
              </a:rPr>
              <a:t>FamFG</a:t>
            </a:r>
            <a:r>
              <a:rPr lang="de-DE" sz="2000" dirty="0">
                <a:solidFill>
                  <a:schemeClr val="tx1"/>
                </a:solidFill>
              </a:rPr>
              <a:t> </a:t>
            </a:r>
            <a:r>
              <a:rPr lang="de-DE" sz="2000" dirty="0">
                <a:solidFill>
                  <a:srgbClr val="FF0000"/>
                </a:solidFill>
                <a:cs typeface="MV Boli" panose="02000500030200090000" pitchFamily="2" charset="0"/>
              </a:rPr>
              <a:t>0,5</a:t>
            </a:r>
            <a:endParaRPr lang="de-DE" sz="2000" dirty="0">
              <a:solidFill>
                <a:schemeClr val="tx1"/>
              </a:solidFill>
            </a:endParaRPr>
          </a:p>
        </p:txBody>
      </p:sp>
      <p:sp>
        <p:nvSpPr>
          <p:cNvPr id="8" name="Rechteck 7"/>
          <p:cNvSpPr/>
          <p:nvPr/>
        </p:nvSpPr>
        <p:spPr>
          <a:xfrm>
            <a:off x="1171574" y="3709620"/>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e) Nennen Sie 2 Folgesachen unter Nennung der gesetzlichen  Bestimmung.													</a:t>
            </a:r>
            <a:r>
              <a:rPr lang="de-DE" i="1" dirty="0">
                <a:solidFill>
                  <a:schemeClr val="tx1"/>
                </a:solidFill>
              </a:rPr>
              <a:t>(4 Punkte)</a:t>
            </a:r>
            <a:endParaRPr lang="de-DE" dirty="0">
              <a:solidFill>
                <a:schemeClr val="tx1"/>
              </a:solidFill>
            </a:endParaRPr>
          </a:p>
        </p:txBody>
      </p:sp>
      <p:sp>
        <p:nvSpPr>
          <p:cNvPr id="11" name="Rechteck 10"/>
          <p:cNvSpPr/>
          <p:nvPr/>
        </p:nvSpPr>
        <p:spPr>
          <a:xfrm>
            <a:off x="1171575" y="3228975"/>
            <a:ext cx="10244138" cy="357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0000"/>
                </a:solidFill>
                <a:effectLst>
                  <a:outerShdw blurRad="38100" dist="38100" dir="2700000" algn="tl">
                    <a:srgbClr val="000000">
                      <a:alpha val="43137"/>
                    </a:srgbClr>
                  </a:outerShdw>
                </a:effectLst>
              </a:rPr>
              <a:t>Am 22.02.2024 wird der Scheidungsantrag zugestellt.</a:t>
            </a:r>
            <a:endParaRPr lang="de-DE" dirty="0">
              <a:solidFill>
                <a:srgbClr val="FF0000"/>
              </a:solidFill>
              <a:effectLst>
                <a:outerShdw blurRad="38100" dist="38100" dir="2700000" algn="tl">
                  <a:srgbClr val="000000">
                    <a:alpha val="43137"/>
                  </a:srgbClr>
                </a:outerShdw>
              </a:effectLst>
            </a:endParaRPr>
          </a:p>
        </p:txBody>
      </p:sp>
      <p:sp>
        <p:nvSpPr>
          <p:cNvPr id="13" name="Rechteck 12"/>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7)</a:t>
            </a:r>
            <a:r>
              <a:rPr lang="de-DE" dirty="0">
                <a:solidFill>
                  <a:schemeClr val="tx1"/>
                </a:solidFill>
              </a:rPr>
              <a:t> </a:t>
            </a:r>
          </a:p>
          <a:p>
            <a:r>
              <a:rPr lang="de-DE" b="1" dirty="0">
                <a:solidFill>
                  <a:schemeClr val="tx1"/>
                </a:solidFill>
              </a:rPr>
              <a:t>Marlene und Fabian haben am 06.06.2008 die Ehe vor dem Standesamt Reinickendorf in Berlin geschlossen. Nach der Hochzeit ziehen sie in eine gemeinsame Wohnung in Berlin Kreuzberg. Am 22.09.2012 kommt der gemeinsame Sohn Erik zur Welt.</a:t>
            </a:r>
            <a:endParaRPr lang="de-DE" dirty="0">
              <a:solidFill>
                <a:schemeClr val="tx1"/>
              </a:solidFill>
            </a:endParaRPr>
          </a:p>
          <a:p>
            <a:r>
              <a:rPr lang="de-DE" b="1" dirty="0">
                <a:solidFill>
                  <a:schemeClr val="tx1"/>
                </a:solidFill>
              </a:rPr>
              <a:t>Die Eheleute leben sich auseinander und entfremden sich immer mehr, sodass Fabian, am 04.01.2023, allein in eine eigene Wohnung in Berlin-Pankow zieht. </a:t>
            </a:r>
            <a:endParaRPr lang="de-DE" dirty="0">
              <a:solidFill>
                <a:schemeClr val="tx1"/>
              </a:solidFill>
            </a:endParaRPr>
          </a:p>
        </p:txBody>
      </p:sp>
    </p:spTree>
    <p:extLst>
      <p:ext uri="{BB962C8B-B14F-4D97-AF65-F5344CB8AC3E}">
        <p14:creationId xmlns:p14="http://schemas.microsoft.com/office/powerpoint/2010/main" val="401595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59134" y="4761768"/>
            <a:ext cx="8648648"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	2 Wochen </a:t>
            </a:r>
            <a:r>
              <a:rPr lang="de-DE" sz="2000" dirty="0">
                <a:solidFill>
                  <a:srgbClr val="FF0000"/>
                </a:solidFill>
              </a:rPr>
              <a:t>1</a:t>
            </a:r>
            <a:r>
              <a:rPr lang="de-DE" sz="2000" dirty="0">
                <a:solidFill>
                  <a:schemeClr val="tx1"/>
                </a:solidFill>
              </a:rPr>
              <a:t> vor dem Termin </a:t>
            </a:r>
            <a:r>
              <a:rPr lang="de-DE" sz="2000" dirty="0">
                <a:solidFill>
                  <a:srgbClr val="FF0000"/>
                </a:solidFill>
              </a:rPr>
              <a:t>1</a:t>
            </a:r>
            <a:r>
              <a:rPr lang="de-DE" sz="2000" dirty="0">
                <a:solidFill>
                  <a:schemeClr val="tx1"/>
                </a:solidFill>
              </a:rPr>
              <a:t> muss der Antrag gestellt werden </a:t>
            </a:r>
            <a:r>
              <a:rPr lang="de-DE" sz="2000" dirty="0">
                <a:solidFill>
                  <a:srgbClr val="FF0000"/>
                </a:solidFill>
              </a:rPr>
              <a:t>1</a:t>
            </a:r>
            <a:endParaRPr lang="de-DE" sz="2000" dirty="0">
              <a:solidFill>
                <a:schemeClr val="tx1"/>
              </a:solidFill>
            </a:endParaRPr>
          </a:p>
        </p:txBody>
      </p:sp>
      <p:sp>
        <p:nvSpPr>
          <p:cNvPr id="8" name="Rechteck 7"/>
          <p:cNvSpPr/>
          <p:nvPr/>
        </p:nvSpPr>
        <p:spPr>
          <a:xfrm>
            <a:off x="1171574" y="3709620"/>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f) Marlene möchte die Folgesache Kindesunterhalt geltend mach. Welche Frist gilt hier? </a:t>
            </a:r>
            <a:r>
              <a:rPr lang="de-DE" i="1" dirty="0">
                <a:solidFill>
                  <a:schemeClr val="tx1"/>
                </a:solidFill>
              </a:rPr>
              <a:t>(3 Punkte)</a:t>
            </a:r>
            <a:endParaRPr lang="de-DE" dirty="0">
              <a:solidFill>
                <a:schemeClr val="tx1"/>
              </a:solidFill>
            </a:endParaRPr>
          </a:p>
          <a:p>
            <a:pPr lvl="0"/>
            <a:endParaRPr lang="de-DE" b="1" dirty="0">
              <a:solidFill>
                <a:schemeClr val="tx1"/>
              </a:solidFill>
            </a:endParaRP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7)</a:t>
            </a:r>
            <a:r>
              <a:rPr lang="de-DE" dirty="0">
                <a:solidFill>
                  <a:schemeClr val="tx1"/>
                </a:solidFill>
              </a:rPr>
              <a:t> </a:t>
            </a:r>
          </a:p>
          <a:p>
            <a:r>
              <a:rPr lang="de-DE" b="1" dirty="0">
                <a:solidFill>
                  <a:schemeClr val="tx1"/>
                </a:solidFill>
              </a:rPr>
              <a:t>Marlene und Fabian haben am 06.06.2008 die Ehe vor dem Standesamt Reinickendorf in Berlin geschlossen. Nach der Hochzeit ziehen sie in eine gemeinsame Wohnung in Berlin Kreuzberg. Am 22.09.2012 kommt der gemeinsame Sohn Erik zur Welt.</a:t>
            </a:r>
            <a:endParaRPr lang="de-DE" dirty="0">
              <a:solidFill>
                <a:schemeClr val="tx1"/>
              </a:solidFill>
            </a:endParaRPr>
          </a:p>
          <a:p>
            <a:r>
              <a:rPr lang="de-DE" b="1" dirty="0">
                <a:solidFill>
                  <a:schemeClr val="tx1"/>
                </a:solidFill>
              </a:rPr>
              <a:t>Die Eheleute leben sich auseinander und entfremden sich immer mehr, sodass Fabian, am 04.01.2023, allein in eine eigene Wohnung in Berlin-Pankow zieht. </a:t>
            </a:r>
            <a:endParaRPr lang="de-DE" dirty="0">
              <a:solidFill>
                <a:schemeClr val="tx1"/>
              </a:solidFill>
            </a:endParaRPr>
          </a:p>
        </p:txBody>
      </p:sp>
      <p:sp>
        <p:nvSpPr>
          <p:cNvPr id="11" name="Rechteck 10"/>
          <p:cNvSpPr/>
          <p:nvPr/>
        </p:nvSpPr>
        <p:spPr>
          <a:xfrm>
            <a:off x="1171575" y="3228975"/>
            <a:ext cx="10244138" cy="357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Am 22.02.2024 wird der Scheidungsantrag zugestellt.</a:t>
            </a:r>
            <a:endParaRPr lang="de-DE" dirty="0">
              <a:solidFill>
                <a:schemeClr val="tx1"/>
              </a:solidFill>
            </a:endParaRPr>
          </a:p>
        </p:txBody>
      </p:sp>
    </p:spTree>
    <p:extLst>
      <p:ext uri="{BB962C8B-B14F-4D97-AF65-F5344CB8AC3E}">
        <p14:creationId xmlns:p14="http://schemas.microsoft.com/office/powerpoint/2010/main" val="299815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559246" y="3086776"/>
            <a:ext cx="7499153" cy="2842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err="1">
                <a:solidFill>
                  <a:srgbClr val="FF0000"/>
                </a:solidFill>
                <a:effectLst>
                  <a:outerShdw blurRad="38100" dist="38100" dir="2700000" algn="tl">
                    <a:srgbClr val="000000">
                      <a:alpha val="43137"/>
                    </a:srgbClr>
                  </a:outerShdw>
                </a:effectLst>
              </a:rPr>
              <a:t>Vfg</a:t>
            </a:r>
            <a:r>
              <a:rPr lang="de-DE" sz="2000" dirty="0">
                <a:solidFill>
                  <a:srgbClr val="FF0000"/>
                </a:solidFill>
                <a:effectLst>
                  <a:outerShdw blurRad="38100" dist="38100" dir="2700000" algn="tl">
                    <a:srgbClr val="000000">
                      <a:alpha val="43137"/>
                    </a:srgbClr>
                  </a:outerShdw>
                </a:effectLst>
              </a:rPr>
              <a:t>. </a:t>
            </a:r>
            <a:r>
              <a:rPr lang="de-DE" sz="2000" dirty="0">
                <a:solidFill>
                  <a:srgbClr val="FF0000"/>
                </a:solidFill>
              </a:rPr>
              <a:t>1</a:t>
            </a:r>
          </a:p>
          <a:p>
            <a:pPr lvl="0"/>
            <a:r>
              <a:rPr lang="de-DE" sz="2000" dirty="0">
                <a:solidFill>
                  <a:schemeClr val="tx1"/>
                </a:solidFill>
              </a:rPr>
              <a:t>1. Je eine  beglaubigte Abschrift des Beschlusses </a:t>
            </a:r>
            <a:r>
              <a:rPr lang="de-DE" sz="2000" dirty="0">
                <a:solidFill>
                  <a:srgbClr val="FF0000"/>
                </a:solidFill>
              </a:rPr>
              <a:t>1</a:t>
            </a:r>
            <a:r>
              <a:rPr lang="de-DE" sz="2000" dirty="0">
                <a:solidFill>
                  <a:schemeClr val="tx1"/>
                </a:solidFill>
              </a:rPr>
              <a:t>  senden an: </a:t>
            </a:r>
          </a:p>
          <a:p>
            <a:pPr lvl="1"/>
            <a:r>
              <a:rPr lang="de-DE" sz="2000" dirty="0">
                <a:solidFill>
                  <a:schemeClr val="tx1"/>
                </a:solidFill>
              </a:rPr>
              <a:t>Antragsteller-Vertreter </a:t>
            </a:r>
            <a:r>
              <a:rPr lang="de-DE" sz="2000" dirty="0">
                <a:solidFill>
                  <a:srgbClr val="FF0000"/>
                </a:solidFill>
              </a:rPr>
              <a:t>1</a:t>
            </a:r>
            <a:r>
              <a:rPr lang="de-DE" sz="2000" dirty="0">
                <a:solidFill>
                  <a:schemeClr val="tx1"/>
                </a:solidFill>
              </a:rPr>
              <a:t> </a:t>
            </a:r>
            <a:r>
              <a:rPr lang="de-DE" sz="2000" baseline="30000" dirty="0">
                <a:solidFill>
                  <a:schemeClr val="tx1"/>
                </a:solidFill>
              </a:rPr>
              <a:t> </a:t>
            </a:r>
            <a:r>
              <a:rPr lang="de-DE" sz="2000" dirty="0">
                <a:solidFill>
                  <a:schemeClr val="tx1"/>
                </a:solidFill>
              </a:rPr>
              <a:t> ./. EB </a:t>
            </a:r>
            <a:r>
              <a:rPr lang="de-DE" sz="2000" dirty="0">
                <a:solidFill>
                  <a:srgbClr val="FF0000"/>
                </a:solidFill>
              </a:rPr>
              <a:t>1</a:t>
            </a:r>
            <a:r>
              <a:rPr lang="de-DE" sz="2000" dirty="0">
                <a:solidFill>
                  <a:schemeClr val="tx1"/>
                </a:solidFill>
              </a:rPr>
              <a:t> </a:t>
            </a:r>
          </a:p>
          <a:p>
            <a:pPr lvl="1"/>
            <a:r>
              <a:rPr lang="de-DE" sz="2000" dirty="0">
                <a:solidFill>
                  <a:schemeClr val="tx1"/>
                </a:solidFill>
              </a:rPr>
              <a:t>Antragsgegnerin-Vertreter </a:t>
            </a:r>
            <a:r>
              <a:rPr lang="de-DE" sz="2000" dirty="0">
                <a:solidFill>
                  <a:srgbClr val="FF0000"/>
                </a:solidFill>
              </a:rPr>
              <a:t>1</a:t>
            </a:r>
            <a:r>
              <a:rPr lang="de-DE" sz="2000" dirty="0">
                <a:solidFill>
                  <a:schemeClr val="tx1"/>
                </a:solidFill>
              </a:rPr>
              <a:t> </a:t>
            </a:r>
            <a:r>
              <a:rPr lang="de-DE" sz="2000" baseline="30000" dirty="0">
                <a:solidFill>
                  <a:schemeClr val="tx1"/>
                </a:solidFill>
              </a:rPr>
              <a:t> </a:t>
            </a:r>
            <a:r>
              <a:rPr lang="de-DE" sz="2000" dirty="0">
                <a:solidFill>
                  <a:schemeClr val="tx1"/>
                </a:solidFill>
              </a:rPr>
              <a:t>./. EB </a:t>
            </a:r>
            <a:r>
              <a:rPr lang="de-DE" sz="2000" dirty="0">
                <a:solidFill>
                  <a:srgbClr val="FF0000"/>
                </a:solidFill>
              </a:rPr>
              <a:t>1</a:t>
            </a:r>
            <a:endParaRPr lang="de-DE" sz="2000" dirty="0">
              <a:solidFill>
                <a:schemeClr val="tx1"/>
              </a:solidFill>
            </a:endParaRPr>
          </a:p>
          <a:p>
            <a:pPr lvl="0"/>
            <a:r>
              <a:rPr lang="de-DE" sz="2000" dirty="0">
                <a:solidFill>
                  <a:schemeClr val="tx1"/>
                </a:solidFill>
              </a:rPr>
              <a:t>2. Je eine </a:t>
            </a:r>
            <a:r>
              <a:rPr lang="de-DE" sz="2000" dirty="0">
                <a:solidFill>
                  <a:srgbClr val="FF0000"/>
                </a:solidFill>
              </a:rPr>
              <a:t> </a:t>
            </a:r>
            <a:r>
              <a:rPr lang="de-DE" sz="2000" dirty="0">
                <a:solidFill>
                  <a:schemeClr val="tx1"/>
                </a:solidFill>
              </a:rPr>
              <a:t>beglaubigte Teilabschrift des Beschlusses </a:t>
            </a:r>
            <a:r>
              <a:rPr lang="de-DE" sz="2000" dirty="0">
                <a:solidFill>
                  <a:srgbClr val="FF0000"/>
                </a:solidFill>
              </a:rPr>
              <a:t>1</a:t>
            </a:r>
            <a:r>
              <a:rPr lang="de-DE" sz="2000" dirty="0">
                <a:solidFill>
                  <a:schemeClr val="tx1"/>
                </a:solidFill>
              </a:rPr>
              <a:t> senden an: </a:t>
            </a:r>
          </a:p>
          <a:p>
            <a:pPr lvl="1"/>
            <a:r>
              <a:rPr lang="de-DE" sz="2000" dirty="0">
                <a:solidFill>
                  <a:schemeClr val="tx1"/>
                </a:solidFill>
              </a:rPr>
              <a:t>Deutsche Rentenversicherung Bund </a:t>
            </a:r>
            <a:r>
              <a:rPr lang="de-DE" sz="2000" dirty="0">
                <a:solidFill>
                  <a:srgbClr val="FF0000"/>
                </a:solidFill>
              </a:rPr>
              <a:t>1</a:t>
            </a:r>
            <a:r>
              <a:rPr lang="de-DE" sz="2000" dirty="0">
                <a:solidFill>
                  <a:schemeClr val="tx1"/>
                </a:solidFill>
              </a:rPr>
              <a:t> </a:t>
            </a:r>
            <a:r>
              <a:rPr lang="de-DE" sz="2000" baseline="30000" dirty="0">
                <a:solidFill>
                  <a:schemeClr val="tx1"/>
                </a:solidFill>
              </a:rPr>
              <a:t> </a:t>
            </a:r>
            <a:r>
              <a:rPr lang="de-DE" sz="2000" dirty="0">
                <a:solidFill>
                  <a:schemeClr val="tx1"/>
                </a:solidFill>
              </a:rPr>
              <a:t>./. EB </a:t>
            </a:r>
            <a:r>
              <a:rPr lang="de-DE" sz="2000" dirty="0">
                <a:solidFill>
                  <a:srgbClr val="FF0000"/>
                </a:solidFill>
              </a:rPr>
              <a:t>1</a:t>
            </a:r>
            <a:endParaRPr lang="de-DE" sz="2000" dirty="0">
              <a:solidFill>
                <a:schemeClr val="tx1"/>
              </a:solidFill>
            </a:endParaRPr>
          </a:p>
          <a:p>
            <a:pPr lvl="1"/>
            <a:r>
              <a:rPr lang="de-DE" sz="2000" dirty="0">
                <a:solidFill>
                  <a:schemeClr val="tx1"/>
                </a:solidFill>
              </a:rPr>
              <a:t>Allianzversicherung </a:t>
            </a:r>
            <a:r>
              <a:rPr lang="de-DE" sz="2000" dirty="0">
                <a:solidFill>
                  <a:srgbClr val="FF0000"/>
                </a:solidFill>
              </a:rPr>
              <a:t>1</a:t>
            </a:r>
            <a:r>
              <a:rPr lang="de-DE" sz="2000" dirty="0">
                <a:solidFill>
                  <a:schemeClr val="tx1"/>
                </a:solidFill>
              </a:rPr>
              <a:t> </a:t>
            </a:r>
            <a:r>
              <a:rPr lang="de-DE" sz="2000" baseline="30000" dirty="0">
                <a:solidFill>
                  <a:schemeClr val="tx1"/>
                </a:solidFill>
              </a:rPr>
              <a:t> </a:t>
            </a:r>
            <a:r>
              <a:rPr lang="de-DE" sz="2000" dirty="0">
                <a:solidFill>
                  <a:schemeClr val="tx1"/>
                </a:solidFill>
              </a:rPr>
              <a:t> ./. EB </a:t>
            </a:r>
            <a:r>
              <a:rPr lang="de-DE" sz="2000" dirty="0">
                <a:solidFill>
                  <a:srgbClr val="FF0000"/>
                </a:solidFill>
              </a:rPr>
              <a:t>1</a:t>
            </a:r>
            <a:r>
              <a:rPr lang="de-DE" sz="2000" dirty="0">
                <a:solidFill>
                  <a:schemeClr val="tx1"/>
                </a:solidFill>
              </a:rPr>
              <a:t> </a:t>
            </a:r>
          </a:p>
          <a:p>
            <a:pPr lvl="0"/>
            <a:r>
              <a:rPr lang="de-DE" sz="2000" dirty="0">
                <a:solidFill>
                  <a:schemeClr val="tx1"/>
                </a:solidFill>
              </a:rPr>
              <a:t>3. 6 Wochen </a:t>
            </a:r>
            <a:r>
              <a:rPr lang="de-DE" sz="2000" dirty="0">
                <a:solidFill>
                  <a:srgbClr val="FF0000"/>
                </a:solidFill>
              </a:rPr>
              <a:t>1</a:t>
            </a:r>
            <a:r>
              <a:rPr lang="de-DE" sz="2000" dirty="0">
                <a:solidFill>
                  <a:schemeClr val="tx1"/>
                </a:solidFill>
              </a:rPr>
              <a:t> </a:t>
            </a:r>
            <a:r>
              <a:rPr lang="de-DE" sz="2000" baseline="30000" dirty="0">
                <a:solidFill>
                  <a:schemeClr val="tx1"/>
                </a:solidFill>
              </a:rPr>
              <a:t> </a:t>
            </a:r>
            <a:r>
              <a:rPr lang="de-DE" sz="2000" dirty="0">
                <a:solidFill>
                  <a:schemeClr val="tx1"/>
                </a:solidFill>
              </a:rPr>
              <a:t>(</a:t>
            </a:r>
            <a:r>
              <a:rPr lang="de-DE" sz="2000" u="sng" dirty="0">
                <a:solidFill>
                  <a:schemeClr val="tx1"/>
                </a:solidFill>
              </a:rPr>
              <a:t>Rechtskraft erteilen </a:t>
            </a:r>
            <a:r>
              <a:rPr lang="de-DE" sz="2000" dirty="0">
                <a:solidFill>
                  <a:srgbClr val="FF0000"/>
                </a:solidFill>
              </a:rPr>
              <a:t>1</a:t>
            </a:r>
            <a:r>
              <a:rPr lang="de-DE" sz="2000" dirty="0">
                <a:solidFill>
                  <a:schemeClr val="tx1"/>
                </a:solidFill>
              </a:rPr>
              <a:t>, Kosten, VE) </a:t>
            </a:r>
          </a:p>
          <a:p>
            <a:r>
              <a:rPr lang="de-DE" sz="2000" dirty="0">
                <a:solidFill>
                  <a:schemeClr val="tx1"/>
                </a:solidFill>
              </a:rPr>
              <a:t>Name </a:t>
            </a:r>
            <a:r>
              <a:rPr lang="de-DE" sz="2000" dirty="0">
                <a:solidFill>
                  <a:srgbClr val="FF0000"/>
                </a:solidFill>
              </a:rPr>
              <a:t>1</a:t>
            </a:r>
            <a:r>
              <a:rPr lang="de-DE" sz="2000" dirty="0">
                <a:solidFill>
                  <a:schemeClr val="tx1"/>
                </a:solidFill>
              </a:rPr>
              <a:t> , Datum </a:t>
            </a:r>
            <a:r>
              <a:rPr lang="de-DE" sz="2000" dirty="0">
                <a:solidFill>
                  <a:srgbClr val="FF0000"/>
                </a:solidFill>
              </a:rPr>
              <a:t>1</a:t>
            </a:r>
            <a:r>
              <a:rPr lang="de-DE" sz="2000" dirty="0">
                <a:solidFill>
                  <a:schemeClr val="tx1"/>
                </a:solidFill>
              </a:rPr>
              <a:t> , Dienstbezeichnung </a:t>
            </a:r>
            <a:r>
              <a:rPr lang="de-DE" sz="2000" dirty="0">
                <a:solidFill>
                  <a:srgbClr val="FF0000"/>
                </a:solidFill>
              </a:rPr>
              <a:t>1</a:t>
            </a:r>
            <a:endParaRPr lang="de-DE" sz="2000" dirty="0">
              <a:solidFill>
                <a:schemeClr val="tx1"/>
              </a:solidFill>
            </a:endParaRPr>
          </a:p>
        </p:txBody>
      </p:sp>
      <p:sp>
        <p:nvSpPr>
          <p:cNvPr id="8" name="Rechteck 7"/>
          <p:cNvSpPr/>
          <p:nvPr/>
        </p:nvSpPr>
        <p:spPr>
          <a:xfrm>
            <a:off x="1171574" y="2051789"/>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 7 g) Erstellen Sie die entsprechende Herausgabeverfügung.			</a:t>
            </a:r>
            <a:r>
              <a:rPr lang="de-DE" b="1" i="1" dirty="0">
                <a:solidFill>
                  <a:schemeClr val="tx1"/>
                </a:solidFill>
              </a:rPr>
              <a:t>(16 Punkte)</a:t>
            </a:r>
            <a:endParaRPr lang="de-DE" b="1" dirty="0">
              <a:solidFill>
                <a:schemeClr val="tx1"/>
              </a:solidFill>
            </a:endParaRPr>
          </a:p>
        </p:txBody>
      </p:sp>
      <p:sp>
        <p:nvSpPr>
          <p:cNvPr id="9" name="Rechteck 8"/>
          <p:cNvSpPr/>
          <p:nvPr/>
        </p:nvSpPr>
        <p:spPr>
          <a:xfrm>
            <a:off x="1171574" y="972866"/>
            <a:ext cx="10244138" cy="8775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a:solidFill>
                  <a:schemeClr val="tx1"/>
                </a:solidFill>
              </a:rPr>
              <a:t>Am 23.07.2023 ergeht ein Scheidungsbeschluss mit den Folgesachen Kinderunterhalt und Versorgungsausgleich. Folgende Versorgungsträger finden im Tenor Erwähnung: </a:t>
            </a:r>
            <a:endParaRPr lang="de-DE">
              <a:solidFill>
                <a:schemeClr val="tx1"/>
              </a:solidFill>
            </a:endParaRPr>
          </a:p>
          <a:p>
            <a:r>
              <a:rPr lang="de-DE" b="1">
                <a:solidFill>
                  <a:schemeClr val="tx1"/>
                </a:solidFill>
              </a:rPr>
              <a:t>Deutsche Rentenversicherung Bund und die Allianzversicherung.</a:t>
            </a:r>
            <a:endParaRPr lang="de-DE">
              <a:solidFill>
                <a:schemeClr val="tx1"/>
              </a:solidFill>
            </a:endParaRPr>
          </a:p>
        </p:txBody>
      </p:sp>
    </p:spTree>
    <p:extLst>
      <p:ext uri="{BB962C8B-B14F-4D97-AF65-F5344CB8AC3E}">
        <p14:creationId xmlns:p14="http://schemas.microsoft.com/office/powerpoint/2010/main" val="158609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19276" y="3614611"/>
            <a:ext cx="4582019"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 1361 </a:t>
            </a:r>
            <a:r>
              <a:rPr lang="de-DE" sz="2800" dirty="0">
                <a:solidFill>
                  <a:srgbClr val="FF0000"/>
                </a:solidFill>
                <a:cs typeface="MV Boli" panose="02000500030200090000" pitchFamily="2" charset="0"/>
              </a:rPr>
              <a:t>0,5  </a:t>
            </a:r>
            <a:r>
              <a:rPr lang="de-DE" sz="2800" dirty="0">
                <a:solidFill>
                  <a:schemeClr val="tx1"/>
                </a:solidFill>
                <a:cs typeface="MV Boli" panose="02000500030200090000" pitchFamily="2" charset="0"/>
              </a:rPr>
              <a:t>BGB</a:t>
            </a:r>
            <a:r>
              <a:rPr lang="de-DE" sz="2800" dirty="0">
                <a:solidFill>
                  <a:srgbClr val="FF0000"/>
                </a:solidFill>
                <a:cs typeface="MV Boli" panose="02000500030200090000" pitchFamily="2" charset="0"/>
              </a:rPr>
              <a:t> 0,5</a:t>
            </a:r>
            <a:endParaRPr lang="de-DE" sz="2800" dirty="0">
              <a:solidFill>
                <a:schemeClr val="tx1"/>
              </a:solidFill>
            </a:endParaRP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8) Nach welcher gesetzlichen Bestimmung ist Trennungsunterhalt geregelt? </a:t>
            </a:r>
            <a:r>
              <a:rPr lang="de-DE" sz="2000" i="1" dirty="0">
                <a:solidFill>
                  <a:schemeClr val="tx1"/>
                </a:solidFill>
              </a:rPr>
              <a:t> (1 Punkt)</a:t>
            </a:r>
            <a:endParaRPr lang="de-DE" sz="2000" dirty="0">
              <a:solidFill>
                <a:schemeClr val="tx1"/>
              </a:solidFill>
            </a:endParaRPr>
          </a:p>
        </p:txBody>
      </p:sp>
    </p:spTree>
    <p:extLst>
      <p:ext uri="{BB962C8B-B14F-4D97-AF65-F5344CB8AC3E}">
        <p14:creationId xmlns:p14="http://schemas.microsoft.com/office/powerpoint/2010/main" val="2625674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4" y="821987"/>
            <a:ext cx="10244138" cy="22355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9) Das AG Kreuzberg erlässt am 15.02.2024 einen Verbundbeschluss (Scheidung und VA). Die Ehegattenvertreter verzichten im Termin am 15.02.2024 auf Rechtsmittel, Anschlussrechtsmittel und die Rechte aus § 147 </a:t>
            </a:r>
            <a:r>
              <a:rPr lang="de-DE" b="1" dirty="0" err="1">
                <a:solidFill>
                  <a:schemeClr val="tx1"/>
                </a:solidFill>
              </a:rPr>
              <a:t>FamFG</a:t>
            </a:r>
            <a:r>
              <a:rPr lang="de-DE" b="1" dirty="0">
                <a:solidFill>
                  <a:schemeClr val="tx1"/>
                </a:solidFill>
              </a:rPr>
              <a:t>. Die Zustellungen erfolgen an den Antragstellervertreter am 06.03.2024, den Antragsgegnervertreter am 03.03.2024, an die Deutsche Rentenversicherung am 28.02.2024. Berechnen Sie die Rechtskraft unter Nennung der gesetzlichen Bestimmungen!</a:t>
            </a:r>
            <a:endParaRPr lang="de-DE" dirty="0">
              <a:solidFill>
                <a:schemeClr val="tx1"/>
              </a:solidFill>
            </a:endParaRPr>
          </a:p>
          <a:p>
            <a:r>
              <a:rPr lang="de-DE" b="1" dirty="0">
                <a:solidFill>
                  <a:schemeClr val="tx1"/>
                </a:solidFill>
              </a:rPr>
              <a:t>																				</a:t>
            </a:r>
            <a:r>
              <a:rPr lang="de-DE" i="1" dirty="0">
                <a:solidFill>
                  <a:schemeClr val="tx1"/>
                </a:solidFill>
              </a:rPr>
              <a:t>(22 Punkte)</a:t>
            </a:r>
            <a:endParaRPr lang="de-DE" dirty="0">
              <a:solidFill>
                <a:schemeClr val="tx1"/>
              </a:solidFill>
            </a:endParaRP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185356" y="3279898"/>
            <a:ext cx="9230355" cy="32718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solidFill>
                  <a:schemeClr val="tx1"/>
                </a:solidFill>
              </a:rPr>
              <a:t>Scheidung – Teilrechtskraft</a:t>
            </a:r>
            <a:r>
              <a:rPr lang="de-DE" b="1" dirty="0">
                <a:solidFill>
                  <a:srgbClr val="FF0000"/>
                </a:solidFill>
              </a:rPr>
              <a:t> 0,5 </a:t>
            </a:r>
            <a:r>
              <a:rPr lang="de-DE" dirty="0">
                <a:solidFill>
                  <a:schemeClr val="tx1"/>
                </a:solidFill>
              </a:rPr>
              <a:t>:   </a:t>
            </a:r>
            <a:r>
              <a:rPr lang="de-DE" b="1" dirty="0">
                <a:solidFill>
                  <a:schemeClr val="tx1"/>
                </a:solidFill>
              </a:rPr>
              <a:t>15.02.2024</a:t>
            </a:r>
            <a:r>
              <a:rPr lang="de-DE" dirty="0">
                <a:solidFill>
                  <a:schemeClr val="tx1"/>
                </a:solidFill>
              </a:rPr>
              <a:t> </a:t>
            </a:r>
            <a:r>
              <a:rPr lang="de-DE" b="1" dirty="0">
                <a:solidFill>
                  <a:srgbClr val="FF0000"/>
                </a:solidFill>
                <a:effectLst>
                  <a:outerShdw blurRad="38100" dist="38100" dir="2700000" algn="tl">
                    <a:srgbClr val="000000">
                      <a:alpha val="43137"/>
                    </a:srgbClr>
                  </a:outerShdw>
                </a:effectLst>
              </a:rPr>
              <a:t>1</a:t>
            </a:r>
            <a:endParaRPr lang="de-DE" dirty="0">
              <a:solidFill>
                <a:schemeClr val="tx1"/>
              </a:solidFill>
            </a:endParaRPr>
          </a:p>
          <a:p>
            <a:r>
              <a:rPr lang="de-DE" dirty="0">
                <a:solidFill>
                  <a:schemeClr val="tx1"/>
                </a:solidFill>
              </a:rPr>
              <a:t>Beschwerde</a:t>
            </a:r>
            <a:r>
              <a:rPr lang="de-DE" b="1" dirty="0">
                <a:solidFill>
                  <a:srgbClr val="FF0000"/>
                </a:solidFill>
                <a:effectLst>
                  <a:outerShdw blurRad="38100" dist="38100" dir="2700000" algn="tl">
                    <a:srgbClr val="000000">
                      <a:alpha val="43137"/>
                    </a:srgbClr>
                  </a:outerShdw>
                </a:effectLst>
              </a:rPr>
              <a:t> 1</a:t>
            </a:r>
            <a:r>
              <a:rPr lang="de-DE" dirty="0">
                <a:solidFill>
                  <a:schemeClr val="tx1"/>
                </a:solidFill>
              </a:rPr>
              <a:t> </a:t>
            </a:r>
            <a:r>
              <a:rPr lang="de-DE" baseline="30000" dirty="0">
                <a:solidFill>
                  <a:schemeClr val="tx1"/>
                </a:solidFill>
              </a:rPr>
              <a:t>   </a:t>
            </a:r>
            <a:r>
              <a:rPr lang="de-DE" dirty="0">
                <a:solidFill>
                  <a:schemeClr val="tx1"/>
                </a:solidFill>
              </a:rPr>
              <a:t>§ 58</a:t>
            </a:r>
            <a:r>
              <a:rPr lang="de-DE" b="1" dirty="0">
                <a:solidFill>
                  <a:srgbClr val="FF0000"/>
                </a:solidFill>
              </a:rPr>
              <a:t> 0,5</a:t>
            </a:r>
            <a:r>
              <a:rPr lang="de-DE" dirty="0">
                <a:solidFill>
                  <a:schemeClr val="tx1"/>
                </a:solidFill>
              </a:rPr>
              <a:t> </a:t>
            </a:r>
            <a:r>
              <a:rPr lang="de-DE" baseline="30000" dirty="0">
                <a:solidFill>
                  <a:schemeClr val="tx1"/>
                </a:solidFill>
              </a:rPr>
              <a:t> </a:t>
            </a:r>
            <a:r>
              <a:rPr lang="de-DE" dirty="0">
                <a:solidFill>
                  <a:schemeClr val="tx1"/>
                </a:solidFill>
              </a:rPr>
              <a:t>I</a:t>
            </a:r>
            <a:r>
              <a:rPr lang="de-DE" b="1" dirty="0">
                <a:solidFill>
                  <a:srgbClr val="FF0000"/>
                </a:solidFill>
              </a:rPr>
              <a:t> 0,5</a:t>
            </a:r>
            <a:r>
              <a:rPr lang="de-DE" dirty="0">
                <a:solidFill>
                  <a:schemeClr val="tx1"/>
                </a:solidFill>
              </a:rPr>
              <a:t> </a:t>
            </a:r>
            <a:r>
              <a:rPr lang="de-DE" baseline="30000" dirty="0">
                <a:solidFill>
                  <a:schemeClr val="tx1"/>
                </a:solidFill>
              </a:rPr>
              <a:t> </a:t>
            </a:r>
            <a:r>
              <a:rPr lang="de-DE" dirty="0" err="1">
                <a:solidFill>
                  <a:schemeClr val="tx1"/>
                </a:solidFill>
              </a:rPr>
              <a:t>FamFG</a:t>
            </a:r>
            <a:r>
              <a:rPr lang="de-DE" dirty="0">
                <a:solidFill>
                  <a:schemeClr val="tx1"/>
                </a:solidFill>
              </a:rPr>
              <a:t> </a:t>
            </a:r>
            <a:r>
              <a:rPr lang="de-DE" b="1" dirty="0">
                <a:solidFill>
                  <a:srgbClr val="FF0000"/>
                </a:solidFill>
              </a:rPr>
              <a:t>0,5</a:t>
            </a:r>
            <a:r>
              <a:rPr lang="de-DE" baseline="30000" dirty="0">
                <a:solidFill>
                  <a:schemeClr val="tx1"/>
                </a:solidFill>
              </a:rPr>
              <a:t>  </a:t>
            </a:r>
            <a:r>
              <a:rPr lang="de-DE" dirty="0">
                <a:solidFill>
                  <a:schemeClr val="tx1"/>
                </a:solidFill>
              </a:rPr>
              <a:t>1 Monat </a:t>
            </a:r>
            <a:r>
              <a:rPr lang="de-DE" b="1" dirty="0">
                <a:solidFill>
                  <a:srgbClr val="FF0000"/>
                </a:solidFill>
              </a:rPr>
              <a:t>0,5 </a:t>
            </a:r>
            <a:r>
              <a:rPr lang="de-DE" dirty="0">
                <a:solidFill>
                  <a:schemeClr val="tx1"/>
                </a:solidFill>
              </a:rPr>
              <a:t>ab Bekanntgabe des Beschlusses  an die Beteiligten </a:t>
            </a:r>
            <a:r>
              <a:rPr lang="de-DE" b="1" dirty="0">
                <a:solidFill>
                  <a:srgbClr val="FF0000"/>
                </a:solidFill>
              </a:rPr>
              <a:t>0,5</a:t>
            </a:r>
            <a:endParaRPr lang="de-DE" dirty="0">
              <a:solidFill>
                <a:schemeClr val="tx1"/>
              </a:solidFill>
            </a:endParaRPr>
          </a:p>
          <a:p>
            <a:r>
              <a:rPr lang="de-DE" dirty="0">
                <a:solidFill>
                  <a:schemeClr val="tx1"/>
                </a:solidFill>
              </a:rPr>
              <a:t>§ 63 </a:t>
            </a:r>
            <a:r>
              <a:rPr lang="de-DE" b="1" dirty="0">
                <a:solidFill>
                  <a:srgbClr val="FF0000"/>
                </a:solidFill>
              </a:rPr>
              <a:t>0,5</a:t>
            </a:r>
            <a:r>
              <a:rPr lang="de-DE" baseline="30000" dirty="0">
                <a:solidFill>
                  <a:schemeClr val="tx1"/>
                </a:solidFill>
              </a:rPr>
              <a:t> </a:t>
            </a:r>
            <a:r>
              <a:rPr lang="de-DE" dirty="0">
                <a:solidFill>
                  <a:schemeClr val="tx1"/>
                </a:solidFill>
              </a:rPr>
              <a:t>I </a:t>
            </a:r>
            <a:r>
              <a:rPr lang="de-DE" b="1" dirty="0">
                <a:solidFill>
                  <a:srgbClr val="FF0000"/>
                </a:solidFill>
              </a:rPr>
              <a:t>0,5</a:t>
            </a:r>
            <a:r>
              <a:rPr lang="de-DE" dirty="0">
                <a:solidFill>
                  <a:schemeClr val="tx1"/>
                </a:solidFill>
              </a:rPr>
              <a:t>, III</a:t>
            </a:r>
            <a:r>
              <a:rPr lang="de-DE" b="1" dirty="0">
                <a:solidFill>
                  <a:srgbClr val="FF0000"/>
                </a:solidFill>
              </a:rPr>
              <a:t> 0,5</a:t>
            </a:r>
            <a:r>
              <a:rPr lang="de-DE" dirty="0">
                <a:solidFill>
                  <a:schemeClr val="tx1"/>
                </a:solidFill>
              </a:rPr>
              <a:t> </a:t>
            </a:r>
            <a:r>
              <a:rPr lang="de-DE" baseline="30000" dirty="0">
                <a:solidFill>
                  <a:schemeClr val="tx1"/>
                </a:solidFill>
              </a:rPr>
              <a:t> </a:t>
            </a:r>
            <a:r>
              <a:rPr lang="de-DE" dirty="0" err="1">
                <a:solidFill>
                  <a:schemeClr val="tx1"/>
                </a:solidFill>
              </a:rPr>
              <a:t>FamFG</a:t>
            </a:r>
            <a:r>
              <a:rPr lang="de-DE" dirty="0">
                <a:solidFill>
                  <a:schemeClr val="tx1"/>
                </a:solidFill>
              </a:rPr>
              <a:t> </a:t>
            </a:r>
            <a:r>
              <a:rPr lang="de-DE" b="1" dirty="0">
                <a:solidFill>
                  <a:srgbClr val="FF0000"/>
                </a:solidFill>
              </a:rPr>
              <a:t>0,5</a:t>
            </a:r>
            <a:r>
              <a:rPr lang="de-DE" baseline="30000" dirty="0">
                <a:solidFill>
                  <a:schemeClr val="tx1"/>
                </a:solidFill>
              </a:rPr>
              <a:t> </a:t>
            </a:r>
            <a:endParaRPr lang="de-DE" dirty="0">
              <a:solidFill>
                <a:schemeClr val="tx1"/>
              </a:solidFill>
            </a:endParaRPr>
          </a:p>
          <a:p>
            <a:r>
              <a:rPr lang="de-DE" dirty="0">
                <a:solidFill>
                  <a:schemeClr val="tx1"/>
                </a:solidFill>
              </a:rPr>
              <a:t>FB: </a:t>
            </a:r>
            <a:r>
              <a:rPr lang="de-DE" b="1" dirty="0">
                <a:solidFill>
                  <a:schemeClr val="tx1"/>
                </a:solidFill>
              </a:rPr>
              <a:t>Ereignisfrist</a:t>
            </a:r>
            <a:r>
              <a:rPr lang="de-DE" b="1" dirty="0">
                <a:solidFill>
                  <a:srgbClr val="FF0000"/>
                </a:solidFill>
                <a:effectLst>
                  <a:outerShdw blurRad="38100" dist="38100" dir="2700000" algn="tl">
                    <a:srgbClr val="000000">
                      <a:alpha val="43137"/>
                    </a:srgbClr>
                  </a:outerShdw>
                </a:effectLst>
              </a:rPr>
              <a:t> 1</a:t>
            </a:r>
            <a:r>
              <a:rPr lang="de-DE" b="1" dirty="0">
                <a:solidFill>
                  <a:schemeClr val="tx1"/>
                </a:solidFill>
              </a:rPr>
              <a:t>,</a:t>
            </a:r>
            <a:r>
              <a:rPr lang="de-DE" b="1" baseline="30000" dirty="0">
                <a:solidFill>
                  <a:schemeClr val="tx1"/>
                </a:solidFill>
              </a:rPr>
              <a:t> </a:t>
            </a:r>
            <a:r>
              <a:rPr lang="de-DE" b="1" dirty="0">
                <a:solidFill>
                  <a:schemeClr val="tx1"/>
                </a:solidFill>
              </a:rPr>
              <a:t>07.03.2024</a:t>
            </a:r>
            <a:r>
              <a:rPr lang="de-DE" b="1" dirty="0">
                <a:solidFill>
                  <a:srgbClr val="FF0000"/>
                </a:solidFill>
                <a:effectLst>
                  <a:outerShdw blurRad="38100" dist="38100" dir="2700000" algn="tl">
                    <a:srgbClr val="000000">
                      <a:alpha val="43137"/>
                    </a:srgbClr>
                  </a:outerShdw>
                </a:effectLst>
              </a:rPr>
              <a:t> 1</a:t>
            </a:r>
            <a:r>
              <a:rPr lang="de-DE" b="1" dirty="0">
                <a:solidFill>
                  <a:schemeClr val="tx1"/>
                </a:solidFill>
              </a:rPr>
              <a:t>, 0:00 Uhr</a:t>
            </a:r>
            <a:r>
              <a:rPr lang="de-DE" b="1" dirty="0">
                <a:solidFill>
                  <a:srgbClr val="FF0000"/>
                </a:solidFill>
              </a:rPr>
              <a:t> 0,5</a:t>
            </a:r>
            <a:r>
              <a:rPr lang="de-DE" b="1" dirty="0">
                <a:solidFill>
                  <a:schemeClr val="tx1"/>
                </a:solidFill>
              </a:rPr>
              <a:t> </a:t>
            </a:r>
            <a:r>
              <a:rPr lang="de-DE" b="1" baseline="30000" dirty="0">
                <a:solidFill>
                  <a:schemeClr val="tx1"/>
                </a:solidFill>
              </a:rPr>
              <a:t> </a:t>
            </a:r>
            <a:r>
              <a:rPr lang="de-DE" dirty="0">
                <a:solidFill>
                  <a:schemeClr val="tx1"/>
                </a:solidFill>
              </a:rPr>
              <a:t>§§ 222</a:t>
            </a:r>
            <a:r>
              <a:rPr lang="de-DE" b="1" dirty="0">
                <a:solidFill>
                  <a:srgbClr val="FF0000"/>
                </a:solidFill>
              </a:rPr>
              <a:t> 0,5</a:t>
            </a:r>
            <a:r>
              <a:rPr lang="de-DE" dirty="0">
                <a:solidFill>
                  <a:schemeClr val="tx1"/>
                </a:solidFill>
              </a:rPr>
              <a:t>  I </a:t>
            </a:r>
            <a:r>
              <a:rPr lang="de-DE" b="1" dirty="0">
                <a:solidFill>
                  <a:srgbClr val="FF0000"/>
                </a:solidFill>
              </a:rPr>
              <a:t>0,5</a:t>
            </a:r>
            <a:r>
              <a:rPr lang="de-DE" dirty="0">
                <a:solidFill>
                  <a:schemeClr val="tx1"/>
                </a:solidFill>
              </a:rPr>
              <a:t> ZPO</a:t>
            </a:r>
            <a:r>
              <a:rPr lang="de-DE" b="1" dirty="0">
                <a:solidFill>
                  <a:srgbClr val="FF0000"/>
                </a:solidFill>
              </a:rPr>
              <a:t> 0,5</a:t>
            </a:r>
            <a:r>
              <a:rPr lang="de-DE" dirty="0">
                <a:solidFill>
                  <a:schemeClr val="tx1"/>
                </a:solidFill>
              </a:rPr>
              <a:t>, 187 </a:t>
            </a:r>
            <a:r>
              <a:rPr lang="de-DE" b="1" dirty="0">
                <a:solidFill>
                  <a:srgbClr val="FF0000"/>
                </a:solidFill>
              </a:rPr>
              <a:t>0,5</a:t>
            </a:r>
            <a:r>
              <a:rPr lang="de-DE" baseline="30000" dirty="0">
                <a:solidFill>
                  <a:schemeClr val="tx1"/>
                </a:solidFill>
              </a:rPr>
              <a:t> </a:t>
            </a:r>
            <a:r>
              <a:rPr lang="de-DE" dirty="0">
                <a:solidFill>
                  <a:schemeClr val="tx1"/>
                </a:solidFill>
              </a:rPr>
              <a:t>I </a:t>
            </a:r>
            <a:r>
              <a:rPr lang="de-DE" b="1" dirty="0">
                <a:solidFill>
                  <a:srgbClr val="FF0000"/>
                </a:solidFill>
              </a:rPr>
              <a:t>0,5</a:t>
            </a:r>
            <a:r>
              <a:rPr lang="de-DE" baseline="30000" dirty="0">
                <a:solidFill>
                  <a:schemeClr val="tx1"/>
                </a:solidFill>
              </a:rPr>
              <a:t> </a:t>
            </a:r>
            <a:r>
              <a:rPr lang="de-DE" dirty="0">
                <a:solidFill>
                  <a:schemeClr val="tx1"/>
                </a:solidFill>
              </a:rPr>
              <a:t>BGB</a:t>
            </a:r>
            <a:r>
              <a:rPr lang="de-DE" b="1" dirty="0">
                <a:solidFill>
                  <a:srgbClr val="FF0000"/>
                </a:solidFill>
              </a:rPr>
              <a:t> 0,5</a:t>
            </a:r>
            <a:r>
              <a:rPr lang="de-DE" dirty="0">
                <a:solidFill>
                  <a:schemeClr val="tx1"/>
                </a:solidFill>
              </a:rPr>
              <a:t> </a:t>
            </a:r>
          </a:p>
          <a:p>
            <a:r>
              <a:rPr lang="de-DE" dirty="0">
                <a:solidFill>
                  <a:schemeClr val="tx1"/>
                </a:solidFill>
              </a:rPr>
              <a:t>FE:, §§ 222</a:t>
            </a:r>
            <a:r>
              <a:rPr lang="de-DE" b="1" dirty="0">
                <a:solidFill>
                  <a:srgbClr val="FF0000"/>
                </a:solidFill>
              </a:rPr>
              <a:t> 0,5</a:t>
            </a:r>
            <a:r>
              <a:rPr lang="de-DE" dirty="0">
                <a:solidFill>
                  <a:schemeClr val="tx1"/>
                </a:solidFill>
              </a:rPr>
              <a:t> II</a:t>
            </a:r>
            <a:r>
              <a:rPr lang="de-DE" b="1" dirty="0">
                <a:solidFill>
                  <a:srgbClr val="FF0000"/>
                </a:solidFill>
              </a:rPr>
              <a:t> 0,5</a:t>
            </a:r>
            <a:r>
              <a:rPr lang="de-DE" dirty="0">
                <a:solidFill>
                  <a:schemeClr val="tx1"/>
                </a:solidFill>
              </a:rPr>
              <a:t> </a:t>
            </a:r>
            <a:r>
              <a:rPr lang="de-DE" baseline="30000" dirty="0">
                <a:solidFill>
                  <a:schemeClr val="tx1"/>
                </a:solidFill>
              </a:rPr>
              <a:t> </a:t>
            </a:r>
            <a:r>
              <a:rPr lang="de-DE" dirty="0">
                <a:solidFill>
                  <a:schemeClr val="tx1"/>
                </a:solidFill>
              </a:rPr>
              <a:t> ZPO</a:t>
            </a:r>
            <a:r>
              <a:rPr lang="de-DE" b="1" dirty="0">
                <a:solidFill>
                  <a:srgbClr val="FF0000"/>
                </a:solidFill>
              </a:rPr>
              <a:t> 0,5</a:t>
            </a:r>
            <a:r>
              <a:rPr lang="de-DE" dirty="0">
                <a:solidFill>
                  <a:schemeClr val="tx1"/>
                </a:solidFill>
              </a:rPr>
              <a:t>, 188</a:t>
            </a:r>
            <a:r>
              <a:rPr lang="de-DE" b="1" dirty="0">
                <a:solidFill>
                  <a:srgbClr val="FF0000"/>
                </a:solidFill>
              </a:rPr>
              <a:t> 0,5</a:t>
            </a:r>
            <a:r>
              <a:rPr lang="de-DE" dirty="0">
                <a:solidFill>
                  <a:schemeClr val="tx1"/>
                </a:solidFill>
              </a:rPr>
              <a:t> II </a:t>
            </a:r>
            <a:r>
              <a:rPr lang="de-DE" b="1" dirty="0">
                <a:solidFill>
                  <a:srgbClr val="FF0000"/>
                </a:solidFill>
              </a:rPr>
              <a:t>0,5</a:t>
            </a:r>
            <a:r>
              <a:rPr lang="de-DE" baseline="30000" dirty="0">
                <a:solidFill>
                  <a:schemeClr val="tx1"/>
                </a:solidFill>
              </a:rPr>
              <a:t> </a:t>
            </a:r>
            <a:r>
              <a:rPr lang="de-DE" dirty="0">
                <a:solidFill>
                  <a:schemeClr val="tx1"/>
                </a:solidFill>
              </a:rPr>
              <a:t>BGB </a:t>
            </a:r>
            <a:r>
              <a:rPr lang="de-DE" b="1" dirty="0">
                <a:solidFill>
                  <a:srgbClr val="FF0000"/>
                </a:solidFill>
              </a:rPr>
              <a:t>0,5</a:t>
            </a:r>
            <a:endParaRPr lang="de-DE" dirty="0">
              <a:solidFill>
                <a:schemeClr val="tx1"/>
              </a:solidFill>
            </a:endParaRPr>
          </a:p>
          <a:p>
            <a:r>
              <a:rPr lang="de-DE" baseline="30000" dirty="0">
                <a:solidFill>
                  <a:schemeClr val="tx1"/>
                </a:solidFill>
              </a:rPr>
              <a:t>		</a:t>
            </a:r>
            <a:r>
              <a:rPr lang="de-DE" b="1" dirty="0">
                <a:solidFill>
                  <a:schemeClr val="tx1"/>
                </a:solidFill>
              </a:rPr>
              <a:t>06.04.2024</a:t>
            </a:r>
            <a:r>
              <a:rPr lang="de-DE" b="1" dirty="0">
                <a:solidFill>
                  <a:srgbClr val="FF0000"/>
                </a:solidFill>
                <a:effectLst>
                  <a:outerShdw blurRad="38100" dist="38100" dir="2700000" algn="tl">
                    <a:srgbClr val="000000">
                      <a:alpha val="43137"/>
                    </a:srgbClr>
                  </a:outerShdw>
                </a:effectLst>
              </a:rPr>
              <a:t> 1</a:t>
            </a:r>
            <a:r>
              <a:rPr lang="de-DE" b="1" baseline="30000" dirty="0">
                <a:solidFill>
                  <a:schemeClr val="tx1"/>
                </a:solidFill>
              </a:rPr>
              <a:t> </a:t>
            </a:r>
            <a:r>
              <a:rPr lang="de-DE" b="1" dirty="0">
                <a:solidFill>
                  <a:schemeClr val="tx1"/>
                </a:solidFill>
              </a:rPr>
              <a:t>, 24:00 Uhr</a:t>
            </a:r>
            <a:r>
              <a:rPr lang="de-DE" b="1" dirty="0">
                <a:solidFill>
                  <a:srgbClr val="FF0000"/>
                </a:solidFill>
              </a:rPr>
              <a:t> 0,5</a:t>
            </a:r>
            <a:endParaRPr lang="de-DE" b="1" dirty="0">
              <a:solidFill>
                <a:schemeClr val="tx1"/>
              </a:solidFill>
            </a:endParaRPr>
          </a:p>
          <a:p>
            <a:r>
              <a:rPr lang="de-DE" b="1" dirty="0">
                <a:solidFill>
                  <a:schemeClr val="tx1"/>
                </a:solidFill>
              </a:rPr>
              <a:t>		</a:t>
            </a:r>
            <a:r>
              <a:rPr lang="de-DE" dirty="0">
                <a:solidFill>
                  <a:schemeClr val="tx1"/>
                </a:solidFill>
              </a:rPr>
              <a:t>aber am Wochenende-nächster Werktag</a:t>
            </a:r>
          </a:p>
          <a:p>
            <a:r>
              <a:rPr lang="de-DE" dirty="0">
                <a:solidFill>
                  <a:schemeClr val="tx1"/>
                </a:solidFill>
              </a:rPr>
              <a:t>		</a:t>
            </a:r>
            <a:r>
              <a:rPr lang="de-DE" b="1" dirty="0">
                <a:solidFill>
                  <a:schemeClr val="tx1"/>
                </a:solidFill>
              </a:rPr>
              <a:t>08.04.2024</a:t>
            </a:r>
            <a:r>
              <a:rPr lang="de-DE" b="1" dirty="0">
                <a:solidFill>
                  <a:srgbClr val="FF0000"/>
                </a:solidFill>
                <a:effectLst>
                  <a:outerShdw blurRad="38100" dist="38100" dir="2700000" algn="tl">
                    <a:srgbClr val="000000">
                      <a:alpha val="43137"/>
                    </a:srgbClr>
                  </a:outerShdw>
                </a:effectLst>
              </a:rPr>
              <a:t> 1</a:t>
            </a:r>
            <a:r>
              <a:rPr lang="de-DE" b="1" dirty="0">
                <a:solidFill>
                  <a:schemeClr val="tx1"/>
                </a:solidFill>
              </a:rPr>
              <a:t>, 24:00 Uhr</a:t>
            </a:r>
            <a:r>
              <a:rPr lang="de-DE" b="1" dirty="0">
                <a:solidFill>
                  <a:srgbClr val="FF0000"/>
                </a:solidFill>
              </a:rPr>
              <a:t> 0,5</a:t>
            </a:r>
            <a:r>
              <a:rPr lang="de-DE" dirty="0">
                <a:solidFill>
                  <a:schemeClr val="tx1"/>
                </a:solidFill>
              </a:rPr>
              <a:t>, § 222 </a:t>
            </a:r>
            <a:r>
              <a:rPr lang="de-DE" b="1" dirty="0">
                <a:solidFill>
                  <a:srgbClr val="FF0000"/>
                </a:solidFill>
              </a:rPr>
              <a:t>0,5 </a:t>
            </a:r>
            <a:r>
              <a:rPr lang="de-DE" dirty="0">
                <a:solidFill>
                  <a:schemeClr val="tx1"/>
                </a:solidFill>
              </a:rPr>
              <a:t>II</a:t>
            </a:r>
            <a:r>
              <a:rPr lang="de-DE" baseline="30000" dirty="0">
                <a:solidFill>
                  <a:schemeClr val="tx1"/>
                </a:solidFill>
              </a:rPr>
              <a:t> </a:t>
            </a:r>
            <a:r>
              <a:rPr lang="de-DE" b="1" dirty="0">
                <a:solidFill>
                  <a:srgbClr val="FF0000"/>
                </a:solidFill>
              </a:rPr>
              <a:t>0,5 </a:t>
            </a:r>
            <a:r>
              <a:rPr lang="de-DE" dirty="0">
                <a:solidFill>
                  <a:schemeClr val="tx1"/>
                </a:solidFill>
              </a:rPr>
              <a:t>ZPO </a:t>
            </a:r>
            <a:r>
              <a:rPr lang="de-DE" b="1" dirty="0">
                <a:solidFill>
                  <a:srgbClr val="FF0000"/>
                </a:solidFill>
              </a:rPr>
              <a:t>0,5</a:t>
            </a:r>
            <a:endParaRPr lang="de-DE" dirty="0">
              <a:solidFill>
                <a:schemeClr val="tx1"/>
              </a:solidFill>
            </a:endParaRPr>
          </a:p>
          <a:p>
            <a:r>
              <a:rPr lang="de-DE" baseline="30000" dirty="0">
                <a:solidFill>
                  <a:schemeClr val="tx1"/>
                </a:solidFill>
              </a:rPr>
              <a:t> </a:t>
            </a:r>
            <a:endParaRPr lang="de-DE" dirty="0">
              <a:solidFill>
                <a:schemeClr val="tx1"/>
              </a:solidFill>
            </a:endParaRPr>
          </a:p>
          <a:p>
            <a:r>
              <a:rPr lang="de-DE" b="1" dirty="0">
                <a:solidFill>
                  <a:schemeClr val="tx1"/>
                </a:solidFill>
              </a:rPr>
              <a:t>VA – Teilrechtskraft</a:t>
            </a:r>
            <a:r>
              <a:rPr lang="de-DE" b="1" dirty="0">
                <a:solidFill>
                  <a:srgbClr val="FF0000"/>
                </a:solidFill>
              </a:rPr>
              <a:t> 0,5 </a:t>
            </a:r>
            <a:r>
              <a:rPr lang="de-DE" b="1" dirty="0">
                <a:solidFill>
                  <a:schemeClr val="tx1"/>
                </a:solidFill>
              </a:rPr>
              <a:t>: 09.04.2024</a:t>
            </a:r>
            <a:r>
              <a:rPr lang="de-DE" b="1" dirty="0">
                <a:solidFill>
                  <a:srgbClr val="FF0000"/>
                </a:solidFill>
                <a:effectLst>
                  <a:outerShdw blurRad="38100" dist="38100" dir="2700000" algn="tl">
                    <a:srgbClr val="000000">
                      <a:alpha val="43137"/>
                    </a:srgbClr>
                  </a:outerShdw>
                </a:effectLst>
              </a:rPr>
              <a:t> 1</a:t>
            </a:r>
            <a:r>
              <a:rPr lang="de-DE" b="1" dirty="0">
                <a:solidFill>
                  <a:schemeClr val="tx1"/>
                </a:solidFill>
              </a:rPr>
              <a:t>, 0:00 Uhr</a:t>
            </a:r>
            <a:r>
              <a:rPr lang="de-DE" b="1" dirty="0">
                <a:solidFill>
                  <a:srgbClr val="FF0000"/>
                </a:solidFill>
              </a:rPr>
              <a:t> 0,5</a:t>
            </a:r>
            <a:endParaRPr lang="de-DE" b="1" dirty="0">
              <a:solidFill>
                <a:schemeClr val="tx1"/>
              </a:solidFill>
            </a:endParaRPr>
          </a:p>
          <a:p>
            <a:r>
              <a:rPr lang="de-DE" dirty="0">
                <a:solidFill>
                  <a:schemeClr val="tx1"/>
                </a:solidFill>
              </a:rPr>
              <a:t>		</a:t>
            </a:r>
          </a:p>
        </p:txBody>
      </p:sp>
    </p:spTree>
    <p:extLst>
      <p:ext uri="{BB962C8B-B14F-4D97-AF65-F5344CB8AC3E}">
        <p14:creationId xmlns:p14="http://schemas.microsoft.com/office/powerpoint/2010/main" val="409963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19276" y="3614611"/>
            <a:ext cx="6103248"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dirty="0">
                <a:solidFill>
                  <a:schemeClr val="tx1"/>
                </a:solidFill>
              </a:rPr>
              <a:t>	§§ 38 </a:t>
            </a:r>
            <a:r>
              <a:rPr lang="de-DE" sz="2800" b="1" dirty="0">
                <a:solidFill>
                  <a:srgbClr val="FF0000"/>
                </a:solidFill>
              </a:rPr>
              <a:t>0,5</a:t>
            </a:r>
            <a:r>
              <a:rPr lang="de-DE" sz="2800" dirty="0">
                <a:solidFill>
                  <a:schemeClr val="tx1"/>
                </a:solidFill>
              </a:rPr>
              <a:t>, 39</a:t>
            </a:r>
            <a:r>
              <a:rPr lang="de-DE" sz="2800" b="1" dirty="0">
                <a:solidFill>
                  <a:srgbClr val="FF0000"/>
                </a:solidFill>
              </a:rPr>
              <a:t> 0,5</a:t>
            </a:r>
            <a:r>
              <a:rPr lang="de-DE" sz="2800" dirty="0">
                <a:solidFill>
                  <a:schemeClr val="tx1"/>
                </a:solidFill>
              </a:rPr>
              <a:t>  </a:t>
            </a:r>
            <a:r>
              <a:rPr lang="de-DE" sz="2800" dirty="0" err="1">
                <a:solidFill>
                  <a:schemeClr val="tx1"/>
                </a:solidFill>
              </a:rPr>
              <a:t>FamFG</a:t>
            </a:r>
            <a:r>
              <a:rPr lang="de-DE" sz="2800" b="1" dirty="0">
                <a:solidFill>
                  <a:srgbClr val="FF0000"/>
                </a:solidFill>
              </a:rPr>
              <a:t> 0,5</a:t>
            </a:r>
            <a:endParaRPr lang="de-DE" sz="2800" dirty="0">
              <a:solidFill>
                <a:schemeClr val="tx1"/>
              </a:solidFill>
            </a:endParaRP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10) Nennen Sie die gesetzlichen Bestimmungen, die den Inhalt eines Beschlusses in Familiensachen definieren.						</a:t>
            </a:r>
            <a:r>
              <a:rPr lang="de-DE" sz="2000" i="1" dirty="0">
                <a:solidFill>
                  <a:schemeClr val="tx1"/>
                </a:solidFill>
              </a:rPr>
              <a:t>(1,5 Punkte)</a:t>
            </a:r>
            <a:endParaRPr lang="de-DE" sz="2000" dirty="0">
              <a:solidFill>
                <a:schemeClr val="tx1"/>
              </a:solidFill>
            </a:endParaRPr>
          </a:p>
        </p:txBody>
      </p:sp>
    </p:spTree>
    <p:extLst>
      <p:ext uri="{BB962C8B-B14F-4D97-AF65-F5344CB8AC3E}">
        <p14:creationId xmlns:p14="http://schemas.microsoft.com/office/powerpoint/2010/main" val="21076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428576" y="3429001"/>
            <a:ext cx="6482667" cy="3186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u="sng" dirty="0">
              <a:solidFill>
                <a:schemeClr val="tx1"/>
              </a:solidFill>
            </a:endParaRPr>
          </a:p>
          <a:p>
            <a:endParaRPr lang="de-DE" u="sng" dirty="0">
              <a:solidFill>
                <a:schemeClr val="tx1"/>
              </a:solidFill>
            </a:endParaRPr>
          </a:p>
          <a:p>
            <a:r>
              <a:rPr lang="de-DE" u="sng" dirty="0">
                <a:solidFill>
                  <a:schemeClr val="tx1"/>
                </a:solidFill>
              </a:rPr>
              <a:t>Datum</a:t>
            </a:r>
            <a:r>
              <a:rPr lang="de-DE" dirty="0">
                <a:solidFill>
                  <a:schemeClr val="tx1"/>
                </a:solidFill>
              </a:rPr>
              <a:t> der Übergabe des Beschlusses an die Geschäftsstelle </a:t>
            </a:r>
            <a:r>
              <a:rPr lang="de-DE" dirty="0">
                <a:solidFill>
                  <a:srgbClr val="FF0000"/>
                </a:solidFill>
              </a:rPr>
              <a:t>1</a:t>
            </a:r>
            <a:r>
              <a:rPr lang="de-DE" dirty="0">
                <a:solidFill>
                  <a:schemeClr val="tx1"/>
                </a:solidFill>
              </a:rPr>
              <a:t> oder der Bekanntgabe durch Verlese der Beschlussformel </a:t>
            </a:r>
            <a:r>
              <a:rPr lang="de-DE" dirty="0">
                <a:solidFill>
                  <a:srgbClr val="FF0000"/>
                </a:solidFill>
              </a:rPr>
              <a:t>1</a:t>
            </a:r>
            <a:r>
              <a:rPr lang="de-DE" dirty="0">
                <a:solidFill>
                  <a:schemeClr val="tx1"/>
                </a:solidFill>
              </a:rPr>
              <a:t>  </a:t>
            </a:r>
          </a:p>
          <a:p>
            <a:r>
              <a:rPr lang="de-DE" u="sng" dirty="0">
                <a:solidFill>
                  <a:schemeClr val="tx1"/>
                </a:solidFill>
              </a:rPr>
              <a:t>Vermerk</a:t>
            </a:r>
            <a:r>
              <a:rPr lang="de-DE" dirty="0">
                <a:solidFill>
                  <a:schemeClr val="tx1"/>
                </a:solidFill>
              </a:rPr>
              <a:t>  ist auf allen Entscheidungen </a:t>
            </a:r>
            <a:r>
              <a:rPr lang="de-DE" dirty="0">
                <a:solidFill>
                  <a:srgbClr val="FF0000"/>
                </a:solidFill>
              </a:rPr>
              <a:t>1</a:t>
            </a:r>
            <a:r>
              <a:rPr lang="de-DE" dirty="0">
                <a:solidFill>
                  <a:schemeClr val="tx1"/>
                </a:solidFill>
              </a:rPr>
              <a:t>, </a:t>
            </a:r>
          </a:p>
          <a:p>
            <a:r>
              <a:rPr lang="de-DE" dirty="0">
                <a:solidFill>
                  <a:schemeClr val="tx1"/>
                </a:solidFill>
              </a:rPr>
              <a:t>die den Verfahrensgegenstand ganz oder teilweise erledigen</a:t>
            </a:r>
          </a:p>
          <a:p>
            <a:r>
              <a:rPr lang="de-DE" dirty="0">
                <a:solidFill>
                  <a:schemeClr val="tx1"/>
                </a:solidFill>
              </a:rPr>
              <a:t>= Endentscheidungen</a:t>
            </a:r>
            <a:r>
              <a:rPr lang="de-DE" dirty="0">
                <a:solidFill>
                  <a:srgbClr val="FF0000"/>
                </a:solidFill>
              </a:rPr>
              <a:t>1</a:t>
            </a:r>
            <a:r>
              <a:rPr lang="de-DE" dirty="0">
                <a:solidFill>
                  <a:schemeClr val="tx1"/>
                </a:solidFill>
              </a:rPr>
              <a:t> anzubringen </a:t>
            </a:r>
          </a:p>
          <a:p>
            <a:r>
              <a:rPr lang="de-DE" u="sng" dirty="0">
                <a:solidFill>
                  <a:schemeClr val="tx1"/>
                </a:solidFill>
              </a:rPr>
              <a:t>Erlassvermerk mit Uhrzeit  </a:t>
            </a:r>
            <a:r>
              <a:rPr lang="de-DE" dirty="0">
                <a:solidFill>
                  <a:srgbClr val="FF0000"/>
                </a:solidFill>
              </a:rPr>
              <a:t>1</a:t>
            </a:r>
          </a:p>
          <a:p>
            <a:r>
              <a:rPr lang="de-DE" dirty="0">
                <a:solidFill>
                  <a:schemeClr val="tx1"/>
                </a:solidFill>
              </a:rPr>
              <a:t>Gewaltschutzverfahren </a:t>
            </a:r>
            <a:r>
              <a:rPr lang="de-DE" dirty="0">
                <a:solidFill>
                  <a:srgbClr val="FF0000"/>
                </a:solidFill>
              </a:rPr>
              <a:t>1</a:t>
            </a:r>
          </a:p>
          <a:p>
            <a:r>
              <a:rPr lang="de-DE" dirty="0">
                <a:solidFill>
                  <a:schemeClr val="tx1"/>
                </a:solidFill>
              </a:rPr>
              <a:t>Unterbringungssachen </a:t>
            </a:r>
            <a:r>
              <a:rPr lang="de-DE" dirty="0">
                <a:solidFill>
                  <a:srgbClr val="FF0000"/>
                </a:solidFill>
              </a:rPr>
              <a:t>1</a:t>
            </a:r>
            <a:r>
              <a:rPr lang="de-DE" dirty="0">
                <a:solidFill>
                  <a:schemeClr val="tx1"/>
                </a:solidFill>
              </a:rPr>
              <a:t> </a:t>
            </a:r>
          </a:p>
          <a:p>
            <a:endParaRPr lang="de-DE" dirty="0">
              <a:solidFill>
                <a:schemeClr val="tx1"/>
              </a:solidFill>
            </a:endParaRPr>
          </a:p>
          <a:p>
            <a:r>
              <a:rPr lang="de-DE" dirty="0">
                <a:solidFill>
                  <a:schemeClr val="tx1"/>
                </a:solidFill>
              </a:rPr>
              <a:t>§ 38 </a:t>
            </a:r>
            <a:r>
              <a:rPr lang="de-DE" dirty="0">
                <a:solidFill>
                  <a:srgbClr val="FF0000"/>
                </a:solidFill>
              </a:rPr>
              <a:t>0,5</a:t>
            </a:r>
            <a:r>
              <a:rPr lang="de-DE" dirty="0">
                <a:solidFill>
                  <a:schemeClr val="tx1"/>
                </a:solidFill>
              </a:rPr>
              <a:t> III </a:t>
            </a:r>
            <a:r>
              <a:rPr lang="de-DE" dirty="0">
                <a:solidFill>
                  <a:srgbClr val="FF0000"/>
                </a:solidFill>
              </a:rPr>
              <a:t>0,5 </a:t>
            </a:r>
            <a:r>
              <a:rPr lang="de-DE" dirty="0">
                <a:solidFill>
                  <a:schemeClr val="tx1"/>
                </a:solidFill>
              </a:rPr>
              <a:t> S. 3 </a:t>
            </a:r>
            <a:r>
              <a:rPr lang="de-DE" dirty="0">
                <a:solidFill>
                  <a:srgbClr val="FF0000"/>
                </a:solidFill>
              </a:rPr>
              <a:t>0,5 </a:t>
            </a:r>
            <a:r>
              <a:rPr lang="de-DE" dirty="0">
                <a:solidFill>
                  <a:schemeClr val="tx1"/>
                </a:solidFill>
              </a:rPr>
              <a:t> </a:t>
            </a:r>
            <a:r>
              <a:rPr lang="de-DE" dirty="0" err="1">
                <a:solidFill>
                  <a:schemeClr val="tx1"/>
                </a:solidFill>
              </a:rPr>
              <a:t>FamFG</a:t>
            </a:r>
            <a:r>
              <a:rPr lang="de-DE" dirty="0">
                <a:solidFill>
                  <a:schemeClr val="tx1"/>
                </a:solidFill>
              </a:rPr>
              <a:t> </a:t>
            </a:r>
            <a:r>
              <a:rPr lang="de-DE" dirty="0">
                <a:solidFill>
                  <a:srgbClr val="FF0000"/>
                </a:solidFill>
              </a:rPr>
              <a:t>0,5 </a:t>
            </a:r>
          </a:p>
          <a:p>
            <a:endParaRPr lang="de-DE" dirty="0">
              <a:solidFill>
                <a:schemeClr val="tx1"/>
              </a:solidFill>
            </a:endParaRPr>
          </a:p>
          <a:p>
            <a:r>
              <a:rPr lang="de-DE" dirty="0">
                <a:solidFill>
                  <a:schemeClr val="tx1"/>
                </a:solidFill>
              </a:rPr>
              <a:t> </a:t>
            </a:r>
          </a:p>
          <a:p>
            <a:r>
              <a:rPr lang="de-DE" dirty="0">
                <a:solidFill>
                  <a:schemeClr val="tx1"/>
                </a:solidFill>
              </a:rPr>
              <a:t> </a:t>
            </a: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95350" indent="-895350">
              <a:lnSpc>
                <a:spcPct val="107000"/>
              </a:lnSpc>
              <a:spcAft>
                <a:spcPts val="0"/>
              </a:spcAft>
            </a:pPr>
            <a:r>
              <a:rPr lang="de-DE" sz="2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Aufgabe 11)   Erläutern Sie den Erlassvermerk unter Nennung der gesetzlichen Bestimmungen!</a:t>
            </a:r>
            <a:endParaRPr lang="de-DE"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895350" indent="-895350">
              <a:lnSpc>
                <a:spcPct val="107000"/>
              </a:lnSpc>
              <a:spcAft>
                <a:spcPts val="0"/>
              </a:spcAft>
            </a:pPr>
            <a:r>
              <a:rPr lang="de-D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(9 Punkte)</a:t>
            </a:r>
            <a:endParaRPr lang="de-DE" sz="2000" dirty="0">
              <a:solidFill>
                <a:schemeClr val="tx1"/>
              </a:solidFill>
            </a:endParaRPr>
          </a:p>
        </p:txBody>
      </p:sp>
    </p:spTree>
    <p:extLst>
      <p:ext uri="{BB962C8B-B14F-4D97-AF65-F5344CB8AC3E}">
        <p14:creationId xmlns:p14="http://schemas.microsoft.com/office/powerpoint/2010/main" val="131088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428576" y="3429001"/>
            <a:ext cx="6482667" cy="2143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800" b="1" dirty="0">
                <a:solidFill>
                  <a:schemeClr val="tx1"/>
                </a:solidFill>
              </a:rPr>
              <a:t>§ 271</a:t>
            </a:r>
            <a:r>
              <a:rPr lang="de-DE" sz="2800" b="1" baseline="30000" dirty="0">
                <a:solidFill>
                  <a:srgbClr val="FF0000"/>
                </a:solidFill>
              </a:rPr>
              <a:t>0,5</a:t>
            </a:r>
            <a:r>
              <a:rPr lang="de-DE" sz="2800" b="1" dirty="0">
                <a:solidFill>
                  <a:schemeClr val="tx1"/>
                </a:solidFill>
              </a:rPr>
              <a:t> ZPO</a:t>
            </a:r>
            <a:r>
              <a:rPr lang="de-DE" sz="2800" b="1" baseline="30000" dirty="0">
                <a:solidFill>
                  <a:srgbClr val="FF0000"/>
                </a:solidFill>
              </a:rPr>
              <a:t>0,5</a:t>
            </a:r>
            <a:endParaRPr lang="de-DE" sz="2800" dirty="0">
              <a:solidFill>
                <a:srgbClr val="FF0000"/>
              </a:solidFill>
            </a:endParaRP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12) Nennen Sie die gesetzliche Bestimmung wonach die Antragsschrift in Familiensachen zuzustellen ist.								</a:t>
            </a:r>
            <a:r>
              <a:rPr lang="de-DE" sz="2000" b="1" i="1" dirty="0">
                <a:solidFill>
                  <a:schemeClr val="tx1"/>
                </a:solidFill>
              </a:rPr>
              <a:t> 									</a:t>
            </a:r>
            <a:r>
              <a:rPr lang="de-DE" sz="2000" i="1" dirty="0">
                <a:solidFill>
                  <a:schemeClr val="tx1"/>
                </a:solidFill>
              </a:rPr>
              <a:t>(1 Punkt)</a:t>
            </a:r>
            <a:endParaRPr lang="de-DE" sz="2000" dirty="0">
              <a:solidFill>
                <a:schemeClr val="tx1"/>
              </a:solidFill>
            </a:endParaRPr>
          </a:p>
        </p:txBody>
      </p:sp>
    </p:spTree>
    <p:extLst>
      <p:ext uri="{BB962C8B-B14F-4D97-AF65-F5344CB8AC3E}">
        <p14:creationId xmlns:p14="http://schemas.microsoft.com/office/powerpoint/2010/main" val="107392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5" y="1400175"/>
            <a:ext cx="10244138" cy="158409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1)</a:t>
            </a:r>
            <a:r>
              <a:rPr lang="de-DE" sz="2000" dirty="0">
                <a:solidFill>
                  <a:schemeClr val="tx1"/>
                </a:solidFill>
              </a:rPr>
              <a:t> </a:t>
            </a:r>
            <a:r>
              <a:rPr lang="de-DE" sz="2000" b="1" dirty="0">
                <a:solidFill>
                  <a:schemeClr val="tx1"/>
                </a:solidFill>
              </a:rPr>
              <a:t>Ansprüche zwischen miteinander verlobten oder ehemals verlobten Personen im Zusammenhang mit der Beendigung des Verlöbnisses sind als „sonstige Familiensachen“ definiert.  Welchem Bereich ordnen Sie eine solche Sache zu?</a:t>
            </a:r>
            <a:r>
              <a:rPr lang="de-DE" sz="2000" dirty="0">
                <a:solidFill>
                  <a:schemeClr val="tx1"/>
                </a:solidFill>
              </a:rPr>
              <a:t>		</a:t>
            </a:r>
            <a:r>
              <a:rPr lang="de-DE" sz="2000" i="1" dirty="0">
                <a:solidFill>
                  <a:schemeClr val="tx1"/>
                </a:solidFill>
              </a:rPr>
              <a:t>(2,5 Punkte)</a:t>
            </a:r>
            <a:endParaRPr lang="de-DE" sz="2000" dirty="0">
              <a:solidFill>
                <a:schemeClr val="tx1"/>
              </a:solidFill>
            </a:endParaRP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901142" y="4107543"/>
            <a:ext cx="3964115" cy="14619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b="1" dirty="0">
                <a:solidFill>
                  <a:schemeClr val="tx1"/>
                </a:solidFill>
              </a:rPr>
              <a:t>Familienstreitsache</a:t>
            </a:r>
            <a:r>
              <a:rPr lang="de-DE" sz="2400" b="1" baseline="30000" dirty="0">
                <a:solidFill>
                  <a:srgbClr val="FF0000"/>
                </a:solidFill>
              </a:rPr>
              <a:t>1</a:t>
            </a:r>
            <a:endParaRPr lang="de-DE" sz="2400" dirty="0">
              <a:solidFill>
                <a:srgbClr val="FF0000"/>
              </a:solidFill>
            </a:endParaRPr>
          </a:p>
          <a:p>
            <a:pPr lvl="0"/>
            <a:r>
              <a:rPr lang="de-DE" sz="2400" b="1" dirty="0">
                <a:solidFill>
                  <a:schemeClr val="tx1"/>
                </a:solidFill>
              </a:rPr>
              <a:t>§ 112</a:t>
            </a:r>
            <a:r>
              <a:rPr lang="de-DE" sz="2400" b="1" baseline="30000" dirty="0">
                <a:solidFill>
                  <a:srgbClr val="FF0000"/>
                </a:solidFill>
              </a:rPr>
              <a:t>0,5</a:t>
            </a:r>
            <a:r>
              <a:rPr lang="de-DE" sz="2400" b="1" dirty="0">
                <a:solidFill>
                  <a:schemeClr val="tx1"/>
                </a:solidFill>
              </a:rPr>
              <a:t> Nr.3</a:t>
            </a:r>
            <a:r>
              <a:rPr lang="de-DE" sz="2400" b="1" baseline="30000" dirty="0">
                <a:solidFill>
                  <a:srgbClr val="FF0000"/>
                </a:solidFill>
              </a:rPr>
              <a:t>0,5</a:t>
            </a:r>
            <a:r>
              <a:rPr lang="de-DE" sz="2400" b="1" dirty="0">
                <a:solidFill>
                  <a:schemeClr val="tx1"/>
                </a:solidFill>
              </a:rPr>
              <a:t> FamFG</a:t>
            </a:r>
            <a:r>
              <a:rPr lang="de-DE" sz="2400" b="1" baseline="30000" dirty="0">
                <a:solidFill>
                  <a:srgbClr val="FF0000"/>
                </a:solidFill>
              </a:rPr>
              <a:t>0,5</a:t>
            </a:r>
            <a:endParaRPr lang="de-DE" sz="2400" dirty="0">
              <a:solidFill>
                <a:srgbClr val="FF0000"/>
              </a:solidFill>
            </a:endParaRPr>
          </a:p>
        </p:txBody>
      </p:sp>
    </p:spTree>
    <p:extLst>
      <p:ext uri="{BB962C8B-B14F-4D97-AF65-F5344CB8AC3E}">
        <p14:creationId xmlns:p14="http://schemas.microsoft.com/office/powerpoint/2010/main" val="1831982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428576" y="3429001"/>
            <a:ext cx="7325024" cy="2143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Während der Ehe</a:t>
            </a:r>
            <a:r>
              <a:rPr lang="de-DE" sz="2400" baseline="30000" dirty="0">
                <a:solidFill>
                  <a:srgbClr val="FF0000"/>
                </a:solidFill>
              </a:rPr>
              <a:t>0,5</a:t>
            </a:r>
            <a:r>
              <a:rPr lang="de-DE" sz="2400" dirty="0">
                <a:solidFill>
                  <a:schemeClr val="tx1"/>
                </a:solidFill>
              </a:rPr>
              <a:t> werden alle erworbenen Vermögenswerte zusammen genommen</a:t>
            </a:r>
            <a:r>
              <a:rPr lang="de-DE" sz="2400" baseline="30000" dirty="0">
                <a:solidFill>
                  <a:srgbClr val="FF0000"/>
                </a:solidFill>
              </a:rPr>
              <a:t>2</a:t>
            </a:r>
            <a:r>
              <a:rPr lang="de-DE" sz="2400" dirty="0">
                <a:solidFill>
                  <a:schemeClr val="tx1"/>
                </a:solidFill>
              </a:rPr>
              <a:t>. Hierbei ist der jeweilige Beitrag zum Ehevermögen unerheblich</a:t>
            </a:r>
            <a:r>
              <a:rPr lang="de-DE" sz="2400" baseline="30000" dirty="0">
                <a:solidFill>
                  <a:srgbClr val="FF0000"/>
                </a:solidFill>
              </a:rPr>
              <a:t>1</a:t>
            </a:r>
            <a:r>
              <a:rPr lang="de-DE" sz="2400" dirty="0">
                <a:solidFill>
                  <a:schemeClr val="tx1"/>
                </a:solidFill>
              </a:rPr>
              <a:t>. Bei Scheidung werden die erworbenen Vermögenswerte hälftig auf die Eheleute aufgeteilt</a:t>
            </a:r>
            <a:r>
              <a:rPr lang="de-DE" sz="2400" baseline="30000" dirty="0">
                <a:solidFill>
                  <a:srgbClr val="FF0000"/>
                </a:solidFill>
              </a:rPr>
              <a:t>2</a:t>
            </a:r>
            <a:r>
              <a:rPr lang="de-DE" sz="2400" dirty="0">
                <a:solidFill>
                  <a:schemeClr val="tx1"/>
                </a:solidFill>
              </a:rPr>
              <a:t>.</a:t>
            </a: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solidFill>
                  <a:schemeClr val="tx1"/>
                </a:solidFill>
              </a:rPr>
              <a:t>Aufgabe 13) Erläutern Sie den Begriff „Zugewinngemeinschaft“. Was bedeutete es für das Vermögen der Eheleute während der Ehe und bei Ehescheidung.</a:t>
            </a:r>
            <a:endParaRPr lang="de-DE" sz="2000">
              <a:solidFill>
                <a:schemeClr val="tx1"/>
              </a:solidFill>
            </a:endParaRPr>
          </a:p>
          <a:p>
            <a:r>
              <a:rPr lang="de-DE" sz="2000" b="1">
                <a:solidFill>
                  <a:schemeClr val="tx1"/>
                </a:solidFill>
              </a:rPr>
              <a:t>	</a:t>
            </a:r>
            <a:r>
              <a:rPr lang="de-DE" sz="2000" b="1" u="sng">
                <a:solidFill>
                  <a:schemeClr val="tx1"/>
                </a:solidFill>
              </a:rPr>
              <a:t>Bitte antworten Sie hier in ganzen Sätzen!!!</a:t>
            </a:r>
            <a:r>
              <a:rPr lang="de-DE" sz="2000" b="1">
                <a:solidFill>
                  <a:schemeClr val="tx1"/>
                </a:solidFill>
              </a:rPr>
              <a:t>				</a:t>
            </a:r>
            <a:r>
              <a:rPr lang="de-DE" sz="2000" b="1" i="1">
                <a:solidFill>
                  <a:schemeClr val="tx1"/>
                </a:solidFill>
              </a:rPr>
              <a:t> </a:t>
            </a:r>
            <a:r>
              <a:rPr lang="de-DE" sz="2000" i="1">
                <a:solidFill>
                  <a:schemeClr val="tx1"/>
                </a:solidFill>
              </a:rPr>
              <a:t>(5,5 Punkte)</a:t>
            </a:r>
            <a:endParaRPr lang="de-DE" sz="2000">
              <a:solidFill>
                <a:schemeClr val="tx1"/>
              </a:solidFill>
            </a:endParaRPr>
          </a:p>
        </p:txBody>
      </p:sp>
    </p:spTree>
    <p:extLst>
      <p:ext uri="{BB962C8B-B14F-4D97-AF65-F5344CB8AC3E}">
        <p14:creationId xmlns:p14="http://schemas.microsoft.com/office/powerpoint/2010/main" val="3300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428576" y="3429001"/>
            <a:ext cx="7325024" cy="2143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dirty="0">
                <a:solidFill>
                  <a:schemeClr val="tx1"/>
                </a:solidFill>
              </a:rPr>
              <a:t>Unterhaltspflichtig ist nicht</a:t>
            </a:r>
            <a:r>
              <a:rPr lang="de-DE" sz="2400" baseline="30000" dirty="0">
                <a:solidFill>
                  <a:srgbClr val="FF0000"/>
                </a:solidFill>
              </a:rPr>
              <a:t>1</a:t>
            </a:r>
            <a:r>
              <a:rPr lang="de-DE" sz="2400" dirty="0">
                <a:solidFill>
                  <a:schemeClr val="tx1"/>
                </a:solidFill>
              </a:rPr>
              <a:t>, wer bei Berücksichtigung seiner sonstigen Verpflichtungen</a:t>
            </a:r>
            <a:r>
              <a:rPr lang="de-DE" sz="2400" baseline="30000" dirty="0">
                <a:solidFill>
                  <a:srgbClr val="FF0000"/>
                </a:solidFill>
              </a:rPr>
              <a:t>1</a:t>
            </a:r>
            <a:r>
              <a:rPr lang="de-DE" sz="2400" dirty="0">
                <a:solidFill>
                  <a:schemeClr val="tx1"/>
                </a:solidFill>
              </a:rPr>
              <a:t> außerstande ist</a:t>
            </a:r>
            <a:r>
              <a:rPr lang="de-DE" sz="2400" baseline="30000" dirty="0">
                <a:solidFill>
                  <a:srgbClr val="FF0000"/>
                </a:solidFill>
              </a:rPr>
              <a:t>1</a:t>
            </a:r>
            <a:r>
              <a:rPr lang="de-DE" sz="2400" dirty="0">
                <a:solidFill>
                  <a:schemeClr val="tx1"/>
                </a:solidFill>
              </a:rPr>
              <a:t>, ohne Gefährdung seines angemessenen Unterhalts</a:t>
            </a:r>
            <a:r>
              <a:rPr lang="de-DE" sz="2400" baseline="30000" dirty="0">
                <a:solidFill>
                  <a:srgbClr val="FF0000"/>
                </a:solidFill>
              </a:rPr>
              <a:t>1</a:t>
            </a:r>
            <a:r>
              <a:rPr lang="de-DE" sz="2400" dirty="0">
                <a:solidFill>
                  <a:schemeClr val="tx1"/>
                </a:solidFill>
              </a:rPr>
              <a:t>, Unterhalt zu zahlen</a:t>
            </a:r>
            <a:r>
              <a:rPr lang="de-DE" sz="2400" baseline="30000" dirty="0">
                <a:solidFill>
                  <a:srgbClr val="FF0000"/>
                </a:solidFill>
              </a:rPr>
              <a:t>1</a:t>
            </a:r>
            <a:r>
              <a:rPr lang="de-DE" sz="2400" dirty="0">
                <a:solidFill>
                  <a:schemeClr val="tx1"/>
                </a:solidFill>
              </a:rPr>
              <a:t>.</a:t>
            </a: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solidFill>
                  <a:schemeClr val="tx1"/>
                </a:solidFill>
              </a:rPr>
              <a:t>Aufgabe 14) Was bedeutet „nicht leistungsfähig“ im Zusammenhang mit Unterhaltszahlungen?	</a:t>
            </a:r>
            <a:r>
              <a:rPr lang="de-DE" sz="2000" b="1" u="sng">
                <a:solidFill>
                  <a:schemeClr val="tx1"/>
                </a:solidFill>
              </a:rPr>
              <a:t>Bitte antworten Sie hier in ganzen Sätzen!!!</a:t>
            </a:r>
            <a:r>
              <a:rPr lang="de-DE" sz="2000" b="1">
                <a:solidFill>
                  <a:schemeClr val="tx1"/>
                </a:solidFill>
              </a:rPr>
              <a:t>				</a:t>
            </a:r>
            <a:r>
              <a:rPr lang="de-DE" sz="2000" b="1" i="1">
                <a:solidFill>
                  <a:schemeClr val="tx1"/>
                </a:solidFill>
              </a:rPr>
              <a:t> </a:t>
            </a:r>
            <a:r>
              <a:rPr lang="de-DE" sz="2000" i="1">
                <a:solidFill>
                  <a:schemeClr val="tx1"/>
                </a:solidFill>
              </a:rPr>
              <a:t>(5  Punkte)</a:t>
            </a:r>
            <a:endParaRPr lang="de-DE" sz="2000">
              <a:solidFill>
                <a:schemeClr val="tx1"/>
              </a:solidFill>
            </a:endParaRPr>
          </a:p>
        </p:txBody>
      </p:sp>
    </p:spTree>
    <p:extLst>
      <p:ext uri="{BB962C8B-B14F-4D97-AF65-F5344CB8AC3E}">
        <p14:creationId xmlns:p14="http://schemas.microsoft.com/office/powerpoint/2010/main" val="353182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5" y="1059543"/>
            <a:ext cx="10244138" cy="119788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2) Welche Voraussetzungen müssen zur wirksamen Eheschließung vorliegen?</a:t>
            </a:r>
            <a:r>
              <a:rPr lang="de-DE" sz="2000" dirty="0">
                <a:solidFill>
                  <a:schemeClr val="tx1"/>
                </a:solidFill>
              </a:rPr>
              <a:t>																						</a:t>
            </a:r>
            <a:r>
              <a:rPr lang="de-DE" sz="2000" i="1" dirty="0">
                <a:solidFill>
                  <a:schemeClr val="tx1"/>
                </a:solidFill>
              </a:rPr>
              <a:t>(4 Punkte)</a:t>
            </a: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2901142" y="2984269"/>
            <a:ext cx="6018414" cy="25852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400" dirty="0">
                <a:solidFill>
                  <a:schemeClr val="tx1"/>
                </a:solidFill>
              </a:rPr>
              <a:t>Ehefähigkeit </a:t>
            </a:r>
            <a:r>
              <a:rPr lang="de-DE" sz="2400" dirty="0">
                <a:solidFill>
                  <a:srgbClr val="FF0000"/>
                </a:solidFill>
              </a:rPr>
              <a:t>1</a:t>
            </a:r>
            <a:endParaRPr lang="de-DE" sz="2400" dirty="0">
              <a:solidFill>
                <a:schemeClr val="tx1"/>
              </a:solidFill>
            </a:endParaRPr>
          </a:p>
          <a:p>
            <a:pPr marL="285750" indent="-285750">
              <a:buFont typeface="Arial" panose="020B0604020202020204" pitchFamily="34" charset="0"/>
              <a:buChar char="•"/>
            </a:pPr>
            <a:r>
              <a:rPr lang="de-DE" sz="2400" dirty="0">
                <a:solidFill>
                  <a:schemeClr val="tx1"/>
                </a:solidFill>
              </a:rPr>
              <a:t>Kein Eheverbot </a:t>
            </a:r>
            <a:r>
              <a:rPr lang="de-DE" sz="2400" dirty="0">
                <a:solidFill>
                  <a:srgbClr val="FF0000"/>
                </a:solidFill>
              </a:rPr>
              <a:t>1</a:t>
            </a:r>
          </a:p>
          <a:p>
            <a:pPr marL="285750" indent="-285750">
              <a:buFont typeface="Arial" panose="020B0604020202020204" pitchFamily="34" charset="0"/>
              <a:buChar char="•"/>
            </a:pPr>
            <a:r>
              <a:rPr lang="de-DE" sz="2400" dirty="0">
                <a:solidFill>
                  <a:schemeClr val="tx1"/>
                </a:solidFill>
              </a:rPr>
              <a:t>Keine Willensmängel </a:t>
            </a:r>
            <a:r>
              <a:rPr lang="de-DE" sz="2400" dirty="0">
                <a:solidFill>
                  <a:srgbClr val="FF0000"/>
                </a:solidFill>
              </a:rPr>
              <a:t>1</a:t>
            </a:r>
          </a:p>
          <a:p>
            <a:pPr marL="285750" indent="-285750">
              <a:buFont typeface="Arial" panose="020B0604020202020204" pitchFamily="34" charset="0"/>
              <a:buChar char="•"/>
            </a:pPr>
            <a:r>
              <a:rPr lang="de-DE" sz="2400" dirty="0">
                <a:solidFill>
                  <a:schemeClr val="tx1"/>
                </a:solidFill>
              </a:rPr>
              <a:t>Einhaltung der Form </a:t>
            </a:r>
            <a:r>
              <a:rPr lang="de-DE" sz="2400" dirty="0">
                <a:solidFill>
                  <a:srgbClr val="FF0000"/>
                </a:solidFill>
              </a:rPr>
              <a:t>1</a:t>
            </a:r>
            <a:endParaRPr lang="de-DE" sz="2400" dirty="0">
              <a:solidFill>
                <a:schemeClr val="tx1"/>
              </a:solidFill>
            </a:endParaRPr>
          </a:p>
        </p:txBody>
      </p:sp>
    </p:spTree>
    <p:extLst>
      <p:ext uri="{BB962C8B-B14F-4D97-AF65-F5344CB8AC3E}">
        <p14:creationId xmlns:p14="http://schemas.microsoft.com/office/powerpoint/2010/main" val="185794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5" y="1400175"/>
            <a:ext cx="10244138" cy="85725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3)</a:t>
            </a:r>
            <a:r>
              <a:rPr lang="de-DE" sz="2000" dirty="0">
                <a:solidFill>
                  <a:schemeClr val="tx1"/>
                </a:solidFill>
              </a:rPr>
              <a:t> 	</a:t>
            </a:r>
            <a:r>
              <a:rPr lang="de-DE" sz="20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Welche Untergliederung gibt es in Familiensachen. Nennen Sie je ein Beispiel!</a:t>
            </a:r>
            <a:r>
              <a:rPr lang="de-DE" sz="2000" dirty="0">
                <a:latin typeface="Calibri" panose="020F0502020204030204" pitchFamily="34" charset="0"/>
                <a:ea typeface="Calibri" panose="020F0502020204030204" pitchFamily="34" charset="0"/>
                <a:cs typeface="Times New Roman" panose="02020603050405020304" pitchFamily="18" charset="0"/>
              </a:rPr>
              <a:t>	</a:t>
            </a:r>
            <a:r>
              <a:rPr lang="de-DE" sz="2000" dirty="0">
                <a:solidFill>
                  <a:schemeClr val="tx1"/>
                </a:solidFill>
              </a:rPr>
              <a:t>	</a:t>
            </a:r>
            <a:r>
              <a:rPr lang="de-DE" sz="2000" i="1" dirty="0">
                <a:solidFill>
                  <a:schemeClr val="tx1"/>
                </a:solidFill>
              </a:rPr>
              <a:t>              								(6 Punkte)</a:t>
            </a: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171575" y="2886075"/>
            <a:ext cx="9203632" cy="31003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solidFill>
                  <a:schemeClr val="tx1"/>
                </a:solidFill>
              </a:rPr>
              <a:t>Ehesachen </a:t>
            </a:r>
            <a:r>
              <a:rPr lang="de-DE" sz="2400" dirty="0">
                <a:solidFill>
                  <a:srgbClr val="FF0000"/>
                </a:solidFill>
              </a:rPr>
              <a:t>1</a:t>
            </a:r>
            <a:r>
              <a:rPr lang="de-DE" sz="2400" dirty="0">
                <a:solidFill>
                  <a:schemeClr val="tx1"/>
                </a:solidFill>
              </a:rPr>
              <a:t>				                -  Scheidung </a:t>
            </a:r>
            <a:r>
              <a:rPr lang="de-DE" sz="2400" dirty="0">
                <a:solidFill>
                  <a:srgbClr val="FF0000"/>
                </a:solidFill>
              </a:rPr>
              <a:t>1 </a:t>
            </a:r>
          </a:p>
          <a:p>
            <a:pPr lvl="0"/>
            <a:r>
              <a:rPr lang="de-DE" sz="2400" dirty="0">
                <a:solidFill>
                  <a:schemeClr val="tx1"/>
                </a:solidFill>
              </a:rPr>
              <a:t>		</a:t>
            </a:r>
          </a:p>
          <a:p>
            <a:pPr lvl="0"/>
            <a:r>
              <a:rPr lang="de-DE" sz="2400" dirty="0">
                <a:solidFill>
                  <a:schemeClr val="tx1"/>
                </a:solidFill>
              </a:rPr>
              <a:t>Familienstreitsachen </a:t>
            </a:r>
            <a:r>
              <a:rPr lang="de-DE" sz="2400" dirty="0">
                <a:solidFill>
                  <a:srgbClr val="FF0000"/>
                </a:solidFill>
              </a:rPr>
              <a:t>1 </a:t>
            </a:r>
            <a:r>
              <a:rPr lang="de-DE" sz="2400" dirty="0">
                <a:solidFill>
                  <a:schemeClr val="tx1"/>
                </a:solidFill>
              </a:rPr>
              <a:t>	 		  -  Güterrecht </a:t>
            </a:r>
            <a:r>
              <a:rPr lang="de-DE" sz="2400" dirty="0">
                <a:solidFill>
                  <a:srgbClr val="FF0000"/>
                </a:solidFill>
              </a:rPr>
              <a:t>1</a:t>
            </a:r>
            <a:endParaRPr lang="de-DE" sz="2400" dirty="0">
              <a:solidFill>
                <a:schemeClr val="tx1"/>
              </a:solidFill>
            </a:endParaRPr>
          </a:p>
          <a:p>
            <a:pPr lvl="0"/>
            <a:endParaRPr lang="de-DE" sz="2400" dirty="0">
              <a:solidFill>
                <a:schemeClr val="tx1"/>
              </a:solidFill>
            </a:endParaRPr>
          </a:p>
          <a:p>
            <a:r>
              <a:rPr lang="de-DE" sz="2400" dirty="0">
                <a:solidFill>
                  <a:schemeClr val="tx1"/>
                </a:solidFill>
              </a:rPr>
              <a:t>Angelegenheiten der </a:t>
            </a:r>
            <a:r>
              <a:rPr lang="de-DE" sz="2400" dirty="0" err="1">
                <a:solidFill>
                  <a:schemeClr val="tx1"/>
                </a:solidFill>
              </a:rPr>
              <a:t>freiw</a:t>
            </a:r>
            <a:r>
              <a:rPr lang="de-DE" sz="2400" dirty="0">
                <a:solidFill>
                  <a:schemeClr val="tx1"/>
                </a:solidFill>
              </a:rPr>
              <a:t>. Gerichtsbarkeit</a:t>
            </a:r>
            <a:r>
              <a:rPr lang="de-DE" sz="2400" dirty="0">
                <a:solidFill>
                  <a:srgbClr val="FF0000"/>
                </a:solidFill>
              </a:rPr>
              <a:t> 1</a:t>
            </a:r>
            <a:r>
              <a:rPr lang="de-DE" sz="2400" dirty="0">
                <a:solidFill>
                  <a:schemeClr val="tx1"/>
                </a:solidFill>
              </a:rPr>
              <a:t>  -  Umgangsregelung </a:t>
            </a:r>
            <a:r>
              <a:rPr lang="de-DE" sz="2400" dirty="0">
                <a:solidFill>
                  <a:srgbClr val="FF0000"/>
                </a:solidFill>
              </a:rPr>
              <a:t>1</a:t>
            </a:r>
            <a:endParaRPr lang="de-DE" sz="2400" dirty="0">
              <a:solidFill>
                <a:schemeClr val="tx1"/>
              </a:solidFill>
            </a:endParaRPr>
          </a:p>
          <a:p>
            <a:r>
              <a:rPr lang="de-DE" sz="2400" b="1" dirty="0">
                <a:solidFill>
                  <a:schemeClr val="tx1"/>
                </a:solidFill>
              </a:rPr>
              <a:t>	</a:t>
            </a:r>
            <a:endParaRPr lang="de-DE" sz="2400" dirty="0">
              <a:solidFill>
                <a:schemeClr val="tx1"/>
              </a:solidFill>
            </a:endParaRPr>
          </a:p>
        </p:txBody>
      </p:sp>
    </p:spTree>
    <p:extLst>
      <p:ext uri="{BB962C8B-B14F-4D97-AF65-F5344CB8AC3E}">
        <p14:creationId xmlns:p14="http://schemas.microsoft.com/office/powerpoint/2010/main" val="25891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4" y="928687"/>
            <a:ext cx="10244138" cy="13001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4)</a:t>
            </a:r>
            <a:r>
              <a:rPr lang="de-DE" sz="2000" dirty="0">
                <a:solidFill>
                  <a:schemeClr val="tx1"/>
                </a:solidFill>
              </a:rPr>
              <a:t> </a:t>
            </a:r>
            <a:r>
              <a:rPr lang="de-DE" sz="2000" b="1" dirty="0">
                <a:solidFill>
                  <a:schemeClr val="tx1"/>
                </a:solidFill>
              </a:rPr>
              <a:t>Wann ist man ehemündig? Nennen Sie die gesetzliche Bestimmung.											</a:t>
            </a:r>
            <a:r>
              <a:rPr lang="de-DE" sz="2000" i="1" dirty="0">
                <a:solidFill>
                  <a:schemeClr val="tx1"/>
                </a:solidFill>
              </a:rPr>
              <a:t>(3 Punkte)</a:t>
            </a:r>
            <a:endParaRPr lang="de-DE" sz="2000" dirty="0">
              <a:solidFill>
                <a:schemeClr val="tx1"/>
              </a:solidFill>
            </a:endParaRPr>
          </a:p>
          <a:p>
            <a:r>
              <a:rPr lang="de-DE" sz="2000" dirty="0">
                <a:solidFill>
                  <a:schemeClr val="tx1"/>
                </a:solidFill>
              </a:rPr>
              <a:t> </a:t>
            </a:r>
          </a:p>
          <a:p>
            <a:pPr lvl="0"/>
            <a:r>
              <a:rPr lang="de-DE" sz="2000" dirty="0">
                <a:solidFill>
                  <a:schemeClr val="tx1"/>
                </a:solidFill>
              </a:rPr>
              <a:t>	</a:t>
            </a: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75858" y="2386012"/>
            <a:ext cx="8036719" cy="31003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b="1" dirty="0">
                <a:solidFill>
                  <a:schemeClr val="tx1"/>
                </a:solidFill>
                <a:latin typeface="Calibri" panose="020F0502020204030204" pitchFamily="34" charset="0"/>
                <a:cs typeface="Calibri" panose="020F0502020204030204" pitchFamily="34" charset="0"/>
              </a:rPr>
              <a:t>mit Volljährigkeit </a:t>
            </a:r>
            <a:r>
              <a:rPr lang="de-DE" sz="2400" b="1" dirty="0">
                <a:solidFill>
                  <a:srgbClr val="FF0000"/>
                </a:solidFill>
                <a:latin typeface="Calibri" panose="020F0502020204030204" pitchFamily="34" charset="0"/>
                <a:cs typeface="Calibri" panose="020F0502020204030204" pitchFamily="34" charset="0"/>
              </a:rPr>
              <a:t>1</a:t>
            </a:r>
          </a:p>
          <a:p>
            <a:pPr lvl="0"/>
            <a:endParaRPr lang="de-DE" sz="2400" b="1" dirty="0">
              <a:solidFill>
                <a:srgbClr val="FF0000"/>
              </a:solidFill>
              <a:latin typeface="Calibri" panose="020F0502020204030204" pitchFamily="34" charset="0"/>
              <a:cs typeface="Calibri" panose="020F0502020204030204" pitchFamily="34" charset="0"/>
            </a:endParaRPr>
          </a:p>
          <a:p>
            <a:r>
              <a:rPr lang="de-DE" sz="2400" b="1" dirty="0">
                <a:solidFill>
                  <a:schemeClr val="tx1"/>
                </a:solidFill>
                <a:cs typeface="MV Boli" panose="02000500030200090000" pitchFamily="2" charset="0"/>
              </a:rPr>
              <a:t>§ 1303  </a:t>
            </a:r>
            <a:r>
              <a:rPr lang="de-DE" sz="2400" b="1" dirty="0">
                <a:solidFill>
                  <a:srgbClr val="FF0000"/>
                </a:solidFill>
                <a:cs typeface="MV Boli" panose="02000500030200090000" pitchFamily="2" charset="0"/>
              </a:rPr>
              <a:t>0,5</a:t>
            </a:r>
            <a:r>
              <a:rPr lang="de-DE" sz="2400" b="1" dirty="0">
                <a:solidFill>
                  <a:schemeClr val="tx1"/>
                </a:solidFill>
                <a:cs typeface="MV Boli" panose="02000500030200090000" pitchFamily="2" charset="0"/>
              </a:rPr>
              <a:t> S.1  </a:t>
            </a:r>
            <a:r>
              <a:rPr lang="de-DE" sz="2400" b="1" dirty="0">
                <a:solidFill>
                  <a:srgbClr val="FF0000"/>
                </a:solidFill>
                <a:cs typeface="MV Boli" panose="02000500030200090000" pitchFamily="2" charset="0"/>
              </a:rPr>
              <a:t>0,5</a:t>
            </a:r>
            <a:r>
              <a:rPr lang="de-DE" sz="2400" b="1" dirty="0">
                <a:solidFill>
                  <a:schemeClr val="tx1"/>
                </a:solidFill>
                <a:cs typeface="MV Boli" panose="02000500030200090000" pitchFamily="2" charset="0"/>
              </a:rPr>
              <a:t>,2  </a:t>
            </a:r>
            <a:r>
              <a:rPr lang="de-DE" sz="2400" b="1" dirty="0">
                <a:solidFill>
                  <a:srgbClr val="FF0000"/>
                </a:solidFill>
                <a:cs typeface="MV Boli" panose="02000500030200090000" pitchFamily="2" charset="0"/>
              </a:rPr>
              <a:t>0,5  </a:t>
            </a:r>
            <a:r>
              <a:rPr lang="de-DE" sz="2400" b="1" dirty="0">
                <a:solidFill>
                  <a:schemeClr val="tx1"/>
                </a:solidFill>
                <a:cs typeface="MV Boli" panose="02000500030200090000" pitchFamily="2" charset="0"/>
              </a:rPr>
              <a:t>BGB </a:t>
            </a:r>
            <a:r>
              <a:rPr lang="de-DE" sz="2400" b="1" dirty="0">
                <a:solidFill>
                  <a:srgbClr val="FF0000"/>
                </a:solidFill>
                <a:cs typeface="MV Boli" panose="02000500030200090000" pitchFamily="2" charset="0"/>
              </a:rPr>
              <a:t>0,5</a:t>
            </a:r>
            <a:endParaRPr lang="de-DE" sz="2400" b="1" dirty="0">
              <a:solidFill>
                <a:schemeClr val="tx1"/>
              </a:solidFill>
              <a:cs typeface="MV Boli" panose="02000500030200090000" pitchFamily="2" charset="0"/>
            </a:endParaRPr>
          </a:p>
          <a:p>
            <a:pPr lvl="0"/>
            <a:endParaRPr lang="de-DE" sz="24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3854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5)</a:t>
            </a:r>
            <a:r>
              <a:rPr lang="de-DE" sz="2000" dirty="0">
                <a:solidFill>
                  <a:schemeClr val="tx1"/>
                </a:solidFill>
              </a:rPr>
              <a:t> </a:t>
            </a:r>
            <a:r>
              <a:rPr lang="de-DE" sz="2000" b="1" dirty="0">
                <a:solidFill>
                  <a:schemeClr val="tx1"/>
                </a:solidFill>
              </a:rPr>
              <a:t>Nennen Sie die Familiengerichte in Berlin!</a:t>
            </a:r>
            <a:r>
              <a:rPr lang="de-DE" sz="2000" dirty="0"/>
              <a:t>			</a:t>
            </a:r>
            <a:r>
              <a:rPr lang="de-DE" sz="2000" i="1" dirty="0">
                <a:solidFill>
                  <a:schemeClr val="tx1"/>
                </a:solidFill>
              </a:rPr>
              <a:t>(4 Punkte)</a:t>
            </a:r>
            <a:endParaRPr lang="de-DE" sz="2000" dirty="0">
              <a:solidFill>
                <a:schemeClr val="tx1"/>
              </a:solidFill>
            </a:endParaRP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60921" y="3556001"/>
            <a:ext cx="9265444" cy="18875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solidFill>
                  <a:schemeClr val="tx1"/>
                </a:solidFill>
              </a:rPr>
              <a:t>AG Kreuzberg </a:t>
            </a:r>
            <a:r>
              <a:rPr lang="de-DE" sz="2400" dirty="0">
                <a:solidFill>
                  <a:srgbClr val="FF0000"/>
                </a:solidFill>
              </a:rPr>
              <a:t>1</a:t>
            </a:r>
          </a:p>
          <a:p>
            <a:r>
              <a:rPr lang="de-DE" sz="2400" dirty="0">
                <a:solidFill>
                  <a:schemeClr val="tx1"/>
                </a:solidFill>
              </a:rPr>
              <a:t>AG Schöneberg </a:t>
            </a:r>
            <a:r>
              <a:rPr lang="de-DE" sz="2400" dirty="0">
                <a:solidFill>
                  <a:srgbClr val="FF0000"/>
                </a:solidFill>
              </a:rPr>
              <a:t>1</a:t>
            </a:r>
            <a:endParaRPr lang="de-DE" sz="2400" dirty="0">
              <a:solidFill>
                <a:schemeClr val="tx1"/>
              </a:solidFill>
            </a:endParaRPr>
          </a:p>
          <a:p>
            <a:r>
              <a:rPr lang="de-DE" sz="2400" dirty="0">
                <a:solidFill>
                  <a:schemeClr val="tx1"/>
                </a:solidFill>
              </a:rPr>
              <a:t>AG Pankow </a:t>
            </a:r>
            <a:r>
              <a:rPr lang="de-DE" sz="2400" dirty="0">
                <a:solidFill>
                  <a:srgbClr val="FF0000"/>
                </a:solidFill>
              </a:rPr>
              <a:t>1</a:t>
            </a:r>
            <a:endParaRPr lang="de-DE" sz="2400" dirty="0">
              <a:solidFill>
                <a:schemeClr val="tx1"/>
              </a:solidFill>
            </a:endParaRPr>
          </a:p>
          <a:p>
            <a:r>
              <a:rPr lang="de-DE" sz="2400" dirty="0">
                <a:solidFill>
                  <a:schemeClr val="tx1"/>
                </a:solidFill>
              </a:rPr>
              <a:t>AG Köpenick </a:t>
            </a:r>
            <a:r>
              <a:rPr lang="de-DE" sz="2400" dirty="0">
                <a:solidFill>
                  <a:srgbClr val="FF0000"/>
                </a:solidFill>
              </a:rPr>
              <a:t>1</a:t>
            </a:r>
          </a:p>
          <a:p>
            <a:pPr lvl="0"/>
            <a:endParaRPr lang="de-DE" sz="2400" dirty="0">
              <a:solidFill>
                <a:schemeClr val="tx1"/>
              </a:solidFill>
            </a:endParaRPr>
          </a:p>
        </p:txBody>
      </p:sp>
    </p:spTree>
    <p:extLst>
      <p:ext uri="{BB962C8B-B14F-4D97-AF65-F5344CB8AC3E}">
        <p14:creationId xmlns:p14="http://schemas.microsoft.com/office/powerpoint/2010/main" val="266295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Aufgabe 6) Wann werden die folgenden Beschlüsse wirksam. Nennen Sie die</a:t>
            </a:r>
          </a:p>
          <a:p>
            <a:r>
              <a:rPr lang="de-DE" sz="2000" b="1" dirty="0">
                <a:solidFill>
                  <a:schemeClr val="tx1"/>
                </a:solidFill>
              </a:rPr>
              <a:t>                     entsprechenden gesetzlichen Bestimmungen. </a:t>
            </a:r>
            <a:r>
              <a:rPr lang="de-DE" sz="2000" dirty="0">
                <a:solidFill>
                  <a:schemeClr val="tx1"/>
                </a:solidFill>
              </a:rPr>
              <a:t>			</a:t>
            </a:r>
            <a:r>
              <a:rPr lang="de-DE" sz="2000" i="1" dirty="0">
                <a:solidFill>
                  <a:schemeClr val="tx1"/>
                </a:solidFill>
              </a:rPr>
              <a:t>(10,5 Punkte)</a:t>
            </a:r>
            <a:endParaRPr lang="de-DE" sz="2000" dirty="0">
              <a:solidFill>
                <a:schemeClr val="tx1"/>
              </a:solidFill>
            </a:endParaRPr>
          </a:p>
          <a:p>
            <a:r>
              <a:rPr lang="de-DE" sz="2000" i="1" dirty="0">
                <a:solidFill>
                  <a:schemeClr val="tx1"/>
                </a:solidFill>
              </a:rPr>
              <a:t> </a:t>
            </a:r>
            <a:r>
              <a:rPr lang="de-DE" sz="2000" b="1" dirty="0">
                <a:solidFill>
                  <a:schemeClr val="tx1"/>
                </a:solidFill>
              </a:rPr>
              <a:t>a) Ehesachen</a:t>
            </a:r>
            <a:endParaRPr lang="de-DE" sz="2000" b="1" u="sng" dirty="0">
              <a:solidFill>
                <a:schemeClr val="tx1"/>
              </a:solidFill>
            </a:endParaRPr>
          </a:p>
          <a:p>
            <a:pPr lvl="0"/>
            <a:r>
              <a:rPr lang="de-DE" sz="2000" b="1" dirty="0">
                <a:solidFill>
                  <a:schemeClr val="tx1"/>
                </a:solidFill>
              </a:rPr>
              <a:t> b) Familienstreitsachen</a:t>
            </a:r>
          </a:p>
          <a:p>
            <a:pPr lvl="0"/>
            <a:r>
              <a:rPr lang="de-DE" sz="2000" b="1" dirty="0">
                <a:solidFill>
                  <a:schemeClr val="tx1"/>
                </a:solidFill>
              </a:rPr>
              <a:t> c) Angelegenheiten der freiwilligen Gerichtsbarkeit</a:t>
            </a: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703784" y="3871913"/>
            <a:ext cx="9269016" cy="19431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solidFill>
                  <a:schemeClr val="tx1"/>
                </a:solidFill>
              </a:rPr>
              <a:t>Wirksamkeit mit Rechtskraft </a:t>
            </a:r>
            <a:r>
              <a:rPr lang="de-DE" sz="2400" dirty="0">
                <a:solidFill>
                  <a:srgbClr val="FF0000"/>
                </a:solidFill>
              </a:rPr>
              <a:t>1</a:t>
            </a:r>
            <a:r>
              <a:rPr lang="de-DE" sz="2400" dirty="0">
                <a:solidFill>
                  <a:schemeClr val="tx1"/>
                </a:solidFill>
              </a:rPr>
              <a:t> </a:t>
            </a:r>
            <a:r>
              <a:rPr lang="de-DE" sz="2400" baseline="30000" dirty="0">
                <a:solidFill>
                  <a:schemeClr val="tx1"/>
                </a:solidFill>
              </a:rPr>
              <a:t> </a:t>
            </a:r>
            <a:r>
              <a:rPr lang="de-DE" sz="2400" dirty="0">
                <a:solidFill>
                  <a:schemeClr val="tx1"/>
                </a:solidFill>
              </a:rPr>
              <a:t>§ 116 </a:t>
            </a:r>
            <a:r>
              <a:rPr lang="de-DE" sz="2400" dirty="0">
                <a:solidFill>
                  <a:srgbClr val="FF0000"/>
                </a:solidFill>
              </a:rPr>
              <a:t>0,5</a:t>
            </a:r>
            <a:r>
              <a:rPr lang="de-DE" sz="2400" dirty="0">
                <a:solidFill>
                  <a:schemeClr val="tx1"/>
                </a:solidFill>
              </a:rPr>
              <a:t> </a:t>
            </a:r>
            <a:r>
              <a:rPr lang="de-DE" sz="2400" baseline="30000" dirty="0">
                <a:solidFill>
                  <a:schemeClr val="tx1"/>
                </a:solidFill>
              </a:rPr>
              <a:t> </a:t>
            </a:r>
            <a:r>
              <a:rPr lang="de-DE" sz="2400" dirty="0">
                <a:solidFill>
                  <a:schemeClr val="tx1"/>
                </a:solidFill>
              </a:rPr>
              <a:t>II </a:t>
            </a:r>
            <a:r>
              <a:rPr lang="de-DE" sz="2400" dirty="0">
                <a:solidFill>
                  <a:srgbClr val="FF0000"/>
                </a:solidFill>
              </a:rPr>
              <a:t>0,5</a:t>
            </a:r>
            <a:r>
              <a:rPr lang="de-DE" sz="2400" dirty="0">
                <a:solidFill>
                  <a:schemeClr val="tx1"/>
                </a:solidFill>
              </a:rPr>
              <a:t> </a:t>
            </a:r>
            <a:r>
              <a:rPr lang="de-DE" sz="2400" dirty="0" err="1">
                <a:solidFill>
                  <a:schemeClr val="tx1"/>
                </a:solidFill>
              </a:rPr>
              <a:t>FamFG</a:t>
            </a:r>
            <a:r>
              <a:rPr lang="de-DE" sz="2400" dirty="0">
                <a:solidFill>
                  <a:schemeClr val="tx1"/>
                </a:solidFill>
              </a:rPr>
              <a:t> </a:t>
            </a:r>
            <a:r>
              <a:rPr lang="de-DE" sz="2400" dirty="0">
                <a:solidFill>
                  <a:srgbClr val="FF0000"/>
                </a:solidFill>
              </a:rPr>
              <a:t>0,5</a:t>
            </a:r>
            <a:r>
              <a:rPr lang="de-DE" sz="2400" dirty="0">
                <a:solidFill>
                  <a:schemeClr val="tx1"/>
                </a:solidFill>
              </a:rPr>
              <a:t> </a:t>
            </a:r>
          </a:p>
          <a:p>
            <a:pPr lvl="0"/>
            <a:r>
              <a:rPr lang="de-DE" sz="2400" dirty="0">
                <a:solidFill>
                  <a:schemeClr val="tx1"/>
                </a:solidFill>
              </a:rPr>
              <a:t>Wirksamkeit mit Rechtskraft </a:t>
            </a:r>
            <a:r>
              <a:rPr lang="de-DE" sz="2400" dirty="0">
                <a:solidFill>
                  <a:srgbClr val="FF0000"/>
                </a:solidFill>
              </a:rPr>
              <a:t>1</a:t>
            </a:r>
            <a:r>
              <a:rPr lang="de-DE" sz="2400" dirty="0">
                <a:solidFill>
                  <a:schemeClr val="tx1"/>
                </a:solidFill>
              </a:rPr>
              <a:t> </a:t>
            </a:r>
            <a:r>
              <a:rPr lang="de-DE" sz="2400" baseline="30000" dirty="0">
                <a:solidFill>
                  <a:schemeClr val="tx1"/>
                </a:solidFill>
              </a:rPr>
              <a:t> </a:t>
            </a:r>
            <a:r>
              <a:rPr lang="de-DE" sz="2400" dirty="0">
                <a:solidFill>
                  <a:schemeClr val="tx1"/>
                </a:solidFill>
              </a:rPr>
              <a:t>§ 116 </a:t>
            </a:r>
            <a:r>
              <a:rPr lang="de-DE" sz="2400" dirty="0">
                <a:solidFill>
                  <a:srgbClr val="FF0000"/>
                </a:solidFill>
              </a:rPr>
              <a:t>0,5</a:t>
            </a:r>
            <a:r>
              <a:rPr lang="de-DE" sz="2400" dirty="0">
                <a:solidFill>
                  <a:schemeClr val="tx1"/>
                </a:solidFill>
              </a:rPr>
              <a:t> </a:t>
            </a:r>
            <a:r>
              <a:rPr lang="de-DE" sz="2400" baseline="30000" dirty="0">
                <a:solidFill>
                  <a:schemeClr val="tx1"/>
                </a:solidFill>
              </a:rPr>
              <a:t>  </a:t>
            </a:r>
            <a:r>
              <a:rPr lang="de-DE" sz="2400" dirty="0">
                <a:solidFill>
                  <a:schemeClr val="tx1"/>
                </a:solidFill>
              </a:rPr>
              <a:t>III </a:t>
            </a:r>
            <a:r>
              <a:rPr lang="de-DE" sz="2400" dirty="0">
                <a:solidFill>
                  <a:srgbClr val="FF0000"/>
                </a:solidFill>
              </a:rPr>
              <a:t>0,5</a:t>
            </a:r>
            <a:r>
              <a:rPr lang="de-DE" sz="2400" dirty="0">
                <a:solidFill>
                  <a:schemeClr val="tx1"/>
                </a:solidFill>
              </a:rPr>
              <a:t> </a:t>
            </a:r>
            <a:r>
              <a:rPr lang="de-DE" sz="2400" baseline="30000" dirty="0">
                <a:solidFill>
                  <a:schemeClr val="tx1"/>
                </a:solidFill>
              </a:rPr>
              <a:t> </a:t>
            </a:r>
            <a:r>
              <a:rPr lang="de-DE" sz="2400" dirty="0">
                <a:solidFill>
                  <a:schemeClr val="tx1"/>
                </a:solidFill>
              </a:rPr>
              <a:t> </a:t>
            </a:r>
            <a:r>
              <a:rPr lang="de-DE" sz="2400" dirty="0" err="1">
                <a:solidFill>
                  <a:schemeClr val="tx1"/>
                </a:solidFill>
              </a:rPr>
              <a:t>FamFG</a:t>
            </a:r>
            <a:r>
              <a:rPr lang="de-DE" sz="2400" dirty="0">
                <a:solidFill>
                  <a:schemeClr val="tx1"/>
                </a:solidFill>
              </a:rPr>
              <a:t> </a:t>
            </a:r>
            <a:r>
              <a:rPr lang="de-DE" sz="2400" dirty="0">
                <a:solidFill>
                  <a:srgbClr val="FF0000"/>
                </a:solidFill>
              </a:rPr>
              <a:t>0,5</a:t>
            </a:r>
          </a:p>
          <a:p>
            <a:pPr lvl="0"/>
            <a:r>
              <a:rPr lang="de-DE" sz="2400" dirty="0">
                <a:solidFill>
                  <a:schemeClr val="tx1"/>
                </a:solidFill>
              </a:rPr>
              <a:t>Mit Bekanntgabe </a:t>
            </a:r>
            <a:r>
              <a:rPr lang="de-DE" sz="2400" dirty="0">
                <a:solidFill>
                  <a:srgbClr val="FF0000"/>
                </a:solidFill>
              </a:rPr>
              <a:t>1</a:t>
            </a:r>
            <a:r>
              <a:rPr lang="de-DE" sz="2400" dirty="0">
                <a:solidFill>
                  <a:schemeClr val="tx1"/>
                </a:solidFill>
              </a:rPr>
              <a:t>, Rechtskraft </a:t>
            </a:r>
            <a:r>
              <a:rPr lang="de-DE" sz="2400" dirty="0">
                <a:solidFill>
                  <a:srgbClr val="FF0000"/>
                </a:solidFill>
              </a:rPr>
              <a:t>1</a:t>
            </a:r>
            <a:r>
              <a:rPr lang="de-DE" sz="2400" dirty="0">
                <a:solidFill>
                  <a:schemeClr val="tx1"/>
                </a:solidFill>
              </a:rPr>
              <a:t> oder sofortige Wirksamkeit </a:t>
            </a:r>
            <a:r>
              <a:rPr lang="de-DE" sz="2400" dirty="0">
                <a:solidFill>
                  <a:srgbClr val="FF0000"/>
                </a:solidFill>
              </a:rPr>
              <a:t>1</a:t>
            </a:r>
            <a:r>
              <a:rPr lang="de-DE" sz="2400" dirty="0">
                <a:solidFill>
                  <a:schemeClr val="tx1"/>
                </a:solidFill>
              </a:rPr>
              <a:t> </a:t>
            </a:r>
          </a:p>
          <a:p>
            <a:r>
              <a:rPr lang="de-DE" sz="2400" dirty="0">
                <a:solidFill>
                  <a:schemeClr val="tx1"/>
                </a:solidFill>
              </a:rPr>
              <a:t>          § 40</a:t>
            </a:r>
            <a:r>
              <a:rPr lang="de-DE" sz="2400" dirty="0">
                <a:solidFill>
                  <a:srgbClr val="FF0000"/>
                </a:solidFill>
              </a:rPr>
              <a:t> 0,5 </a:t>
            </a:r>
            <a:r>
              <a:rPr lang="de-DE" sz="2400" dirty="0">
                <a:solidFill>
                  <a:schemeClr val="tx1"/>
                </a:solidFill>
              </a:rPr>
              <a:t>I </a:t>
            </a:r>
            <a:r>
              <a:rPr lang="de-DE" sz="2400" dirty="0">
                <a:solidFill>
                  <a:srgbClr val="FF0000"/>
                </a:solidFill>
              </a:rPr>
              <a:t>0,5</a:t>
            </a:r>
            <a:r>
              <a:rPr lang="de-DE" sz="2400" dirty="0">
                <a:solidFill>
                  <a:schemeClr val="tx1"/>
                </a:solidFill>
              </a:rPr>
              <a:t> II </a:t>
            </a:r>
            <a:r>
              <a:rPr lang="de-DE" sz="2400" dirty="0">
                <a:solidFill>
                  <a:srgbClr val="FF0000"/>
                </a:solidFill>
              </a:rPr>
              <a:t>0,5</a:t>
            </a:r>
            <a:r>
              <a:rPr lang="de-DE" sz="2400" dirty="0">
                <a:solidFill>
                  <a:schemeClr val="tx1"/>
                </a:solidFill>
              </a:rPr>
              <a:t> III </a:t>
            </a:r>
            <a:r>
              <a:rPr lang="de-DE" sz="2400" dirty="0">
                <a:solidFill>
                  <a:srgbClr val="FF0000"/>
                </a:solidFill>
              </a:rPr>
              <a:t>0,5</a:t>
            </a:r>
            <a:r>
              <a:rPr lang="de-DE" sz="2400" dirty="0">
                <a:solidFill>
                  <a:schemeClr val="tx1"/>
                </a:solidFill>
              </a:rPr>
              <a:t>  </a:t>
            </a:r>
            <a:r>
              <a:rPr lang="de-DE" sz="2400" dirty="0" err="1">
                <a:solidFill>
                  <a:schemeClr val="tx1"/>
                </a:solidFill>
              </a:rPr>
              <a:t>FamFG</a:t>
            </a:r>
            <a:r>
              <a:rPr lang="de-DE" sz="2400" dirty="0">
                <a:solidFill>
                  <a:schemeClr val="tx1"/>
                </a:solidFill>
              </a:rPr>
              <a:t> </a:t>
            </a:r>
            <a:r>
              <a:rPr lang="de-DE" sz="2400" i="1" dirty="0">
                <a:solidFill>
                  <a:srgbClr val="FF0000"/>
                </a:solidFill>
              </a:rPr>
              <a:t>0,5</a:t>
            </a:r>
          </a:p>
        </p:txBody>
      </p:sp>
    </p:spTree>
    <p:extLst>
      <p:ext uri="{BB962C8B-B14F-4D97-AF65-F5344CB8AC3E}">
        <p14:creationId xmlns:p14="http://schemas.microsoft.com/office/powerpoint/2010/main" val="174148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7)</a:t>
            </a:r>
            <a:r>
              <a:rPr lang="de-DE" dirty="0">
                <a:solidFill>
                  <a:schemeClr val="tx1"/>
                </a:solidFill>
              </a:rPr>
              <a:t> </a:t>
            </a:r>
          </a:p>
          <a:p>
            <a:r>
              <a:rPr lang="de-DE" b="1" dirty="0">
                <a:solidFill>
                  <a:schemeClr val="tx1"/>
                </a:solidFill>
              </a:rPr>
              <a:t>Marlene und Fabian haben am 06.06.2008 die Ehe vor dem Standesamt Reinickendorf in Berlin geschlossen. Nach der Hochzeit ziehen sie in eine gemeinsame Wohnung in Berlin Kreuzberg. Am 22.09.2012 kommt der gemeinsame Sohn Erik zur Welt.</a:t>
            </a:r>
            <a:endParaRPr lang="de-DE" dirty="0">
              <a:solidFill>
                <a:schemeClr val="tx1"/>
              </a:solidFill>
            </a:endParaRPr>
          </a:p>
          <a:p>
            <a:r>
              <a:rPr lang="de-DE" b="1" dirty="0">
                <a:solidFill>
                  <a:schemeClr val="tx1"/>
                </a:solidFill>
              </a:rPr>
              <a:t>Die Eheleute leben sich auseinander und entfremden sich immer mehr, sodass Fabian, am 04.01.2023, allein in eine eigene Wohnung in Berlin-Pankow zieht. </a:t>
            </a:r>
            <a:endParaRPr lang="de-DE" dirty="0">
              <a:solidFill>
                <a:schemeClr val="tx1"/>
              </a:solidFill>
            </a:endParaRPr>
          </a:p>
        </p:txBody>
      </p:sp>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926098" y="4939263"/>
            <a:ext cx="9269016"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sachliche </a:t>
            </a:r>
            <a:r>
              <a:rPr lang="de-DE" sz="2000" baseline="30000" dirty="0">
                <a:solidFill>
                  <a:schemeClr val="tx1"/>
                </a:solidFill>
              </a:rPr>
              <a:t> </a:t>
            </a:r>
            <a:r>
              <a:rPr lang="de-DE" sz="2000" dirty="0">
                <a:solidFill>
                  <a:schemeClr val="tx1"/>
                </a:solidFill>
              </a:rPr>
              <a:t>Zuständigkeit</a:t>
            </a:r>
            <a:r>
              <a:rPr lang="de-DE" sz="2000" dirty="0">
                <a:solidFill>
                  <a:srgbClr val="FF0000"/>
                </a:solidFill>
              </a:rPr>
              <a:t> 1 </a:t>
            </a:r>
            <a:r>
              <a:rPr lang="de-DE" sz="2000" dirty="0">
                <a:solidFill>
                  <a:schemeClr val="tx1"/>
                </a:solidFill>
              </a:rPr>
              <a:t>: AG </a:t>
            </a:r>
            <a:r>
              <a:rPr lang="de-DE" sz="2000" dirty="0">
                <a:solidFill>
                  <a:srgbClr val="FF0000"/>
                </a:solidFill>
              </a:rPr>
              <a:t>1</a:t>
            </a:r>
            <a:r>
              <a:rPr lang="de-DE" sz="2000" baseline="30000" dirty="0">
                <a:solidFill>
                  <a:schemeClr val="tx1"/>
                </a:solidFill>
              </a:rPr>
              <a:t>   </a:t>
            </a:r>
            <a:r>
              <a:rPr lang="de-DE" sz="2000" dirty="0">
                <a:solidFill>
                  <a:schemeClr val="tx1"/>
                </a:solidFill>
              </a:rPr>
              <a:t>§§ 23a </a:t>
            </a:r>
            <a:r>
              <a:rPr lang="de-DE" sz="2000" dirty="0">
                <a:solidFill>
                  <a:srgbClr val="FF0000"/>
                </a:solidFill>
                <a:cs typeface="MV Boli" panose="02000500030200090000" pitchFamily="2" charset="0"/>
              </a:rPr>
              <a:t>0,5 </a:t>
            </a:r>
            <a:r>
              <a:rPr lang="de-DE" sz="2000" dirty="0">
                <a:solidFill>
                  <a:schemeClr val="tx1"/>
                </a:solidFill>
              </a:rPr>
              <a:t> I  </a:t>
            </a:r>
            <a:r>
              <a:rPr lang="de-DE" sz="2000" dirty="0">
                <a:solidFill>
                  <a:srgbClr val="FF0000"/>
                </a:solidFill>
                <a:cs typeface="MV Boli" panose="02000500030200090000" pitchFamily="2" charset="0"/>
              </a:rPr>
              <a:t>0,5 </a:t>
            </a:r>
            <a:r>
              <a:rPr lang="de-DE" sz="2000" dirty="0">
                <a:solidFill>
                  <a:schemeClr val="tx1"/>
                </a:solidFill>
              </a:rPr>
              <a:t> Nr. 1 </a:t>
            </a:r>
            <a:r>
              <a:rPr lang="de-DE" sz="2000" dirty="0">
                <a:solidFill>
                  <a:srgbClr val="FF0000"/>
                </a:solidFill>
                <a:cs typeface="MV Boli" panose="02000500030200090000" pitchFamily="2" charset="0"/>
              </a:rPr>
              <a:t>0,5 </a:t>
            </a:r>
            <a:r>
              <a:rPr lang="de-DE" sz="2000" dirty="0">
                <a:solidFill>
                  <a:schemeClr val="tx1"/>
                </a:solidFill>
              </a:rPr>
              <a:t> 23b </a:t>
            </a:r>
            <a:r>
              <a:rPr lang="de-DE" sz="2000" dirty="0">
                <a:solidFill>
                  <a:srgbClr val="FF0000"/>
                </a:solidFill>
                <a:cs typeface="MV Boli" panose="02000500030200090000" pitchFamily="2" charset="0"/>
              </a:rPr>
              <a:t>0,5 </a:t>
            </a:r>
            <a:r>
              <a:rPr lang="de-DE" sz="2000" baseline="30000" dirty="0">
                <a:solidFill>
                  <a:schemeClr val="tx1"/>
                </a:solidFill>
              </a:rPr>
              <a:t> </a:t>
            </a:r>
            <a:r>
              <a:rPr lang="de-DE" sz="2000" dirty="0">
                <a:solidFill>
                  <a:schemeClr val="tx1"/>
                </a:solidFill>
              </a:rPr>
              <a:t>GVG </a:t>
            </a:r>
            <a:r>
              <a:rPr lang="de-DE" sz="2000" dirty="0">
                <a:solidFill>
                  <a:srgbClr val="FF0000"/>
                </a:solidFill>
                <a:cs typeface="MV Boli" panose="02000500030200090000" pitchFamily="2" charset="0"/>
              </a:rPr>
              <a:t>0,5</a:t>
            </a:r>
            <a:r>
              <a:rPr lang="de-DE" sz="2000" dirty="0">
                <a:solidFill>
                  <a:schemeClr val="tx1"/>
                </a:solidFill>
              </a:rPr>
              <a:t> </a:t>
            </a:r>
            <a:endParaRPr lang="de-DE" sz="2000" baseline="30000" dirty="0">
              <a:solidFill>
                <a:schemeClr val="tx1"/>
              </a:solidFill>
            </a:endParaRPr>
          </a:p>
          <a:p>
            <a:endParaRPr lang="de-DE" sz="2000" dirty="0">
              <a:solidFill>
                <a:schemeClr val="tx1"/>
              </a:solidFill>
            </a:endParaRPr>
          </a:p>
          <a:p>
            <a:r>
              <a:rPr lang="de-DE" sz="2000" dirty="0">
                <a:solidFill>
                  <a:schemeClr val="tx1"/>
                </a:solidFill>
              </a:rPr>
              <a:t>örtliche Zuständigkeit</a:t>
            </a:r>
            <a:r>
              <a:rPr lang="de-DE" sz="2000" dirty="0">
                <a:solidFill>
                  <a:srgbClr val="FF0000"/>
                </a:solidFill>
              </a:rPr>
              <a:t> 1 </a:t>
            </a:r>
            <a:r>
              <a:rPr lang="de-DE" sz="2000" dirty="0">
                <a:solidFill>
                  <a:schemeClr val="tx1"/>
                </a:solidFill>
              </a:rPr>
              <a:t>: AG Kreuzberg </a:t>
            </a:r>
            <a:r>
              <a:rPr lang="de-DE" sz="2000" dirty="0">
                <a:solidFill>
                  <a:srgbClr val="FF0000"/>
                </a:solidFill>
              </a:rPr>
              <a:t>1</a:t>
            </a:r>
            <a:r>
              <a:rPr lang="de-DE" sz="2000" dirty="0">
                <a:solidFill>
                  <a:schemeClr val="tx1"/>
                </a:solidFill>
              </a:rPr>
              <a:t>  § 122 </a:t>
            </a:r>
            <a:r>
              <a:rPr lang="de-DE" sz="2000" dirty="0">
                <a:solidFill>
                  <a:srgbClr val="FF0000"/>
                </a:solidFill>
                <a:cs typeface="MV Boli" panose="02000500030200090000" pitchFamily="2" charset="0"/>
              </a:rPr>
              <a:t>0,5 </a:t>
            </a:r>
            <a:r>
              <a:rPr lang="de-DE" sz="2000" baseline="30000" dirty="0">
                <a:solidFill>
                  <a:schemeClr val="tx1"/>
                </a:solidFill>
              </a:rPr>
              <a:t>  </a:t>
            </a:r>
            <a:r>
              <a:rPr lang="de-DE" sz="2000" dirty="0">
                <a:solidFill>
                  <a:schemeClr val="tx1"/>
                </a:solidFill>
              </a:rPr>
              <a:t>Nr. 1 </a:t>
            </a:r>
            <a:r>
              <a:rPr lang="de-DE" sz="2000" dirty="0">
                <a:solidFill>
                  <a:srgbClr val="FF0000"/>
                </a:solidFill>
                <a:cs typeface="MV Boli" panose="02000500030200090000" pitchFamily="2" charset="0"/>
              </a:rPr>
              <a:t>0,5</a:t>
            </a:r>
            <a:r>
              <a:rPr lang="de-DE" sz="2000" dirty="0">
                <a:solidFill>
                  <a:schemeClr val="tx1"/>
                </a:solidFill>
              </a:rPr>
              <a:t> </a:t>
            </a:r>
            <a:r>
              <a:rPr lang="de-DE" sz="2000" baseline="30000" dirty="0">
                <a:solidFill>
                  <a:schemeClr val="tx1"/>
                </a:solidFill>
              </a:rPr>
              <a:t> </a:t>
            </a:r>
            <a:r>
              <a:rPr lang="de-DE" sz="2000" dirty="0" err="1">
                <a:solidFill>
                  <a:schemeClr val="tx1"/>
                </a:solidFill>
              </a:rPr>
              <a:t>FamFG</a:t>
            </a:r>
            <a:r>
              <a:rPr lang="de-DE" sz="2000" dirty="0">
                <a:solidFill>
                  <a:schemeClr val="tx1"/>
                </a:solidFill>
              </a:rPr>
              <a:t> </a:t>
            </a:r>
            <a:r>
              <a:rPr lang="de-DE" sz="2000" dirty="0">
                <a:solidFill>
                  <a:srgbClr val="FF0000"/>
                </a:solidFill>
                <a:cs typeface="MV Boli" panose="02000500030200090000" pitchFamily="2" charset="0"/>
              </a:rPr>
              <a:t>0,5</a:t>
            </a:r>
            <a:endParaRPr lang="de-DE" sz="2000" baseline="30000" dirty="0">
              <a:solidFill>
                <a:schemeClr val="tx1"/>
              </a:solidFill>
            </a:endParaRPr>
          </a:p>
          <a:p>
            <a:r>
              <a:rPr lang="de-DE" sz="2000" dirty="0">
                <a:solidFill>
                  <a:schemeClr val="tx1"/>
                </a:solidFill>
              </a:rPr>
              <a:t> </a:t>
            </a:r>
          </a:p>
        </p:txBody>
      </p:sp>
      <p:sp>
        <p:nvSpPr>
          <p:cNvPr id="7" name="Rechteck 6"/>
          <p:cNvSpPr/>
          <p:nvPr/>
        </p:nvSpPr>
        <p:spPr>
          <a:xfrm>
            <a:off x="1171575" y="3228975"/>
            <a:ext cx="10244138" cy="357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0000"/>
                </a:solidFill>
                <a:effectLst>
                  <a:outerShdw blurRad="38100" dist="38100" dir="2700000" algn="tl">
                    <a:srgbClr val="000000">
                      <a:alpha val="43137"/>
                    </a:srgbClr>
                  </a:outerShdw>
                </a:effectLst>
              </a:rPr>
              <a:t>Am 10.02.2024 reicht Fabian einen Antrag auf Ehescheidung ein.</a:t>
            </a:r>
            <a:endParaRPr lang="de-DE" dirty="0">
              <a:solidFill>
                <a:srgbClr val="FF0000"/>
              </a:solidFill>
              <a:effectLst>
                <a:outerShdw blurRad="38100" dist="38100" dir="2700000" algn="tl">
                  <a:srgbClr val="000000">
                    <a:alpha val="43137"/>
                  </a:srgbClr>
                </a:outerShdw>
              </a:effectLst>
            </a:endParaRPr>
          </a:p>
        </p:txBody>
      </p:sp>
      <p:sp>
        <p:nvSpPr>
          <p:cNvPr id="8" name="Rechteck 7"/>
          <p:cNvSpPr/>
          <p:nvPr/>
        </p:nvSpPr>
        <p:spPr>
          <a:xfrm>
            <a:off x="1171574" y="3709620"/>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a)   Erläutern Sie die </a:t>
            </a:r>
            <a:r>
              <a:rPr lang="de-DE" b="1" dirty="0">
                <a:solidFill>
                  <a:srgbClr val="FF0000"/>
                </a:solidFill>
                <a:effectLst>
                  <a:outerShdw blurRad="38100" dist="38100" dir="2700000" algn="tl">
                    <a:srgbClr val="000000">
                      <a:alpha val="43137"/>
                    </a:srgbClr>
                  </a:outerShdw>
                </a:effectLst>
              </a:rPr>
              <a:t>sachliche</a:t>
            </a:r>
            <a:r>
              <a:rPr lang="de-DE" b="1" dirty="0">
                <a:solidFill>
                  <a:schemeClr val="accent4"/>
                </a:solidFill>
                <a:effectLst>
                  <a:outerShdw blurRad="38100" dist="38100" dir="2700000" algn="tl">
                    <a:srgbClr val="000000">
                      <a:alpha val="43137"/>
                    </a:srgbClr>
                  </a:outerShdw>
                </a:effectLst>
              </a:rPr>
              <a:t> </a:t>
            </a:r>
            <a:r>
              <a:rPr lang="de-DE" b="1" dirty="0">
                <a:solidFill>
                  <a:schemeClr val="tx1"/>
                </a:solidFill>
              </a:rPr>
              <a:t>und </a:t>
            </a:r>
            <a:r>
              <a:rPr lang="de-DE" b="1" dirty="0">
                <a:solidFill>
                  <a:srgbClr val="FF0000"/>
                </a:solidFill>
                <a:effectLst>
                  <a:outerShdw blurRad="38100" dist="38100" dir="2700000" algn="tl">
                    <a:srgbClr val="000000">
                      <a:alpha val="43137"/>
                    </a:srgbClr>
                  </a:outerShdw>
                </a:effectLst>
              </a:rPr>
              <a:t>örtliche</a:t>
            </a:r>
            <a:r>
              <a:rPr lang="de-DE" b="1" dirty="0">
                <a:solidFill>
                  <a:srgbClr val="FF0000"/>
                </a:solidFill>
              </a:rPr>
              <a:t> </a:t>
            </a:r>
            <a:r>
              <a:rPr lang="de-DE" b="1" dirty="0">
                <a:solidFill>
                  <a:schemeClr val="tx1"/>
                </a:solidFill>
              </a:rPr>
              <a:t>Zuständigkeit unter Nennung der </a:t>
            </a:r>
          </a:p>
          <a:p>
            <a:r>
              <a:rPr lang="de-DE" b="1" dirty="0">
                <a:solidFill>
                  <a:schemeClr val="tx1"/>
                </a:solidFill>
              </a:rPr>
              <a:t>       gesetzlichen Bestimmungen.						</a:t>
            </a:r>
            <a:r>
              <a:rPr lang="de-DE" b="1" i="1" dirty="0">
                <a:solidFill>
                  <a:schemeClr val="tx1"/>
                </a:solidFill>
              </a:rPr>
              <a:t>(8 Punkte)</a:t>
            </a:r>
            <a:endParaRPr lang="de-DE" b="1" dirty="0">
              <a:solidFill>
                <a:schemeClr val="tx1"/>
              </a:solidFill>
            </a:endParaRPr>
          </a:p>
        </p:txBody>
      </p:sp>
    </p:spTree>
    <p:extLst>
      <p:ext uri="{BB962C8B-B14F-4D97-AF65-F5344CB8AC3E}">
        <p14:creationId xmlns:p14="http://schemas.microsoft.com/office/powerpoint/2010/main" val="311188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314700" y="271462"/>
            <a:ext cx="5257800" cy="50006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Lösung – 1. Klausur Familienrecht</a:t>
            </a:r>
          </a:p>
        </p:txBody>
      </p:sp>
      <p:sp>
        <p:nvSpPr>
          <p:cNvPr id="4" name="Rechteck 3"/>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KG-Ref.AF Carus</a:t>
            </a:r>
          </a:p>
        </p:txBody>
      </p:sp>
      <p:sp>
        <p:nvSpPr>
          <p:cNvPr id="6" name="Rechteck 5"/>
          <p:cNvSpPr/>
          <p:nvPr/>
        </p:nvSpPr>
        <p:spPr>
          <a:xfrm>
            <a:off x="1659135" y="4761768"/>
            <a:ext cx="8827890" cy="15675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solidFill>
                  <a:schemeClr val="tx1"/>
                </a:solidFill>
              </a:rPr>
              <a:t>Ja </a:t>
            </a:r>
            <a:r>
              <a:rPr lang="de-DE" sz="2000" dirty="0">
                <a:solidFill>
                  <a:srgbClr val="FF0000"/>
                </a:solidFill>
              </a:rPr>
              <a:t>1</a:t>
            </a:r>
            <a:r>
              <a:rPr lang="de-DE" sz="2000" dirty="0">
                <a:solidFill>
                  <a:schemeClr val="tx1"/>
                </a:solidFill>
              </a:rPr>
              <a:t> , wenn Marlene zustimmt </a:t>
            </a:r>
            <a:r>
              <a:rPr lang="de-DE" sz="2000" dirty="0">
                <a:solidFill>
                  <a:srgbClr val="FF0000"/>
                </a:solidFill>
              </a:rPr>
              <a:t>1</a:t>
            </a:r>
            <a:r>
              <a:rPr lang="de-DE" sz="2000" dirty="0">
                <a:solidFill>
                  <a:schemeClr val="tx1"/>
                </a:solidFill>
              </a:rPr>
              <a:t> </a:t>
            </a:r>
          </a:p>
          <a:p>
            <a:r>
              <a:rPr lang="de-DE" sz="2000" baseline="30000" dirty="0">
                <a:solidFill>
                  <a:schemeClr val="tx1"/>
                </a:solidFill>
              </a:rPr>
              <a:t>		</a:t>
            </a:r>
          </a:p>
          <a:p>
            <a:r>
              <a:rPr lang="de-DE" sz="2000" dirty="0">
                <a:solidFill>
                  <a:schemeClr val="tx1"/>
                </a:solidFill>
                <a:effectLst>
                  <a:outerShdw blurRad="38100" dist="38100" dir="2700000" algn="tl">
                    <a:srgbClr val="000000">
                      <a:alpha val="43137"/>
                    </a:srgbClr>
                  </a:outerShdw>
                </a:effectLst>
              </a:rPr>
              <a:t>Nein</a:t>
            </a:r>
            <a:r>
              <a:rPr lang="de-DE" sz="2000" dirty="0">
                <a:solidFill>
                  <a:srgbClr val="FF0000"/>
                </a:solidFill>
                <a:effectLst>
                  <a:outerShdw blurRad="38100" dist="38100" dir="2700000" algn="tl">
                    <a:srgbClr val="000000">
                      <a:alpha val="43137"/>
                    </a:srgbClr>
                  </a:outerShdw>
                </a:effectLst>
              </a:rPr>
              <a:t> </a:t>
            </a:r>
            <a:r>
              <a:rPr lang="de-DE" sz="2000" dirty="0">
                <a:solidFill>
                  <a:srgbClr val="FF0000"/>
                </a:solidFill>
              </a:rPr>
              <a:t>1</a:t>
            </a:r>
            <a:r>
              <a:rPr lang="de-DE" sz="2000" dirty="0">
                <a:solidFill>
                  <a:srgbClr val="FF0000"/>
                </a:solidFill>
                <a:effectLst>
                  <a:outerShdw blurRad="38100" dist="38100" dir="2700000" algn="tl">
                    <a:srgbClr val="000000">
                      <a:alpha val="43137"/>
                    </a:srgbClr>
                  </a:outerShdw>
                </a:effectLst>
              </a:rPr>
              <a:t>, </a:t>
            </a:r>
            <a:r>
              <a:rPr lang="de-DE" sz="2000" dirty="0">
                <a:solidFill>
                  <a:schemeClr val="tx1"/>
                </a:solidFill>
                <a:effectLst>
                  <a:outerShdw blurRad="38100" dist="38100" dir="2700000" algn="tl">
                    <a:srgbClr val="000000">
                      <a:alpha val="43137"/>
                    </a:srgbClr>
                  </a:outerShdw>
                </a:effectLst>
              </a:rPr>
              <a:t>wenn Marlene nicht zustimmt </a:t>
            </a:r>
            <a:r>
              <a:rPr lang="de-DE" sz="2000" dirty="0">
                <a:solidFill>
                  <a:srgbClr val="FF0000"/>
                </a:solidFill>
              </a:rPr>
              <a:t>1</a:t>
            </a:r>
            <a:r>
              <a:rPr lang="de-DE" sz="2000" dirty="0">
                <a:solidFill>
                  <a:srgbClr val="FF0000"/>
                </a:solidFill>
                <a:effectLst>
                  <a:outerShdw blurRad="38100" dist="38100" dir="2700000" algn="tl">
                    <a:srgbClr val="000000">
                      <a:alpha val="43137"/>
                    </a:srgbClr>
                  </a:outerShdw>
                </a:effectLst>
              </a:rPr>
              <a:t>, </a:t>
            </a:r>
          </a:p>
          <a:p>
            <a:r>
              <a:rPr lang="de-DE" sz="2000" dirty="0">
                <a:solidFill>
                  <a:schemeClr val="tx1"/>
                </a:solidFill>
                <a:effectLst>
                  <a:outerShdw blurRad="38100" dist="38100" dir="2700000" algn="tl">
                    <a:srgbClr val="000000">
                      <a:alpha val="43137"/>
                    </a:srgbClr>
                  </a:outerShdw>
                </a:effectLst>
              </a:rPr>
              <a:t>dann beträgt die Trennungszeit min. 3 Jahre </a:t>
            </a:r>
            <a:r>
              <a:rPr lang="de-DE" sz="2000" dirty="0">
                <a:solidFill>
                  <a:srgbClr val="FF0000"/>
                </a:solidFill>
              </a:rPr>
              <a:t>1</a:t>
            </a:r>
            <a:r>
              <a:rPr lang="de-DE" sz="2000" dirty="0">
                <a:solidFill>
                  <a:schemeClr val="tx1"/>
                </a:solidFill>
                <a:effectLst>
                  <a:outerShdw blurRad="38100" dist="38100" dir="2700000" algn="tl">
                    <a:srgbClr val="000000">
                      <a:alpha val="43137"/>
                    </a:srgbClr>
                  </a:outerShdw>
                </a:effectLst>
              </a:rPr>
              <a:t> </a:t>
            </a:r>
          </a:p>
        </p:txBody>
      </p:sp>
      <p:sp>
        <p:nvSpPr>
          <p:cNvPr id="8" name="Rechteck 7"/>
          <p:cNvSpPr/>
          <p:nvPr/>
        </p:nvSpPr>
        <p:spPr>
          <a:xfrm>
            <a:off x="1171574" y="3709620"/>
            <a:ext cx="10244138" cy="705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chemeClr val="tx1"/>
                </a:solidFill>
              </a:rPr>
              <a:t>b)  Kann der Richter hier einen Scheidungsbeschluss erlassen?		</a:t>
            </a:r>
            <a:r>
              <a:rPr lang="de-DE" b="1" i="1" dirty="0">
                <a:solidFill>
                  <a:schemeClr val="tx1"/>
                </a:solidFill>
              </a:rPr>
              <a:t>(5 Punkte)</a:t>
            </a:r>
            <a:endParaRPr lang="de-DE" b="1" dirty="0">
              <a:solidFill>
                <a:schemeClr val="tx1"/>
              </a:solidFill>
            </a:endParaRPr>
          </a:p>
        </p:txBody>
      </p:sp>
      <p:sp>
        <p:nvSpPr>
          <p:cNvPr id="10" name="Rechteck 9"/>
          <p:cNvSpPr/>
          <p:nvPr/>
        </p:nvSpPr>
        <p:spPr>
          <a:xfrm>
            <a:off x="1171574" y="928687"/>
            <a:ext cx="10244138" cy="2143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rPr>
              <a:t>Aufgabe 7)</a:t>
            </a:r>
            <a:r>
              <a:rPr lang="de-DE" dirty="0">
                <a:solidFill>
                  <a:schemeClr val="tx1"/>
                </a:solidFill>
              </a:rPr>
              <a:t> </a:t>
            </a:r>
          </a:p>
          <a:p>
            <a:r>
              <a:rPr lang="de-DE" b="1" dirty="0">
                <a:solidFill>
                  <a:schemeClr val="tx1"/>
                </a:solidFill>
              </a:rPr>
              <a:t>Marlene und Fabian haben am 06.06.2008 die Ehe vor dem Standesamt Reinickendorf in Berlin geschlossen. Nach der Hochzeit ziehen sie in eine gemeinsame Wohnung in Berlin Kreuzberg. Am 22.09.2012 kommt der gemeinsame Sohn Erik zur Welt.</a:t>
            </a:r>
            <a:endParaRPr lang="de-DE" dirty="0">
              <a:solidFill>
                <a:schemeClr val="tx1"/>
              </a:solidFill>
            </a:endParaRPr>
          </a:p>
          <a:p>
            <a:r>
              <a:rPr lang="de-DE" b="1" dirty="0">
                <a:solidFill>
                  <a:schemeClr val="tx1"/>
                </a:solidFill>
              </a:rPr>
              <a:t>Die Eheleute leben sich auseinander und entfremden sich immer mehr, sodass Fabian, am 04.01.2023, allein in eine eigene Wohnung in Berlin-Pankow zieht. </a:t>
            </a:r>
            <a:endParaRPr lang="de-DE" dirty="0">
              <a:solidFill>
                <a:schemeClr val="tx1"/>
              </a:solidFill>
            </a:endParaRPr>
          </a:p>
        </p:txBody>
      </p:sp>
      <p:sp>
        <p:nvSpPr>
          <p:cNvPr id="11" name="Rechteck 10"/>
          <p:cNvSpPr/>
          <p:nvPr/>
        </p:nvSpPr>
        <p:spPr>
          <a:xfrm>
            <a:off x="1171575" y="3228975"/>
            <a:ext cx="10244138" cy="357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solidFill>
                  <a:srgbClr val="FF0000"/>
                </a:solidFill>
                <a:effectLst>
                  <a:outerShdw blurRad="38100" dist="38100" dir="2700000" algn="tl">
                    <a:srgbClr val="000000">
                      <a:alpha val="43137"/>
                    </a:srgbClr>
                  </a:outerShdw>
                </a:effectLst>
              </a:rPr>
              <a:t>Am 10.02.2024 reicht Fabian einen Antrag auf Ehescheidung ein.</a:t>
            </a:r>
            <a:endParaRPr lang="de-DE"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4132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1935</Words>
  <Application>Microsoft Office PowerPoint</Application>
  <PresentationFormat>Breitbild</PresentationFormat>
  <Paragraphs>191</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33</cp:revision>
  <cp:lastPrinted>2024-05-30T10:36:03Z</cp:lastPrinted>
  <dcterms:created xsi:type="dcterms:W3CDTF">2023-08-28T19:13:31Z</dcterms:created>
  <dcterms:modified xsi:type="dcterms:W3CDTF">2024-11-21T15:15:44Z</dcterms:modified>
</cp:coreProperties>
</file>